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2">
  <p:sldMasterIdLst>
    <p:sldMasterId id="2147483729" r:id="rId4"/>
  </p:sldMasterIdLst>
  <p:notesMasterIdLst>
    <p:notesMasterId r:id="rId47"/>
  </p:notesMasterIdLst>
  <p:handoutMasterIdLst>
    <p:handoutMasterId r:id="rId48"/>
  </p:handoutMasterIdLst>
  <p:sldIdLst>
    <p:sldId id="303" r:id="rId5"/>
    <p:sldId id="705" r:id="rId6"/>
    <p:sldId id="706" r:id="rId7"/>
    <p:sldId id="874" r:id="rId8"/>
    <p:sldId id="876" r:id="rId9"/>
    <p:sldId id="901" r:id="rId10"/>
    <p:sldId id="906" r:id="rId11"/>
    <p:sldId id="709" r:id="rId12"/>
    <p:sldId id="713" r:id="rId13"/>
    <p:sldId id="969" r:id="rId14"/>
    <p:sldId id="898" r:id="rId15"/>
    <p:sldId id="925" r:id="rId16"/>
    <p:sldId id="968" r:id="rId17"/>
    <p:sldId id="955" r:id="rId18"/>
    <p:sldId id="956" r:id="rId19"/>
    <p:sldId id="980" r:id="rId20"/>
    <p:sldId id="971" r:id="rId21"/>
    <p:sldId id="973" r:id="rId22"/>
    <p:sldId id="974" r:id="rId23"/>
    <p:sldId id="975" r:id="rId24"/>
    <p:sldId id="916" r:id="rId25"/>
    <p:sldId id="918" r:id="rId26"/>
    <p:sldId id="972" r:id="rId27"/>
    <p:sldId id="976" r:id="rId28"/>
    <p:sldId id="926" r:id="rId29"/>
    <p:sldId id="928" r:id="rId30"/>
    <p:sldId id="936" r:id="rId31"/>
    <p:sldId id="977" r:id="rId32"/>
    <p:sldId id="953" r:id="rId33"/>
    <p:sldId id="954" r:id="rId34"/>
    <p:sldId id="978" r:id="rId35"/>
    <p:sldId id="979" r:id="rId36"/>
    <p:sldId id="952" r:id="rId37"/>
    <p:sldId id="981" r:id="rId38"/>
    <p:sldId id="983" r:id="rId39"/>
    <p:sldId id="982" r:id="rId40"/>
    <p:sldId id="984" r:id="rId41"/>
    <p:sldId id="985" r:id="rId42"/>
    <p:sldId id="933" r:id="rId43"/>
    <p:sldId id="986" r:id="rId44"/>
    <p:sldId id="735" r:id="rId45"/>
    <p:sldId id="967" r:id="rId46"/>
  </p:sldIdLst>
  <p:sldSz cx="12192000" cy="6858000"/>
  <p:notesSz cx="6797675" cy="9926638"/>
  <p:defaultTex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CC00"/>
    <a:srgbClr val="0000FF"/>
    <a:srgbClr val="33CC33"/>
    <a:srgbClr val="72AF2F"/>
    <a:srgbClr val="00CC66"/>
    <a:srgbClr val="008000"/>
    <a:srgbClr val="D0D8E8"/>
    <a:srgbClr val="0066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125E5076-3810-47DD-B79F-674D7AD40C01}" styleName="Dark Style 1 - Accent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1"/>
          </a:solidFill>
        </a:fill>
      </a:tcStyle>
    </a:wholeTbl>
    <a:band1H>
      <a:tcStyle>
        <a:tcBdr/>
        <a:fill>
          <a:solidFill>
            <a:schemeClr val="accent1">
              <a:shade val="60000"/>
            </a:schemeClr>
          </a:solidFill>
        </a:fill>
      </a:tcStyle>
    </a:band1H>
    <a:band1V>
      <a:tcStyle>
        <a:tcBdr/>
        <a:fill>
          <a:solidFill>
            <a:schemeClr val="accent1">
              <a:shade val="60000"/>
            </a:schemeClr>
          </a:solidFill>
        </a:fill>
      </a:tcStyle>
    </a:band1V>
    <a:lastCol>
      <a:tcTxStyle b="on"/>
      <a:tcStyle>
        <a:tcBdr>
          <a:left>
            <a:ln w="25400" cmpd="sng">
              <a:solidFill>
                <a:schemeClr val="lt1"/>
              </a:solidFill>
            </a:ln>
          </a:left>
        </a:tcBdr>
        <a:fill>
          <a:solidFill>
            <a:schemeClr val="accent1">
              <a:shade val="60000"/>
            </a:schemeClr>
          </a:solidFill>
        </a:fill>
      </a:tcStyle>
    </a:lastCol>
    <a:firstCol>
      <a:tcTxStyle b="on"/>
      <a:tcStyle>
        <a:tcBdr>
          <a:right>
            <a:ln w="25400" cmpd="sng">
              <a:solidFill>
                <a:schemeClr val="lt1"/>
              </a:solidFill>
            </a:ln>
          </a:right>
        </a:tcBdr>
        <a:fill>
          <a:solidFill>
            <a:schemeClr val="accent1">
              <a:shade val="60000"/>
            </a:schemeClr>
          </a:solidFill>
        </a:fill>
      </a:tcStyle>
    </a:firstCol>
    <a:lastRow>
      <a:tcTxStyle b="on"/>
      <a:tcStyle>
        <a:tcBdr>
          <a:top>
            <a:ln w="25400" cmpd="sng">
              <a:solidFill>
                <a:schemeClr val="lt1"/>
              </a:solidFill>
            </a:ln>
          </a:top>
        </a:tcBdr>
        <a:fill>
          <a:solidFill>
            <a:schemeClr val="accent1">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2956" autoAdjust="0"/>
    <p:restoredTop sz="96370" autoAdjust="0"/>
  </p:normalViewPr>
  <p:slideViewPr>
    <p:cSldViewPr snapToGrid="0">
      <p:cViewPr varScale="1">
        <p:scale>
          <a:sx n="99" d="100"/>
          <a:sy n="99" d="100"/>
        </p:scale>
        <p:origin x="108" y="1464"/>
      </p:cViewPr>
      <p:guideLst>
        <p:guide orient="horz" pos="2160"/>
        <p:guide pos="3840"/>
      </p:guideLst>
    </p:cSldViewPr>
  </p:slideViewPr>
  <p:outlineViewPr>
    <p:cViewPr>
      <p:scale>
        <a:sx n="33" d="100"/>
        <a:sy n="33" d="100"/>
      </p:scale>
      <p:origin x="0" y="-53124"/>
    </p:cViewPr>
  </p:outlineViewPr>
  <p:notesTextViewPr>
    <p:cViewPr>
      <p:scale>
        <a:sx n="100" d="100"/>
        <a:sy n="100" d="100"/>
      </p:scale>
      <p:origin x="0" y="0"/>
    </p:cViewPr>
  </p:notesTextViewPr>
  <p:sorterViewPr>
    <p:cViewPr>
      <p:scale>
        <a:sx n="80" d="100"/>
        <a:sy n="80" d="100"/>
      </p:scale>
      <p:origin x="0" y="-7512"/>
    </p:cViewPr>
  </p:sorterViewPr>
  <p:notesViewPr>
    <p:cSldViewPr snapToGrid="0">
      <p:cViewPr varScale="1">
        <p:scale>
          <a:sx n="51" d="100"/>
          <a:sy n="51" d="100"/>
        </p:scale>
        <p:origin x="2976" y="84"/>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notesMaster" Target="notesMasters/notesMaster1.xml"/><Relationship Id="rId50" Type="http://schemas.openxmlformats.org/officeDocument/2006/relationships/viewProps" Target="view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slide" Target="slides/slide37.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presProps" Target="pres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handoutMaster" Target="handoutMasters/handoutMaster1.xml"/><Relationship Id="rId8" Type="http://schemas.openxmlformats.org/officeDocument/2006/relationships/slide" Target="slides/slide4.xml"/><Relationship Id="rId51"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64BA2FF4-9C9B-43A0-99D9-70E7AE181401}"/>
              </a:ext>
            </a:extLst>
          </p:cNvPr>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19" name="Rectangle 3">
            <a:extLst>
              <a:ext uri="{FF2B5EF4-FFF2-40B4-BE49-F238E27FC236}">
                <a16:creationId xmlns:a16="http://schemas.microsoft.com/office/drawing/2014/main" id="{255D618B-E92D-4220-AAB6-335AFF916383}"/>
              </a:ext>
            </a:extLst>
          </p:cNvPr>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374FF9D4-381D-4F65-A2E3-3E22297D6482}" type="datetime1">
              <a:rPr lang="en-US"/>
              <a:pPr>
                <a:defRPr/>
              </a:pPr>
              <a:t>12/7/2022</a:t>
            </a:fld>
            <a:endParaRPr lang="en-US" dirty="0"/>
          </a:p>
        </p:txBody>
      </p:sp>
      <p:sp>
        <p:nvSpPr>
          <p:cNvPr id="9220" name="Rectangle 4">
            <a:extLst>
              <a:ext uri="{FF2B5EF4-FFF2-40B4-BE49-F238E27FC236}">
                <a16:creationId xmlns:a16="http://schemas.microsoft.com/office/drawing/2014/main" id="{4AE42738-A574-4AFC-8C12-D7289D224FB7}"/>
              </a:ext>
            </a:extLst>
          </p:cNvPr>
          <p:cNvSpPr>
            <a:spLocks noGrp="1" noChangeArrowheads="1"/>
          </p:cNvSpPr>
          <p:nvPr>
            <p:ph type="ftr" sz="quarter" idx="2"/>
          </p:nvPr>
        </p:nvSpPr>
        <p:spPr bwMode="auto">
          <a:xfrm>
            <a:off x="0" y="9429750"/>
            <a:ext cx="2946400" cy="496888"/>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21" name="Rectangle 5">
            <a:extLst>
              <a:ext uri="{FF2B5EF4-FFF2-40B4-BE49-F238E27FC236}">
                <a16:creationId xmlns:a16="http://schemas.microsoft.com/office/drawing/2014/main" id="{D7536795-C30F-4339-87FD-38966263D011}"/>
              </a:ext>
            </a:extLst>
          </p:cNvPr>
          <p:cNvSpPr>
            <a:spLocks noGrp="1" noChangeArrowheads="1"/>
          </p:cNvSpPr>
          <p:nvPr>
            <p:ph type="sldNum" sz="quarter" idx="3"/>
          </p:nvPr>
        </p:nvSpPr>
        <p:spPr bwMode="auto">
          <a:xfrm>
            <a:off x="3851275" y="9429750"/>
            <a:ext cx="2946400" cy="496888"/>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2A61D28B-C48B-4FDA-8101-AB067B742886}" type="slidenum">
              <a:rPr lang="en-GB" altLang="en-US"/>
              <a:pPr>
                <a:defRPr/>
              </a:pPr>
              <a:t>‹#›</a:t>
            </a:fld>
            <a:endParaRPr lang="en-GB" altLang="en-US" dirty="0"/>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B2A30284-36D3-437C-A331-867BE010FA5D}"/>
              </a:ext>
            </a:extLst>
          </p:cNvPr>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099" name="Rectangle 3">
            <a:extLst>
              <a:ext uri="{FF2B5EF4-FFF2-40B4-BE49-F238E27FC236}">
                <a16:creationId xmlns:a16="http://schemas.microsoft.com/office/drawing/2014/main" id="{5384AF11-2BF1-4BBF-AEE4-E5E2B9A94B2E}"/>
              </a:ext>
            </a:extLst>
          </p:cNvPr>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FAC44ACD-ACA2-48FF-933F-C98682059B2D}" type="datetime1">
              <a:rPr lang="en-US"/>
              <a:pPr>
                <a:defRPr/>
              </a:pPr>
              <a:t>12/7/2022</a:t>
            </a:fld>
            <a:endParaRPr lang="en-US" dirty="0"/>
          </a:p>
        </p:txBody>
      </p:sp>
      <p:sp>
        <p:nvSpPr>
          <p:cNvPr id="3076" name="Rectangle 4">
            <a:extLst>
              <a:ext uri="{FF2B5EF4-FFF2-40B4-BE49-F238E27FC236}">
                <a16:creationId xmlns:a16="http://schemas.microsoft.com/office/drawing/2014/main" id="{9BC8989B-9C99-43E8-AE90-A608F1DA2746}"/>
              </a:ext>
            </a:extLst>
          </p:cNvPr>
          <p:cNvSpPr>
            <a:spLocks noGrp="1" noRot="1" noChangeAspect="1" noChangeArrowheads="1" noTextEdit="1"/>
          </p:cNvSpPr>
          <p:nvPr>
            <p:ph type="sldImg" idx="2"/>
          </p:nvPr>
        </p:nvSpPr>
        <p:spPr bwMode="auto">
          <a:xfrm>
            <a:off x="88900" y="742950"/>
            <a:ext cx="6619875"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5ACF14E2-24D8-40D5-B992-B602782AEA40}"/>
              </a:ext>
            </a:extLst>
          </p:cNvPr>
          <p:cNvSpPr>
            <a:spLocks noGrp="1" noChangeArrowheads="1"/>
          </p:cNvSpPr>
          <p:nvPr>
            <p:ph type="body" sz="quarter" idx="3"/>
          </p:nvPr>
        </p:nvSpPr>
        <p:spPr bwMode="auto">
          <a:xfrm>
            <a:off x="906463" y="4716463"/>
            <a:ext cx="4984750" cy="4467225"/>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612919D8-380F-455F-B948-9F29474F9DB5}"/>
              </a:ext>
            </a:extLst>
          </p:cNvPr>
          <p:cNvSpPr>
            <a:spLocks noGrp="1" noChangeArrowheads="1"/>
          </p:cNvSpPr>
          <p:nvPr>
            <p:ph type="ftr" sz="quarter" idx="4"/>
          </p:nvPr>
        </p:nvSpPr>
        <p:spPr bwMode="auto">
          <a:xfrm>
            <a:off x="0" y="9429750"/>
            <a:ext cx="2946400" cy="496888"/>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103" name="Rectangle 7">
            <a:extLst>
              <a:ext uri="{FF2B5EF4-FFF2-40B4-BE49-F238E27FC236}">
                <a16:creationId xmlns:a16="http://schemas.microsoft.com/office/drawing/2014/main" id="{36B91F1B-C2A5-4A48-A531-B87A102E1790}"/>
              </a:ext>
            </a:extLst>
          </p:cNvPr>
          <p:cNvSpPr>
            <a:spLocks noGrp="1" noChangeArrowheads="1"/>
          </p:cNvSpPr>
          <p:nvPr>
            <p:ph type="sldNum" sz="quarter" idx="5"/>
          </p:nvPr>
        </p:nvSpPr>
        <p:spPr bwMode="auto">
          <a:xfrm>
            <a:off x="3851275" y="9429750"/>
            <a:ext cx="2946400" cy="496888"/>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CB569630-D4C4-4930-941B-2F103ACDDD19}" type="slidenum">
              <a:rPr lang="en-GB" altLang="en-US"/>
              <a:pPr>
                <a:defRPr/>
              </a:pPr>
              <a:t>‹#›</a:t>
            </a:fld>
            <a:endParaRPr lang="en-GB" altLang="en-US" dirty="0"/>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7">
            <a:extLst>
              <a:ext uri="{FF2B5EF4-FFF2-40B4-BE49-F238E27FC236}">
                <a16:creationId xmlns:a16="http://schemas.microsoft.com/office/drawing/2014/main" id="{CC1142FD-101E-427D-96F6-FDB64D972237}"/>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200">
                <a:solidFill>
                  <a:schemeClr val="tx1"/>
                </a:solidFill>
                <a:latin typeface="Times New Roman" panose="02020603050405020304" pitchFamily="18" charset="0"/>
              </a:defRPr>
            </a:lvl1pPr>
            <a:lvl2pPr marL="742950" indent="-285750" defTabSz="930275">
              <a:spcBef>
                <a:spcPct val="30000"/>
              </a:spcBef>
              <a:defRPr sz="1200">
                <a:solidFill>
                  <a:schemeClr val="tx1"/>
                </a:solidFill>
                <a:latin typeface="Times New Roman" panose="02020603050405020304" pitchFamily="18" charset="0"/>
              </a:defRPr>
            </a:lvl2pPr>
            <a:lvl3pPr marL="1143000" indent="-228600" defTabSz="930275">
              <a:spcBef>
                <a:spcPct val="30000"/>
              </a:spcBef>
              <a:defRPr sz="1200">
                <a:solidFill>
                  <a:schemeClr val="tx1"/>
                </a:solidFill>
                <a:latin typeface="Times New Roman" panose="02020603050405020304" pitchFamily="18" charset="0"/>
              </a:defRPr>
            </a:lvl3pPr>
            <a:lvl4pPr marL="1600200" indent="-228600" defTabSz="930275">
              <a:spcBef>
                <a:spcPct val="30000"/>
              </a:spcBef>
              <a:defRPr sz="1200">
                <a:solidFill>
                  <a:schemeClr val="tx1"/>
                </a:solidFill>
                <a:latin typeface="Times New Roman" panose="02020603050405020304" pitchFamily="18" charset="0"/>
              </a:defRPr>
            </a:lvl4pPr>
            <a:lvl5pPr marL="2057400" indent="-228600" defTabSz="930275">
              <a:spcBef>
                <a:spcPct val="30000"/>
              </a:spcBef>
              <a:defRPr sz="1200">
                <a:solidFill>
                  <a:schemeClr val="tx1"/>
                </a:solidFill>
                <a:latin typeface="Times New Roman" panose="02020603050405020304" pitchFamily="18" charset="0"/>
              </a:defRPr>
            </a:lvl5pPr>
            <a:lvl6pPr marL="2514600" indent="-228600" defTabSz="930275"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defTabSz="930275"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defTabSz="930275"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defTabSz="930275"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3750AEEB-43BF-4C78-A9BB-4901C20CE6DD}" type="slidenum">
              <a:rPr lang="en-GB" altLang="en-US" smtClean="0"/>
              <a:pPr>
                <a:spcBef>
                  <a:spcPct val="0"/>
                </a:spcBef>
              </a:pPr>
              <a:t>1</a:t>
            </a:fld>
            <a:endParaRPr lang="en-GB" altLang="en-US"/>
          </a:p>
        </p:txBody>
      </p:sp>
      <p:sp>
        <p:nvSpPr>
          <p:cNvPr id="6147" name="Rectangle 2">
            <a:extLst>
              <a:ext uri="{FF2B5EF4-FFF2-40B4-BE49-F238E27FC236}">
                <a16:creationId xmlns:a16="http://schemas.microsoft.com/office/drawing/2014/main" id="{1D8C01C9-DA69-44AE-93F5-5827D88296FA}"/>
              </a:ext>
            </a:extLst>
          </p:cNvPr>
          <p:cNvSpPr>
            <a:spLocks noGrp="1" noRot="1" noChangeAspect="1" noChangeArrowheads="1" noTextEdit="1"/>
          </p:cNvSpPr>
          <p:nvPr>
            <p:ph type="sldImg"/>
          </p:nvPr>
        </p:nvSpPr>
        <p:spPr>
          <a:xfrm>
            <a:off x="88900" y="742950"/>
            <a:ext cx="6621463" cy="3725863"/>
          </a:xfrm>
          <a:ln/>
        </p:spPr>
      </p:sp>
      <p:sp>
        <p:nvSpPr>
          <p:cNvPr id="6148" name="Rectangle 3">
            <a:extLst>
              <a:ext uri="{FF2B5EF4-FFF2-40B4-BE49-F238E27FC236}">
                <a16:creationId xmlns:a16="http://schemas.microsoft.com/office/drawing/2014/main" id="{A7C0C384-8A03-4406-B265-27593EAE5098}"/>
              </a:ext>
            </a:extLst>
          </p:cNvPr>
          <p:cNvSpPr>
            <a:spLocks noGrp="1" noChangeArrowheads="1"/>
          </p:cNvSpPr>
          <p:nvPr>
            <p:ph type="body" idx="1"/>
          </p:nvPr>
        </p:nvSpPr>
        <p:spPr>
          <a:xfrm>
            <a:off x="904875" y="4718050"/>
            <a:ext cx="4987925" cy="4465638"/>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Slide Image Placeholder 1">
            <a:extLst>
              <a:ext uri="{FF2B5EF4-FFF2-40B4-BE49-F238E27FC236}">
                <a16:creationId xmlns:a16="http://schemas.microsoft.com/office/drawing/2014/main" id="{6EDEFB49-2F44-4B30-BD9D-C65FD7A0B0E3}"/>
              </a:ext>
            </a:extLst>
          </p:cNvPr>
          <p:cNvSpPr>
            <a:spLocks noGrp="1" noRot="1" noChangeAspect="1" noTextEdit="1"/>
          </p:cNvSpPr>
          <p:nvPr>
            <p:ph type="sldImg"/>
          </p:nvPr>
        </p:nvSpPr>
        <p:spPr>
          <a:xfrm>
            <a:off x="88900" y="742950"/>
            <a:ext cx="6619875" cy="3724275"/>
          </a:xfrm>
          <a:ln/>
        </p:spPr>
      </p:sp>
      <p:sp>
        <p:nvSpPr>
          <p:cNvPr id="9219" name="Notes Placeholder 2">
            <a:extLst>
              <a:ext uri="{FF2B5EF4-FFF2-40B4-BE49-F238E27FC236}">
                <a16:creationId xmlns:a16="http://schemas.microsoft.com/office/drawing/2014/main" id="{17602CD4-D7CD-4AB6-827F-92CEFA24A5D9}"/>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9220" name="Slide Number Placeholder 3">
            <a:extLst>
              <a:ext uri="{FF2B5EF4-FFF2-40B4-BE49-F238E27FC236}">
                <a16:creationId xmlns:a16="http://schemas.microsoft.com/office/drawing/2014/main" id="{E4C162D3-1214-4DCA-83D1-A8F4518327BC}"/>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defRPr sz="1000">
                <a:solidFill>
                  <a:schemeClr val="tx1"/>
                </a:solidFill>
                <a:latin typeface="Arial" panose="020B0604020202020204" pitchFamily="34" charset="0"/>
                <a:cs typeface="Arial" panose="020B0604020202020204" pitchFamily="34" charset="0"/>
              </a:defRPr>
            </a:lvl1pPr>
            <a:lvl2pPr marL="742950" indent="-285750" defTabSz="930275">
              <a:defRPr sz="1000">
                <a:solidFill>
                  <a:schemeClr val="tx1"/>
                </a:solidFill>
                <a:latin typeface="Arial" panose="020B0604020202020204" pitchFamily="34" charset="0"/>
                <a:cs typeface="Arial" panose="020B0604020202020204" pitchFamily="34" charset="0"/>
              </a:defRPr>
            </a:lvl2pPr>
            <a:lvl3pPr marL="1143000" indent="-228600" defTabSz="930275">
              <a:defRPr sz="1000">
                <a:solidFill>
                  <a:schemeClr val="tx1"/>
                </a:solidFill>
                <a:latin typeface="Arial" panose="020B0604020202020204" pitchFamily="34" charset="0"/>
                <a:cs typeface="Arial" panose="020B0604020202020204" pitchFamily="34" charset="0"/>
              </a:defRPr>
            </a:lvl3pPr>
            <a:lvl4pPr marL="1600200" indent="-228600" defTabSz="930275">
              <a:defRPr sz="1000">
                <a:solidFill>
                  <a:schemeClr val="tx1"/>
                </a:solidFill>
                <a:latin typeface="Arial" panose="020B0604020202020204" pitchFamily="34" charset="0"/>
                <a:cs typeface="Arial" panose="020B0604020202020204" pitchFamily="34" charset="0"/>
              </a:defRPr>
            </a:lvl4pPr>
            <a:lvl5pPr marL="2057400" indent="-228600" defTabSz="930275">
              <a:defRPr sz="1000">
                <a:solidFill>
                  <a:schemeClr val="tx1"/>
                </a:solidFill>
                <a:latin typeface="Arial" panose="020B0604020202020204" pitchFamily="34" charset="0"/>
                <a:cs typeface="Arial" panose="020B0604020202020204" pitchFamily="34" charset="0"/>
              </a:defRPr>
            </a:lvl5pPr>
            <a:lvl6pPr marL="25146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fld id="{DFE5877F-12BD-42A2-B5FC-37519FA0EB6A}" type="slidenum">
              <a:rPr lang="en-GB" altLang="en-US" sz="1200" smtClean="0">
                <a:latin typeface="Times New Roman" panose="02020603050405020304" pitchFamily="18" charset="0"/>
              </a:rPr>
              <a:pPr/>
              <a:t>3</a:t>
            </a:fld>
            <a:endParaRPr lang="en-GB" altLang="en-US" sz="1200">
              <a:latin typeface="Times New Roman" panose="02020603050405020304" pitchFamily="18"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Slide Image Placeholder 1">
            <a:extLst>
              <a:ext uri="{FF2B5EF4-FFF2-40B4-BE49-F238E27FC236}">
                <a16:creationId xmlns:a16="http://schemas.microsoft.com/office/drawing/2014/main" id="{CFD8FA77-DA5E-4537-9DE4-AC16D49A3DCB}"/>
              </a:ext>
            </a:extLst>
          </p:cNvPr>
          <p:cNvSpPr>
            <a:spLocks noGrp="1" noRot="1" noChangeAspect="1" noTextEdit="1"/>
          </p:cNvSpPr>
          <p:nvPr>
            <p:ph type="sldImg"/>
          </p:nvPr>
        </p:nvSpPr>
        <p:spPr>
          <a:xfrm>
            <a:off x="88900" y="742950"/>
            <a:ext cx="6619875" cy="3724275"/>
          </a:xfrm>
          <a:ln/>
        </p:spPr>
      </p:sp>
      <p:sp>
        <p:nvSpPr>
          <p:cNvPr id="46083" name="Notes Placeholder 2">
            <a:extLst>
              <a:ext uri="{FF2B5EF4-FFF2-40B4-BE49-F238E27FC236}">
                <a16:creationId xmlns:a16="http://schemas.microsoft.com/office/drawing/2014/main" id="{77709C32-1CD8-4203-982C-0ECDB9637547}"/>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fr-FR"/>
          </a:p>
        </p:txBody>
      </p:sp>
      <p:sp>
        <p:nvSpPr>
          <p:cNvPr id="46084" name="Slide Number Placeholder 3">
            <a:extLst>
              <a:ext uri="{FF2B5EF4-FFF2-40B4-BE49-F238E27FC236}">
                <a16:creationId xmlns:a16="http://schemas.microsoft.com/office/drawing/2014/main" id="{07D4769E-5BF7-429E-B03B-57ABDF3B0326}"/>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defRPr sz="1000">
                <a:solidFill>
                  <a:schemeClr val="tx1"/>
                </a:solidFill>
                <a:latin typeface="Arial" panose="020B0604020202020204" pitchFamily="34" charset="0"/>
                <a:cs typeface="Arial" panose="020B0604020202020204" pitchFamily="34" charset="0"/>
              </a:defRPr>
            </a:lvl1pPr>
            <a:lvl2pPr marL="742950" indent="-285750" defTabSz="930275">
              <a:defRPr sz="1000">
                <a:solidFill>
                  <a:schemeClr val="tx1"/>
                </a:solidFill>
                <a:latin typeface="Arial" panose="020B0604020202020204" pitchFamily="34" charset="0"/>
                <a:cs typeface="Arial" panose="020B0604020202020204" pitchFamily="34" charset="0"/>
              </a:defRPr>
            </a:lvl2pPr>
            <a:lvl3pPr marL="1143000" indent="-228600" defTabSz="930275">
              <a:defRPr sz="1000">
                <a:solidFill>
                  <a:schemeClr val="tx1"/>
                </a:solidFill>
                <a:latin typeface="Arial" panose="020B0604020202020204" pitchFamily="34" charset="0"/>
                <a:cs typeface="Arial" panose="020B0604020202020204" pitchFamily="34" charset="0"/>
              </a:defRPr>
            </a:lvl3pPr>
            <a:lvl4pPr marL="1600200" indent="-228600" defTabSz="930275">
              <a:defRPr sz="1000">
                <a:solidFill>
                  <a:schemeClr val="tx1"/>
                </a:solidFill>
                <a:latin typeface="Arial" panose="020B0604020202020204" pitchFamily="34" charset="0"/>
                <a:cs typeface="Arial" panose="020B0604020202020204" pitchFamily="34" charset="0"/>
              </a:defRPr>
            </a:lvl4pPr>
            <a:lvl5pPr marL="2057400" indent="-228600" defTabSz="930275">
              <a:defRPr sz="1000">
                <a:solidFill>
                  <a:schemeClr val="tx1"/>
                </a:solidFill>
                <a:latin typeface="Arial" panose="020B0604020202020204" pitchFamily="34" charset="0"/>
                <a:cs typeface="Arial" panose="020B0604020202020204" pitchFamily="34" charset="0"/>
              </a:defRPr>
            </a:lvl5pPr>
            <a:lvl6pPr marL="25146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fld id="{07F4DA97-A4A9-4B34-A493-60B4467AF45E}" type="slidenum">
              <a:rPr lang="en-GB" altLang="en-US" sz="1200" smtClean="0">
                <a:latin typeface="Times New Roman" panose="02020603050405020304" pitchFamily="18" charset="0"/>
              </a:rPr>
              <a:pPr/>
              <a:t>39</a:t>
            </a:fld>
            <a:endParaRPr lang="en-GB" altLang="en-US" sz="1200">
              <a:latin typeface="Times New Roman" panose="02020603050405020304" pitchFamily="18" charset="0"/>
            </a:endParaRPr>
          </a:p>
        </p:txBody>
      </p:sp>
    </p:spTree>
    <p:extLst>
      <p:ext uri="{BB962C8B-B14F-4D97-AF65-F5344CB8AC3E}">
        <p14:creationId xmlns:p14="http://schemas.microsoft.com/office/powerpoint/2010/main" val="198337303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Slide Image Placeholder 1">
            <a:extLst>
              <a:ext uri="{FF2B5EF4-FFF2-40B4-BE49-F238E27FC236}">
                <a16:creationId xmlns:a16="http://schemas.microsoft.com/office/drawing/2014/main" id="{CFD8FA77-DA5E-4537-9DE4-AC16D49A3DCB}"/>
              </a:ext>
            </a:extLst>
          </p:cNvPr>
          <p:cNvSpPr>
            <a:spLocks noGrp="1" noRot="1" noChangeAspect="1" noTextEdit="1"/>
          </p:cNvSpPr>
          <p:nvPr>
            <p:ph type="sldImg"/>
          </p:nvPr>
        </p:nvSpPr>
        <p:spPr>
          <a:xfrm>
            <a:off x="88900" y="742950"/>
            <a:ext cx="6619875" cy="3724275"/>
          </a:xfrm>
          <a:ln/>
        </p:spPr>
      </p:sp>
      <p:sp>
        <p:nvSpPr>
          <p:cNvPr id="46083" name="Notes Placeholder 2">
            <a:extLst>
              <a:ext uri="{FF2B5EF4-FFF2-40B4-BE49-F238E27FC236}">
                <a16:creationId xmlns:a16="http://schemas.microsoft.com/office/drawing/2014/main" id="{77709C32-1CD8-4203-982C-0ECDB9637547}"/>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fr-FR"/>
          </a:p>
        </p:txBody>
      </p:sp>
      <p:sp>
        <p:nvSpPr>
          <p:cNvPr id="46084" name="Slide Number Placeholder 3">
            <a:extLst>
              <a:ext uri="{FF2B5EF4-FFF2-40B4-BE49-F238E27FC236}">
                <a16:creationId xmlns:a16="http://schemas.microsoft.com/office/drawing/2014/main" id="{07D4769E-5BF7-429E-B03B-57ABDF3B0326}"/>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defRPr sz="1000">
                <a:solidFill>
                  <a:schemeClr val="tx1"/>
                </a:solidFill>
                <a:latin typeface="Arial" panose="020B0604020202020204" pitchFamily="34" charset="0"/>
                <a:cs typeface="Arial" panose="020B0604020202020204" pitchFamily="34" charset="0"/>
              </a:defRPr>
            </a:lvl1pPr>
            <a:lvl2pPr marL="742950" indent="-285750" defTabSz="930275">
              <a:defRPr sz="1000">
                <a:solidFill>
                  <a:schemeClr val="tx1"/>
                </a:solidFill>
                <a:latin typeface="Arial" panose="020B0604020202020204" pitchFamily="34" charset="0"/>
                <a:cs typeface="Arial" panose="020B0604020202020204" pitchFamily="34" charset="0"/>
              </a:defRPr>
            </a:lvl2pPr>
            <a:lvl3pPr marL="1143000" indent="-228600" defTabSz="930275">
              <a:defRPr sz="1000">
                <a:solidFill>
                  <a:schemeClr val="tx1"/>
                </a:solidFill>
                <a:latin typeface="Arial" panose="020B0604020202020204" pitchFamily="34" charset="0"/>
                <a:cs typeface="Arial" panose="020B0604020202020204" pitchFamily="34" charset="0"/>
              </a:defRPr>
            </a:lvl3pPr>
            <a:lvl4pPr marL="1600200" indent="-228600" defTabSz="930275">
              <a:defRPr sz="1000">
                <a:solidFill>
                  <a:schemeClr val="tx1"/>
                </a:solidFill>
                <a:latin typeface="Arial" panose="020B0604020202020204" pitchFamily="34" charset="0"/>
                <a:cs typeface="Arial" panose="020B0604020202020204" pitchFamily="34" charset="0"/>
              </a:defRPr>
            </a:lvl4pPr>
            <a:lvl5pPr marL="2057400" indent="-228600" defTabSz="930275">
              <a:defRPr sz="1000">
                <a:solidFill>
                  <a:schemeClr val="tx1"/>
                </a:solidFill>
                <a:latin typeface="Arial" panose="020B0604020202020204" pitchFamily="34" charset="0"/>
                <a:cs typeface="Arial" panose="020B0604020202020204" pitchFamily="34" charset="0"/>
              </a:defRPr>
            </a:lvl5pPr>
            <a:lvl6pPr marL="25146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fld id="{07F4DA97-A4A9-4B34-A493-60B4467AF45E}" type="slidenum">
              <a:rPr lang="en-GB" altLang="en-US" sz="1200" smtClean="0">
                <a:latin typeface="Times New Roman" panose="02020603050405020304" pitchFamily="18" charset="0"/>
              </a:rPr>
              <a:pPr/>
              <a:t>40</a:t>
            </a:fld>
            <a:endParaRPr lang="en-GB" altLang="en-US" sz="1200">
              <a:latin typeface="Times New Roman" panose="02020603050405020304" pitchFamily="18" charset="0"/>
            </a:endParaRPr>
          </a:p>
        </p:txBody>
      </p:sp>
    </p:spTree>
    <p:extLst>
      <p:ext uri="{BB962C8B-B14F-4D97-AF65-F5344CB8AC3E}">
        <p14:creationId xmlns:p14="http://schemas.microsoft.com/office/powerpoint/2010/main" val="109918611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Text Box 14">
            <a:extLst>
              <a:ext uri="{FF2B5EF4-FFF2-40B4-BE49-F238E27FC236}">
                <a16:creationId xmlns:a16="http://schemas.microsoft.com/office/drawing/2014/main" id="{AB6CF3B8-1087-4EA1-B913-F019DD3E242C}"/>
              </a:ext>
            </a:extLst>
          </p:cNvPr>
          <p:cNvSpPr txBox="1">
            <a:spLocks noChangeArrowheads="1"/>
          </p:cNvSpPr>
          <p:nvPr userDrawn="1"/>
        </p:nvSpPr>
        <p:spPr bwMode="auto">
          <a:xfrm>
            <a:off x="431800" y="52810"/>
            <a:ext cx="77470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
              </a:rPr>
              <a:t>3GPP TSG SA Meeting #98-e</a:t>
            </a:r>
          </a:p>
          <a:p>
            <a:pPr eaLnBrk="1" hangingPunct="1">
              <a:defRPr/>
            </a:pPr>
            <a:r>
              <a:rPr lang="en-US" altLang="en-US" sz="1200" b="1" dirty="0">
                <a:latin typeface="Arial "/>
              </a:rPr>
              <a:t>13-19 December 2022, e-meeting</a:t>
            </a:r>
            <a:endParaRPr lang="sv-SE" altLang="en-US" sz="1200" b="1" dirty="0">
              <a:latin typeface="Arial "/>
            </a:endParaRPr>
          </a:p>
        </p:txBody>
      </p:sp>
      <p:sp>
        <p:nvSpPr>
          <p:cNvPr id="5" name="Text Box 13">
            <a:extLst>
              <a:ext uri="{FF2B5EF4-FFF2-40B4-BE49-F238E27FC236}">
                <a16:creationId xmlns:a16="http://schemas.microsoft.com/office/drawing/2014/main" id="{95FCF8CD-2C30-4430-B3A5-F165BE96BF3D}"/>
              </a:ext>
            </a:extLst>
          </p:cNvPr>
          <p:cNvSpPr txBox="1">
            <a:spLocks noChangeArrowheads="1"/>
          </p:cNvSpPr>
          <p:nvPr userDrawn="1"/>
        </p:nvSpPr>
        <p:spPr bwMode="auto">
          <a:xfrm>
            <a:off x="7761818" y="177801"/>
            <a:ext cx="1951567"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en-GB" altLang="en-US" sz="1200" b="1" dirty="0"/>
              <a:t>SP-221284</a:t>
            </a:r>
            <a:endParaRPr lang="en-GB" altLang="en-US" sz="1200" dirty="0">
              <a:highlight>
                <a:srgbClr val="FFFF00"/>
              </a:highlight>
            </a:endParaRPr>
          </a:p>
        </p:txBody>
      </p:sp>
      <p:sp>
        <p:nvSpPr>
          <p:cNvPr id="2" name="Title 1"/>
          <p:cNvSpPr>
            <a:spLocks noGrp="1"/>
          </p:cNvSpPr>
          <p:nvPr>
            <p:ph type="ctrTitle"/>
          </p:nvPr>
        </p:nvSpPr>
        <p:spPr>
          <a:xfrm>
            <a:off x="914400" y="2130427"/>
            <a:ext cx="10363200"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684747627"/>
      </p:ext>
    </p:extLst>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1922367815"/>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2095581722"/>
      </p:ext>
    </p:extLst>
  </p:cSld>
  <p:clrMapOvr>
    <a:masterClrMapping/>
  </p:clrMapOvr>
  <p:transition spd="slow"/>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a:extLst>
              <a:ext uri="{FF2B5EF4-FFF2-40B4-BE49-F238E27FC236}">
                <a16:creationId xmlns:a16="http://schemas.microsoft.com/office/drawing/2014/main" id="{3E43BB85-D592-4477-85C5-C4386A8D7CFC}"/>
              </a:ext>
            </a:extLst>
          </p:cNvPr>
          <p:cNvSpPr>
            <a:spLocks noChangeArrowheads="1"/>
          </p:cNvSpPr>
          <p:nvPr userDrawn="1"/>
        </p:nvSpPr>
        <p:spPr bwMode="auto">
          <a:xfrm>
            <a:off x="787401" y="6373813"/>
            <a:ext cx="8225367" cy="323850"/>
          </a:xfrm>
          <a:prstGeom prst="homePlate">
            <a:avLst>
              <a:gd name="adj" fmla="val 91541"/>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sz="1000" dirty="0"/>
          </a:p>
        </p:txBody>
      </p:sp>
      <p:sp>
        <p:nvSpPr>
          <p:cNvPr id="1027" name="Title Placeholder 1">
            <a:extLst>
              <a:ext uri="{FF2B5EF4-FFF2-40B4-BE49-F238E27FC236}">
                <a16:creationId xmlns:a16="http://schemas.microsoft.com/office/drawing/2014/main" id="{68A9C30A-2580-43D9-BAEE-FEECE59C0BFB}"/>
              </a:ext>
            </a:extLst>
          </p:cNvPr>
          <p:cNvSpPr>
            <a:spLocks noGrp="1"/>
          </p:cNvSpPr>
          <p:nvPr>
            <p:ph type="title"/>
          </p:nvPr>
        </p:nvSpPr>
        <p:spPr bwMode="auto">
          <a:xfrm>
            <a:off x="651933" y="228600"/>
            <a:ext cx="9103784"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8" name="Text Placeholder 2">
            <a:extLst>
              <a:ext uri="{FF2B5EF4-FFF2-40B4-BE49-F238E27FC236}">
                <a16:creationId xmlns:a16="http://schemas.microsoft.com/office/drawing/2014/main" id="{4AFB3978-2F51-4806-8F68-F67265492325}"/>
              </a:ext>
            </a:extLst>
          </p:cNvPr>
          <p:cNvSpPr>
            <a:spLocks noGrp="1"/>
          </p:cNvSpPr>
          <p:nvPr>
            <p:ph type="body" idx="1"/>
          </p:nvPr>
        </p:nvSpPr>
        <p:spPr bwMode="auto">
          <a:xfrm>
            <a:off x="647700" y="1454151"/>
            <a:ext cx="11184467"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14" name="TextBox 13">
            <a:extLst>
              <a:ext uri="{FF2B5EF4-FFF2-40B4-BE49-F238E27FC236}">
                <a16:creationId xmlns:a16="http://schemas.microsoft.com/office/drawing/2014/main" id="{030DF169-4F9A-4D13-8638-5028A4E3BEAA}"/>
              </a:ext>
            </a:extLst>
          </p:cNvPr>
          <p:cNvSpPr txBox="1"/>
          <p:nvPr userDrawn="1"/>
        </p:nvSpPr>
        <p:spPr>
          <a:xfrm>
            <a:off x="717551" y="6394450"/>
            <a:ext cx="5767916" cy="311150"/>
          </a:xfrm>
          <a:prstGeom prst="rect">
            <a:avLst/>
          </a:prstGeom>
          <a:noFill/>
        </p:spPr>
        <p:txBody>
          <a:bodyPr anchor="ctr">
            <a:normAutofit/>
          </a:bodyPr>
          <a:lstStyle/>
          <a:p>
            <a:pPr>
              <a:defRPr/>
            </a:pPr>
            <a:r>
              <a:rPr lang="en-GB" sz="1000" spc="300" dirty="0"/>
              <a:t>3GPP TSG SA#98-e, 13-19 December 2022</a:t>
            </a:r>
            <a:endParaRPr lang="en-GB" sz="1000" spc="300" dirty="0">
              <a:solidFill>
                <a:schemeClr val="bg1"/>
              </a:solidFill>
            </a:endParaRPr>
          </a:p>
        </p:txBody>
      </p:sp>
      <p:sp>
        <p:nvSpPr>
          <p:cNvPr id="12" name="Oval 11">
            <a:extLst>
              <a:ext uri="{FF2B5EF4-FFF2-40B4-BE49-F238E27FC236}">
                <a16:creationId xmlns:a16="http://schemas.microsoft.com/office/drawing/2014/main" id="{49773661-2F87-4456-BE3A-674631874291}"/>
              </a:ext>
            </a:extLst>
          </p:cNvPr>
          <p:cNvSpPr/>
          <p:nvPr userDrawn="1"/>
        </p:nvSpPr>
        <p:spPr bwMode="auto">
          <a:xfrm>
            <a:off x="11091334" y="6383338"/>
            <a:ext cx="681567" cy="296862"/>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C840CD29-0815-49FF-A34C-B092584A5C36}" type="slidenum">
              <a:rPr lang="en-GB" altLang="en-US" sz="1000" b="1" smtClean="0"/>
              <a:pPr algn="ctr">
                <a:defRPr/>
              </a:pPr>
              <a:t>‹#›</a:t>
            </a:fld>
            <a:endParaRPr lang="en-GB" altLang="en-US" sz="1000" b="1" dirty="0"/>
          </a:p>
          <a:p>
            <a:pPr>
              <a:defRPr/>
            </a:pPr>
            <a:endParaRPr lang="en-GB" altLang="en-US" sz="1000" dirty="0"/>
          </a:p>
        </p:txBody>
      </p:sp>
      <p:sp>
        <p:nvSpPr>
          <p:cNvPr id="1031" name="Rectangle 15">
            <a:extLst>
              <a:ext uri="{FF2B5EF4-FFF2-40B4-BE49-F238E27FC236}">
                <a16:creationId xmlns:a16="http://schemas.microsoft.com/office/drawing/2014/main" id="{A6F55D34-226B-477C-A56F-A8513C89512F}"/>
              </a:ext>
            </a:extLst>
          </p:cNvPr>
          <p:cNvSpPr>
            <a:spLocks noChangeArrowheads="1"/>
          </p:cNvSpPr>
          <p:nvPr userDrawn="1"/>
        </p:nvSpPr>
        <p:spPr bwMode="auto">
          <a:xfrm>
            <a:off x="5448300" y="3303588"/>
            <a:ext cx="971741"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000" dirty="0">
                <a:solidFill>
                  <a:schemeClr val="bg1"/>
                </a:solidFill>
              </a:rPr>
              <a:t>© 3GPP 2012</a:t>
            </a:r>
            <a:endParaRPr lang="en-GB" altLang="en-US" sz="1000" dirty="0"/>
          </a:p>
        </p:txBody>
      </p:sp>
      <p:sp>
        <p:nvSpPr>
          <p:cNvPr id="1032" name="Rectangle 16">
            <a:extLst>
              <a:ext uri="{FF2B5EF4-FFF2-40B4-BE49-F238E27FC236}">
                <a16:creationId xmlns:a16="http://schemas.microsoft.com/office/drawing/2014/main" id="{9FBAA978-A6A7-4DCB-B504-0D831B9DD84C}"/>
              </a:ext>
            </a:extLst>
          </p:cNvPr>
          <p:cNvSpPr>
            <a:spLocks noChangeArrowheads="1"/>
          </p:cNvSpPr>
          <p:nvPr userDrawn="1"/>
        </p:nvSpPr>
        <p:spPr bwMode="auto">
          <a:xfrm>
            <a:off x="9918701" y="6462713"/>
            <a:ext cx="824265"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t>© 3GPP 2022</a:t>
            </a:r>
          </a:p>
        </p:txBody>
      </p:sp>
      <p:pic>
        <p:nvPicPr>
          <p:cNvPr id="1033" name="Picture 10" descr="3GPP_TM_RD.jpg">
            <a:extLst>
              <a:ext uri="{FF2B5EF4-FFF2-40B4-BE49-F238E27FC236}">
                <a16:creationId xmlns:a16="http://schemas.microsoft.com/office/drawing/2014/main" id="{EA0CB296-0D11-483D-8C82-78C10FF5A30D}"/>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10035118" y="415925"/>
            <a:ext cx="1744133"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988" r:id="rId1"/>
    <p:sldLayoutId id="2147483986" r:id="rId2"/>
    <p:sldLayoutId id="2147483987" r:id="rId3"/>
  </p:sldLayoutIdLst>
  <p:transition spd="slow"/>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p:titleStyle>
    <p:bodyStyle>
      <a:lvl1pPr marL="342900" indent="-342900" algn="l" rtl="0" eaLnBrk="0" fontAlgn="base" hangingPunct="0">
        <a:spcBef>
          <a:spcPct val="20000"/>
        </a:spcBef>
        <a:spcAft>
          <a:spcPct val="0"/>
        </a:spcAft>
        <a:buBlip>
          <a:blip r:embed="rId6"/>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hyperlink" Target="https://portal.3gpp.org/ngppapp/CreateTdoc.aspx?mode=view&amp;contributionUid=SP-221044" TargetMode="External"/><Relationship Id="rId3" Type="http://schemas.openxmlformats.org/officeDocument/2006/relationships/hyperlink" Target="https://www.3gpp.org/ftp/TSG_SA/TSG_SA/TSGS_97E_Electronic_2022-09/Docs/SP-220758.zip" TargetMode="External"/><Relationship Id="rId7" Type="http://schemas.openxmlformats.org/officeDocument/2006/relationships/hyperlink" Target="https://portal.3gpp.org/ngppapp/CreateTdoc.aspx?mode=view&amp;contributionUid=SP-221043" TargetMode="External"/><Relationship Id="rId2" Type="http://schemas.openxmlformats.org/officeDocument/2006/relationships/hyperlink" Target="https://portal.3gpp.org/ngppapp/CreateTdoc.aspx?mode=view&amp;contributionUid=SP-221039" TargetMode="External"/><Relationship Id="rId1" Type="http://schemas.openxmlformats.org/officeDocument/2006/relationships/slideLayout" Target="../slideLayouts/slideLayout2.xml"/><Relationship Id="rId6" Type="http://schemas.openxmlformats.org/officeDocument/2006/relationships/hyperlink" Target="https://portal.3gpp.org/ngppapp/CreateTdoc.aspx?mode=view&amp;contributionUid=SP-221042" TargetMode="External"/><Relationship Id="rId5" Type="http://schemas.openxmlformats.org/officeDocument/2006/relationships/hyperlink" Target="https://portal.3gpp.org/ngppapp/CreateTdoc.aspx?mode=view&amp;contributionUid=SP-221041" TargetMode="External"/><Relationship Id="rId10" Type="http://schemas.openxmlformats.org/officeDocument/2006/relationships/hyperlink" Target="https://portal.3gpp.org/ngppapp/CreateTdoc.aspx?mode=view&amp;contributionUid=SP-221045" TargetMode="External"/><Relationship Id="rId4" Type="http://schemas.openxmlformats.org/officeDocument/2006/relationships/hyperlink" Target="https://portal.3gpp.org/ngppapp/CreateTdoc.aspx?mode=view&amp;contributionUid=SP-221040" TargetMode="External"/><Relationship Id="rId9" Type="http://schemas.openxmlformats.org/officeDocument/2006/relationships/hyperlink" Target="https://www.3gpp.org/ftp/TSG_SA/TSG_SA/TSGS_98E_Electronic_2022-12/Docs/SP-221059.zip" TargetMode="External"/></Relationships>
</file>

<file path=ppt/slides/_rels/slide11.xml.rels><?xml version="1.0" encoding="UTF-8" standalone="yes"?>
<Relationships xmlns="http://schemas.openxmlformats.org/package/2006/relationships"><Relationship Id="rId3" Type="http://schemas.openxmlformats.org/officeDocument/2006/relationships/hyperlink" Target="https://portal.3gpp.org/ngppapp/CreateTdoc.aspx?mode=view&amp;contributionUid=SP-221049" TargetMode="External"/><Relationship Id="rId7" Type="http://schemas.openxmlformats.org/officeDocument/2006/relationships/hyperlink" Target="https://portal.3gpp.org/ngppapp/CreateTdoc.aspx?mode=view&amp;contributionUid=SP-221055" TargetMode="External"/><Relationship Id="rId2" Type="http://schemas.openxmlformats.org/officeDocument/2006/relationships/hyperlink" Target="https://portal.3gpp.org/ngppapp/CreateTdoc.aspx?mode=view&amp;contributionUid=SP-221046" TargetMode="External"/><Relationship Id="rId1" Type="http://schemas.openxmlformats.org/officeDocument/2006/relationships/slideLayout" Target="../slideLayouts/slideLayout2.xml"/><Relationship Id="rId6" Type="http://schemas.openxmlformats.org/officeDocument/2006/relationships/hyperlink" Target="https://portal.3gpp.org/ngppapp/CreateTdoc.aspx?mode=view&amp;contributionUid=SP-221054" TargetMode="External"/><Relationship Id="rId5" Type="http://schemas.openxmlformats.org/officeDocument/2006/relationships/hyperlink" Target="https://portal.3gpp.org/ngppapp/CreateTdoc.aspx?mode=view&amp;contributionUid=SP-221053" TargetMode="External"/><Relationship Id="rId4" Type="http://schemas.openxmlformats.org/officeDocument/2006/relationships/hyperlink" Target="https://portal.3gpp.org/ngppapp/CreateTdoc.aspx?mode=view&amp;contributionUid=SP-221051" TargetMode="External"/></Relationships>
</file>

<file path=ppt/slides/_rels/slide12.xml.rels><?xml version="1.0" encoding="UTF-8" standalone="yes"?>
<Relationships xmlns="http://schemas.openxmlformats.org/package/2006/relationships"><Relationship Id="rId8" Type="http://schemas.openxmlformats.org/officeDocument/2006/relationships/hyperlink" Target="https://www.3gpp.org/ftp/Information/WI_Sheet/SP-220613.zip" TargetMode="External"/><Relationship Id="rId13" Type="http://schemas.openxmlformats.org/officeDocument/2006/relationships/hyperlink" Target="https://www.3gpp.org/ftp/Information/WI_Sheet/SP-220667.zip" TargetMode="External"/><Relationship Id="rId3" Type="http://schemas.openxmlformats.org/officeDocument/2006/relationships/hyperlink" Target="https://www.3gpp.org/ftp/TSG_SA/TSG_SA/TSGS_98E_Electronic_2022-12/Docs/SP-221032.zip" TargetMode="External"/><Relationship Id="rId7" Type="http://schemas.openxmlformats.org/officeDocument/2006/relationships/hyperlink" Target="https://www.3gpp.org/ftp/Information/WI_Sheet/SP-220685.zip" TargetMode="External"/><Relationship Id="rId12" Type="http://schemas.openxmlformats.org/officeDocument/2006/relationships/hyperlink" Target="https://www.3gpp.org/ftp/Information/WI_Sheet/SP-220610.zip" TargetMode="External"/><Relationship Id="rId2" Type="http://schemas.openxmlformats.org/officeDocument/2006/relationships/hyperlink" Target="https://www.3gpp.org/ftp/Information/WI_Sheet/SP-220241.zip" TargetMode="External"/><Relationship Id="rId1" Type="http://schemas.openxmlformats.org/officeDocument/2006/relationships/slideLayout" Target="../slideLayouts/slideLayout2.xml"/><Relationship Id="rId6" Type="http://schemas.openxmlformats.org/officeDocument/2006/relationships/hyperlink" Target="https://www.3gpp.org/ftp/Information/WI_Sheet/SP-220672.zip" TargetMode="External"/><Relationship Id="rId11" Type="http://schemas.openxmlformats.org/officeDocument/2006/relationships/hyperlink" Target="https://www.3gpp.org/ftp/tsg_sa/TSG_SA/TSGS_96_Budapest_2022_06/Docs/SP-220608.zip" TargetMode="External"/><Relationship Id="rId5" Type="http://schemas.openxmlformats.org/officeDocument/2006/relationships/hyperlink" Target="https://www.3gpp.org/ftp/Information/WI_Sheet/SP-220668.zip" TargetMode="External"/><Relationship Id="rId10" Type="http://schemas.openxmlformats.org/officeDocument/2006/relationships/hyperlink" Target="https://www.3gpp.org/ftp/Information/WI_Sheet/SP-170611.zip" TargetMode="External"/><Relationship Id="rId4" Type="http://schemas.openxmlformats.org/officeDocument/2006/relationships/hyperlink" Target="https://www.3gpp.org/ftp/Information/WI_Sheet/SP-220242.zip" TargetMode="External"/><Relationship Id="rId9" Type="http://schemas.openxmlformats.org/officeDocument/2006/relationships/hyperlink" Target="https://www.3gpp.org/ftp/Information/WI_Sheet/SP-190040.zip" TargetMode="External"/></Relationships>
</file>

<file path=ppt/slides/_rels/slide13.xml.rels><?xml version="1.0" encoding="UTF-8" standalone="yes"?>
<Relationships xmlns="http://schemas.openxmlformats.org/package/2006/relationships"><Relationship Id="rId2" Type="http://schemas.openxmlformats.org/officeDocument/2006/relationships/hyperlink" Target="file:///C:\Users\fgabi\Box\Documents\3GPP%20SA\TSGS_98E_Electronic_2022-12\Docs\SP-221056.zip" TargetMode="Externa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hyperlink" Target="https://www.3gpp.org/ftp/Information/WI_Sheet/SP-220241.zip" TargetMode="External"/><Relationship Id="rId2" Type="http://schemas.openxmlformats.org/officeDocument/2006/relationships/hyperlink" Target="https://www.3gpp.org/ftp/TSG_SA/TSG_SA/TSGS_98E_Electronic_2022-12/Docs/SP-221032.zip" TargetMode="Externa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hyperlink" Target="https://www.3gpp.org/ftp/Information/WI_Sheet/SP-220242.zip" TargetMode="Externa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hyperlink" Target="https://www.3gpp.org/ftp/Information/WI_Sheet/SP-220242.zip" TargetMode="Externa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hyperlink" Target="https://www.3gpp.org/ftp/Information/WI_Sheet/SP-220668.zip" TargetMode="External"/><Relationship Id="rId2" Type="http://schemas.openxmlformats.org/officeDocument/2006/relationships/hyperlink" Target="https://portal.3gpp.org/ngppapp/CreateTdoc.aspx?mode=view&amp;contributionUid=SP-221052" TargetMode="Externa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hyperlink" Target="https://www.3gpp.org/ftp/Information/WI_Sheet/SP-220672.zip" TargetMode="External"/><Relationship Id="rId2" Type="http://schemas.openxmlformats.org/officeDocument/2006/relationships/hyperlink" Target="https://www.3gpp.org/ftp/Information/WI_Sheet/SP-221203.zip" TargetMode="Externa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hyperlink" Target="https://www.3gpp.org/ftp/Information/WI_Sheet/SP-220685.zip" TargetMode="Externa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hyperlink" Target="https://www.3gpp.org/ftp/Information/WI_Sheet/SP-220613.zip" TargetMode="Externa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hyperlink" Target="https://www.3gpp.org/ftp/TSG_SA/TSG_SA/TSGS_98E_Electronic_2022-12/Docs/SP-221058.zip" TargetMode="External"/><Relationship Id="rId2" Type="http://schemas.openxmlformats.org/officeDocument/2006/relationships/hyperlink" Target="https://portal.3gpp.org/ngppapp/CreateTdoc.aspx?mode=view&amp;contributionUid=SP-221047" TargetMode="External"/><Relationship Id="rId1" Type="http://schemas.openxmlformats.org/officeDocument/2006/relationships/slideLayout" Target="../slideLayouts/slideLayout2.xml"/><Relationship Id="rId4" Type="http://schemas.openxmlformats.org/officeDocument/2006/relationships/hyperlink" Target="https://www.3gpp.org/ftp/Information/WI_Sheet/SP-190040.zip" TargetMode="External"/></Relationships>
</file>

<file path=ppt/slides/_rels/slide22.xml.rels><?xml version="1.0" encoding="UTF-8" standalone="yes"?>
<Relationships xmlns="http://schemas.openxmlformats.org/package/2006/relationships"><Relationship Id="rId3" Type="http://schemas.openxmlformats.org/officeDocument/2006/relationships/hyperlink" Target="https://www.3gpp.org/ftp/Information/WI_Sheet/SP-170611.zip" TargetMode="External"/><Relationship Id="rId2" Type="http://schemas.openxmlformats.org/officeDocument/2006/relationships/hyperlink" Target="https://www.3gpp.org/ftp/TSG_SA/TSG_SA/TSGS_98E_Electronic_2022-12/Docs/SP-221038.zip" TargetMode="External"/><Relationship Id="rId1" Type="http://schemas.openxmlformats.org/officeDocument/2006/relationships/slideLayout" Target="../slideLayouts/slideLayout2.xml"/><Relationship Id="rId4" Type="http://schemas.openxmlformats.org/officeDocument/2006/relationships/hyperlink" Target="https://www.3gpp.org/ftp/tsg_sa/TSG_SA/TSGS_96_Budapest_2022_06/Docs/SP-220608.zip" TargetMode="External"/></Relationships>
</file>

<file path=ppt/slides/_rels/slide23.xml.rels><?xml version="1.0" encoding="UTF-8" standalone="yes"?>
<Relationships xmlns="http://schemas.openxmlformats.org/package/2006/relationships"><Relationship Id="rId3" Type="http://schemas.openxmlformats.org/officeDocument/2006/relationships/hyperlink" Target="https://www.3gpp.org/ftp/Information/WI_Sheet/SP-220610.zip" TargetMode="External"/><Relationship Id="rId2" Type="http://schemas.openxmlformats.org/officeDocument/2006/relationships/hyperlink" Target="https://portal.3gpp.org/ngppapp/CreateTdoc.aspx?mode=view&amp;contributionUid=SP-221048" TargetMode="Externa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hyperlink" Target="https://www.3gpp.org/ftp/Information/WI_Sheet/SP-220667.zip" TargetMode="Externa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8" Type="http://schemas.openxmlformats.org/officeDocument/2006/relationships/hyperlink" Target="https://www.3gpp.org/ftp/Information/WI_Sheet/SP-220240.zip" TargetMode="External"/><Relationship Id="rId3" Type="http://schemas.openxmlformats.org/officeDocument/2006/relationships/hyperlink" Target="https://www.3gpp.org/ftp/Information/WI_Sheet/SP-200054.zip" TargetMode="External"/><Relationship Id="rId7" Type="http://schemas.openxmlformats.org/officeDocument/2006/relationships/hyperlink" Target="https://www.3gpp.org/ftp/Information/WI_Sheet/SP-220239.zip" TargetMode="External"/><Relationship Id="rId2" Type="http://schemas.openxmlformats.org/officeDocument/2006/relationships/image" Target="../media/image2.jpeg"/><Relationship Id="rId1" Type="http://schemas.openxmlformats.org/officeDocument/2006/relationships/slideLayout" Target="../slideLayouts/slideLayout2.xml"/><Relationship Id="rId6" Type="http://schemas.openxmlformats.org/officeDocument/2006/relationships/hyperlink" Target="https://www.3gpp.org/ftp/Information/WI_Sheet/SP-220675.zip" TargetMode="External"/><Relationship Id="rId11" Type="http://schemas.openxmlformats.org/officeDocument/2006/relationships/hyperlink" Target="https://www.3gpp.org/ftp/Information/WI_Sheet/SP-211338.zip" TargetMode="External"/><Relationship Id="rId5" Type="http://schemas.openxmlformats.org/officeDocument/2006/relationships/hyperlink" Target="https://www.3gpp.org/ftp/Information/WI_Sheet/SP-220328.zip" TargetMode="External"/><Relationship Id="rId10" Type="http://schemas.openxmlformats.org/officeDocument/2006/relationships/hyperlink" Target="https://www.3gpp.org/ftp/Information/WI_Sheet/SP-220617.zip" TargetMode="External"/><Relationship Id="rId4" Type="http://schemas.openxmlformats.org/officeDocument/2006/relationships/hyperlink" Target="https://www.3gpp.org/ftp/tsg_sa/TSG_SA/TSGs_91E_Electronic/Docs/SP-210043.zip" TargetMode="External"/><Relationship Id="rId9" Type="http://schemas.openxmlformats.org/officeDocument/2006/relationships/hyperlink" Target="https://www.3gpp.org/ftp/Information/WI_Sheet/SP-220708.zip" TargetMode="External"/></Relationships>
</file>

<file path=ppt/slides/_rels/slide26.xml.rels><?xml version="1.0" encoding="UTF-8" standalone="yes"?>
<Relationships xmlns="http://schemas.openxmlformats.org/package/2006/relationships"><Relationship Id="rId3" Type="http://schemas.openxmlformats.org/officeDocument/2006/relationships/hyperlink" Target="https://www.3gpp.org/ftp/tsg_sa/TSG_SA/TSGs_91E_Electronic/Docs/SP-210043.zip" TargetMode="External"/><Relationship Id="rId2" Type="http://schemas.openxmlformats.org/officeDocument/2006/relationships/hyperlink" Target="https://www.3gpp.org/ftp/Information/WI_Sheet/SP-200054.zip" TargetMode="Externa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hyperlink" Target="https://www.3gpp.org/ftp/Information/WI_Sheet/SP-220328.zip" TargetMode="Externa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hyperlink" Target="https://www.3gpp.org/ftp/Information/WI_Sheet/SP-220675.zip" TargetMode="Externa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hyperlink" Target="https://www.3gpp.org/ftp/Information/WI_Sheet/SP-220239.zip"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hyperlink" Target="https://www.3gpp.org/ftp/Information/WI_Sheet/SP-220240.zip" TargetMode="External"/><Relationship Id="rId2" Type="http://schemas.openxmlformats.org/officeDocument/2006/relationships/hyperlink" Target="https://www.3gpp.org/ftp/TSG_SA/TSG_SA/TSGS_98E_Electronic_2022-12/Docs/SP-221037.zip" TargetMode="Externa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hyperlink" Target="https://www.3gpp.org/ftp/Information/WI_Sheet/SP-220708.zip" TargetMode="External"/><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hyperlink" Target="https://www.3gpp.org/ftp/Information/WI_Sheet/SP-220617.zip" TargetMode="External"/><Relationship Id="rId2" Type="http://schemas.openxmlformats.org/officeDocument/2006/relationships/hyperlink" Target="https://portal.3gpp.org/ngppapp/CreateTdoc.aspx?mode=view&amp;contributionUid=SP-221050" TargetMode="Externa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hyperlink" Target="https://www.3gpp.org/ftp/Information/WI_Sheet/SP-211338.zip" TargetMode="External"/><Relationship Id="rId2" Type="http://schemas.openxmlformats.org/officeDocument/2006/relationships/hyperlink" Target="https://www.3gpp.org/ftp/TSG_SA/TSG_SA/TSGS_98E_Electronic_2022-12/Docs/SP-221036.zip" TargetMode="Externa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hyperlink" Target="file:///C:\Users\fgabi\Box\Documents\3GPP%20SA\TSGS_98E_Electronic_2022-12\Docs\SP-221034.zip" TargetMode="External"/><Relationship Id="rId2" Type="http://schemas.openxmlformats.org/officeDocument/2006/relationships/image" Target="../media/image2.jpeg"/><Relationship Id="rId1" Type="http://schemas.openxmlformats.org/officeDocument/2006/relationships/slideLayout" Target="../slideLayouts/slideLayout2.xml"/><Relationship Id="rId4" Type="http://schemas.openxmlformats.org/officeDocument/2006/relationships/hyperlink" Target="https://www.3gpp.org/ftp/TSG_SA/TSG_SA/TSGS_98E_Electronic_2022-12/Docs/SP-221033.zip" TargetMode="External"/></Relationships>
</file>

<file path=ppt/slides/_rels/slide35.xml.rels><?xml version="1.0" encoding="UTF-8" standalone="yes"?>
<Relationships xmlns="http://schemas.openxmlformats.org/package/2006/relationships"><Relationship Id="rId2" Type="http://schemas.openxmlformats.org/officeDocument/2006/relationships/hyperlink" Target="file:///C:\Users\fgabi\Box\Documents\3GPP%20SA\TSGS_98E_Electronic_2022-12\Docs\SP-221034.zip" TargetMode="Externa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hyperlink" Target="https://www.3gpp.org/ftp/TSG_SA/TSG_SA/TSGS_98E_Electronic_2022-12/Docs/SP-221033.zip" TargetMode="Externa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hyperlink" Target="file:///C:\Users\fgabi\Box\Documents\3GPP%20SA\TSGS_98E_Electronic_2022-12\Docs\SP-221035.zip" TargetMode="External"/><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hyperlink" Target="file:///C:\Users\fgabi\Box\Documents\3GPP%20SA\TSGS_98E_Electronic_2022-12\Docs\SP-221035.zip" TargetMode="Externa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a:extLst>
              <a:ext uri="{FF2B5EF4-FFF2-40B4-BE49-F238E27FC236}">
                <a16:creationId xmlns:a16="http://schemas.microsoft.com/office/drawing/2014/main" id="{8EE155D7-4578-4DE9-B201-A26BBC2A7B65}"/>
              </a:ext>
            </a:extLst>
          </p:cNvPr>
          <p:cNvSpPr>
            <a:spLocks noGrp="1" noChangeArrowheads="1"/>
          </p:cNvSpPr>
          <p:nvPr>
            <p:ph type="ctrTitle"/>
          </p:nvPr>
        </p:nvSpPr>
        <p:spPr>
          <a:xfrm>
            <a:off x="2182813" y="1671639"/>
            <a:ext cx="7772400" cy="1470025"/>
          </a:xfrm>
        </p:spPr>
        <p:txBody>
          <a:bodyPr>
            <a:normAutofit fontScale="90000"/>
          </a:bodyPr>
          <a:lstStyle/>
          <a:p>
            <a:pPr>
              <a:defRPr/>
            </a:pPr>
            <a:r>
              <a:rPr lang="en-GB" b="1" i="1" dirty="0">
                <a:effectLst>
                  <a:outerShdw blurRad="38100" dist="38100" dir="2700000" algn="tl">
                    <a:srgbClr val="C0C0C0"/>
                  </a:outerShdw>
                </a:effectLst>
              </a:rPr>
              <a:t>  </a:t>
            </a:r>
            <a:br>
              <a:rPr lang="en-GB" dirty="0"/>
            </a:br>
            <a:br>
              <a:rPr lang="en-US" sz="6000" b="1" dirty="0"/>
            </a:br>
            <a:r>
              <a:rPr lang="en-GB" sz="6000" dirty="0"/>
              <a:t> </a:t>
            </a:r>
            <a:r>
              <a:rPr lang="en-US" sz="5300" b="1" dirty="0"/>
              <a:t>TSG SA WG4 (SA4)</a:t>
            </a:r>
            <a:br>
              <a:rPr lang="en-US" sz="5300" b="1" dirty="0"/>
            </a:br>
            <a:r>
              <a:rPr lang="en-US" sz="5300" b="1" dirty="0"/>
              <a:t>Status Report at TSG SA#98-e</a:t>
            </a:r>
            <a:br>
              <a:rPr lang="en-GB" sz="6000" b="1" i="1" dirty="0"/>
            </a:br>
            <a:r>
              <a:rPr lang="en-GB" dirty="0">
                <a:latin typeface="Arial" pitchFamily="34" charset="0"/>
              </a:rPr>
              <a:t> </a:t>
            </a:r>
            <a:br>
              <a:rPr lang="en-US" dirty="0">
                <a:effectLst>
                  <a:outerShdw blurRad="38100" dist="38100" dir="2700000" algn="tl">
                    <a:srgbClr val="C0C0C0"/>
                  </a:outerShdw>
                </a:effectLst>
                <a:latin typeface="Arial" pitchFamily="34" charset="0"/>
              </a:rPr>
            </a:br>
            <a:br>
              <a:rPr lang="en-US" sz="2800" dirty="0">
                <a:effectLst>
                  <a:outerShdw blurRad="38100" dist="38100" dir="2700000" algn="tl">
                    <a:srgbClr val="C0C0C0"/>
                  </a:outerShdw>
                </a:effectLst>
              </a:rPr>
            </a:br>
            <a:endParaRPr lang="en-GB" sz="2800" dirty="0">
              <a:effectLst>
                <a:outerShdw blurRad="38100" dist="38100" dir="2700000" algn="tl">
                  <a:srgbClr val="C0C0C0"/>
                </a:outerShdw>
              </a:effectLst>
            </a:endParaRPr>
          </a:p>
        </p:txBody>
      </p:sp>
      <p:sp>
        <p:nvSpPr>
          <p:cNvPr id="5123" name="Subtitle 6">
            <a:extLst>
              <a:ext uri="{FF2B5EF4-FFF2-40B4-BE49-F238E27FC236}">
                <a16:creationId xmlns:a16="http://schemas.microsoft.com/office/drawing/2014/main" id="{CE970FC0-E315-4AAB-908E-5027477CC002}"/>
              </a:ext>
            </a:extLst>
          </p:cNvPr>
          <p:cNvSpPr>
            <a:spLocks noGrp="1"/>
          </p:cNvSpPr>
          <p:nvPr>
            <p:ph type="subTitle" idx="1"/>
          </p:nvPr>
        </p:nvSpPr>
        <p:spPr>
          <a:xfrm>
            <a:off x="2895600" y="4406900"/>
            <a:ext cx="6400800" cy="1752600"/>
          </a:xfrm>
        </p:spPr>
        <p:txBody>
          <a:bodyPr/>
          <a:lstStyle/>
          <a:p>
            <a:pPr>
              <a:lnSpc>
                <a:spcPct val="80000"/>
              </a:lnSpc>
            </a:pPr>
            <a:br>
              <a:rPr lang="en-US" altLang="en-US" sz="2000" dirty="0"/>
            </a:br>
            <a:r>
              <a:rPr lang="en-US" altLang="en-US" dirty="0">
                <a:latin typeface="Arial" panose="020B0604020202020204" pitchFamily="34" charset="0"/>
              </a:rPr>
              <a:t>Frédéric Gabin</a:t>
            </a:r>
          </a:p>
          <a:p>
            <a:pPr>
              <a:lnSpc>
                <a:spcPct val="80000"/>
              </a:lnSpc>
            </a:pPr>
            <a:endParaRPr lang="en-US" altLang="en-US" sz="1200" dirty="0">
              <a:latin typeface="Arial" panose="020B0604020202020204" pitchFamily="34" charset="0"/>
            </a:endParaRPr>
          </a:p>
          <a:p>
            <a:pPr>
              <a:lnSpc>
                <a:spcPct val="80000"/>
              </a:lnSpc>
            </a:pPr>
            <a:r>
              <a:rPr lang="en-US" altLang="en-US" sz="2000" dirty="0">
                <a:latin typeface="Arial" panose="020B0604020202020204" pitchFamily="34" charset="0"/>
              </a:rPr>
              <a:t>SA4 Chair (Dolby Laboratories Inc.)</a:t>
            </a:r>
          </a:p>
        </p:txBody>
      </p:sp>
      <p:sp>
        <p:nvSpPr>
          <p:cNvPr id="4" name="Subtitle 6">
            <a:extLst>
              <a:ext uri="{FF2B5EF4-FFF2-40B4-BE49-F238E27FC236}">
                <a16:creationId xmlns:a16="http://schemas.microsoft.com/office/drawing/2014/main" id="{A466663D-F8DD-4C2B-86B0-D8D110D84A17}"/>
              </a:ext>
            </a:extLst>
          </p:cNvPr>
          <p:cNvSpPr txBox="1">
            <a:spLocks/>
          </p:cNvSpPr>
          <p:nvPr/>
        </p:nvSpPr>
        <p:spPr bwMode="auto">
          <a:xfrm>
            <a:off x="2862263" y="3197225"/>
            <a:ext cx="6400800" cy="952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0" indent="0" algn="ctr" rtl="0" eaLnBrk="0" fontAlgn="base" hangingPunct="0">
              <a:spcBef>
                <a:spcPct val="20000"/>
              </a:spcBef>
              <a:spcAft>
                <a:spcPct val="0"/>
              </a:spcAft>
              <a:buNone/>
              <a:defRPr sz="2800">
                <a:solidFill>
                  <a:schemeClr val="tx1"/>
                </a:solidFill>
                <a:latin typeface="+mn-lt"/>
                <a:ea typeface="+mn-ea"/>
                <a:cs typeface="+mn-cs"/>
              </a:defRPr>
            </a:lvl1pPr>
            <a:lvl2pPr marL="457200" indent="0" algn="ctr" rtl="0" eaLnBrk="0" fontAlgn="base" hangingPunct="0">
              <a:spcBef>
                <a:spcPct val="20000"/>
              </a:spcBef>
              <a:spcAft>
                <a:spcPct val="0"/>
              </a:spcAft>
              <a:buClr>
                <a:srgbClr val="C00000"/>
              </a:buClr>
              <a:buFont typeface="Arial" panose="020B0604020202020204" pitchFamily="34" charset="0"/>
              <a:buNone/>
              <a:defRPr sz="2400">
                <a:solidFill>
                  <a:schemeClr val="tx1"/>
                </a:solidFill>
                <a:latin typeface="+mn-lt"/>
              </a:defRPr>
            </a:lvl2pPr>
            <a:lvl3pPr marL="914400" indent="0" algn="ctr" rtl="0" eaLnBrk="0" fontAlgn="base" hangingPunct="0">
              <a:spcBef>
                <a:spcPct val="20000"/>
              </a:spcBef>
              <a:spcAft>
                <a:spcPct val="0"/>
              </a:spcAft>
              <a:buFont typeface="Arial" panose="020B0604020202020204" pitchFamily="34" charset="0"/>
              <a:buNone/>
              <a:defRPr sz="2000">
                <a:solidFill>
                  <a:schemeClr val="tx1"/>
                </a:solidFill>
                <a:latin typeface="+mn-lt"/>
              </a:defRPr>
            </a:lvl3pPr>
            <a:lvl4pPr marL="1371600" indent="0" algn="ctr" rtl="0" eaLnBrk="0" fontAlgn="base" hangingPunct="0">
              <a:spcBef>
                <a:spcPct val="20000"/>
              </a:spcBef>
              <a:spcAft>
                <a:spcPct val="0"/>
              </a:spcAft>
              <a:buFont typeface="Arial" panose="020B0604020202020204" pitchFamily="34" charset="0"/>
              <a:buNone/>
              <a:defRPr sz="2000">
                <a:solidFill>
                  <a:schemeClr val="tx1"/>
                </a:solidFill>
                <a:latin typeface="+mn-lt"/>
              </a:defRPr>
            </a:lvl4pPr>
            <a:lvl5pPr marL="1828800" indent="0" algn="ctr" rtl="0" eaLnBrk="0" fontAlgn="base" hangingPunct="0">
              <a:spcBef>
                <a:spcPct val="20000"/>
              </a:spcBef>
              <a:spcAft>
                <a:spcPct val="0"/>
              </a:spcAft>
              <a:buFont typeface="Arial" panose="020B0604020202020204" pitchFamily="34" charset="0"/>
              <a:buNone/>
              <a:defRPr sz="1600">
                <a:solidFill>
                  <a:schemeClr val="tx1"/>
                </a:solidFill>
                <a:latin typeface="+mn-lt"/>
              </a:defRPr>
            </a:lvl5pPr>
            <a:lvl6pPr marL="2286000" indent="0" algn="ctr" rtl="0" eaLnBrk="0" fontAlgn="base" hangingPunct="0">
              <a:spcBef>
                <a:spcPct val="20000"/>
              </a:spcBef>
              <a:spcAft>
                <a:spcPct val="0"/>
              </a:spcAft>
              <a:buFont typeface="Arial" charset="0"/>
              <a:buNone/>
              <a:defRPr sz="1600">
                <a:solidFill>
                  <a:schemeClr val="tx1"/>
                </a:solidFill>
                <a:latin typeface="+mn-lt"/>
              </a:defRPr>
            </a:lvl6pPr>
            <a:lvl7pPr marL="2743200" indent="0" algn="ctr" rtl="0" eaLnBrk="0" fontAlgn="base" hangingPunct="0">
              <a:spcBef>
                <a:spcPct val="20000"/>
              </a:spcBef>
              <a:spcAft>
                <a:spcPct val="0"/>
              </a:spcAft>
              <a:buFont typeface="Arial" charset="0"/>
              <a:buNone/>
              <a:defRPr sz="1600">
                <a:solidFill>
                  <a:schemeClr val="tx1"/>
                </a:solidFill>
                <a:latin typeface="+mn-lt"/>
              </a:defRPr>
            </a:lvl7pPr>
            <a:lvl8pPr marL="3200400" indent="0" algn="ctr" rtl="0" eaLnBrk="0" fontAlgn="base" hangingPunct="0">
              <a:spcBef>
                <a:spcPct val="20000"/>
              </a:spcBef>
              <a:spcAft>
                <a:spcPct val="0"/>
              </a:spcAft>
              <a:buFont typeface="Arial" charset="0"/>
              <a:buNone/>
              <a:defRPr sz="1600">
                <a:solidFill>
                  <a:schemeClr val="tx1"/>
                </a:solidFill>
                <a:latin typeface="+mn-lt"/>
              </a:defRPr>
            </a:lvl8pPr>
            <a:lvl9pPr marL="3657600" indent="0" algn="ctr" rtl="0" eaLnBrk="0" fontAlgn="base" hangingPunct="0">
              <a:spcBef>
                <a:spcPct val="20000"/>
              </a:spcBef>
              <a:spcAft>
                <a:spcPct val="0"/>
              </a:spcAft>
              <a:buFont typeface="Arial" charset="0"/>
              <a:buNone/>
              <a:defRPr sz="1600">
                <a:solidFill>
                  <a:schemeClr val="tx1"/>
                </a:solidFill>
                <a:latin typeface="+mn-lt"/>
              </a:defRPr>
            </a:lvl9pPr>
          </a:lstStyle>
          <a:p>
            <a:pPr>
              <a:lnSpc>
                <a:spcPct val="80000"/>
              </a:lnSpc>
              <a:defRPr/>
            </a:pPr>
            <a:br>
              <a:rPr lang="en-US" altLang="en-US" sz="2000" kern="0" dirty="0"/>
            </a:br>
            <a:r>
              <a:rPr lang="en-US" altLang="en-US" sz="2000" kern="0" dirty="0">
                <a:solidFill>
                  <a:srgbClr val="FF0000"/>
                </a:solidFill>
                <a:latin typeface="Arial" panose="020B0604020202020204" pitchFamily="34" charset="0"/>
              </a:rPr>
              <a:t>(Agenda Item 4.4)</a:t>
            </a:r>
          </a:p>
          <a:p>
            <a:pPr>
              <a:lnSpc>
                <a:spcPct val="80000"/>
              </a:lnSpc>
              <a:defRPr/>
            </a:pPr>
            <a:endParaRPr lang="en-GB" altLang="en-US" sz="2000" kern="0" dirty="0">
              <a:latin typeface="Arial" panose="020B0604020202020204" pitchFamily="34" charset="0"/>
            </a:endParaRPr>
          </a:p>
        </p:txBody>
      </p:sp>
    </p:spTree>
  </p:cSld>
  <p:clrMapOvr>
    <a:masterClrMapping/>
  </p:clrMapOvr>
  <p:transition spd="slow">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a:extLst>
              <a:ext uri="{FF2B5EF4-FFF2-40B4-BE49-F238E27FC236}">
                <a16:creationId xmlns:a16="http://schemas.microsoft.com/office/drawing/2014/main" id="{016F4338-2C8B-45C5-BBCB-5CBF0403C383}"/>
              </a:ext>
            </a:extLst>
          </p:cNvPr>
          <p:cNvSpPr>
            <a:spLocks noGrp="1"/>
          </p:cNvSpPr>
          <p:nvPr>
            <p:ph type="title"/>
          </p:nvPr>
        </p:nvSpPr>
        <p:spPr/>
        <p:txBody>
          <a:bodyPr/>
          <a:lstStyle/>
          <a:p>
            <a:pPr marL="342900" indent="-342900">
              <a:lnSpc>
                <a:spcPct val="90000"/>
              </a:lnSpc>
            </a:pPr>
            <a:r>
              <a:rPr lang="en-US" altLang="en-US" dirty="0">
                <a:solidFill>
                  <a:srgbClr val="FF3300"/>
                </a:solidFill>
              </a:rPr>
              <a:t>CRs to features in Release 17 and earlier 1/3</a:t>
            </a:r>
            <a:endParaRPr lang="en-US" altLang="en-US" dirty="0"/>
          </a:p>
        </p:txBody>
      </p:sp>
      <p:sp>
        <p:nvSpPr>
          <p:cNvPr id="2" name="Espace réservé du contenu 1">
            <a:extLst>
              <a:ext uri="{FF2B5EF4-FFF2-40B4-BE49-F238E27FC236}">
                <a16:creationId xmlns:a16="http://schemas.microsoft.com/office/drawing/2014/main" id="{C81F6A6D-8BAF-4BB8-AC46-2C73FC7322B0}"/>
              </a:ext>
            </a:extLst>
          </p:cNvPr>
          <p:cNvSpPr>
            <a:spLocks noGrp="1"/>
          </p:cNvSpPr>
          <p:nvPr>
            <p:ph idx="1"/>
          </p:nvPr>
        </p:nvSpPr>
        <p:spPr/>
        <p:txBody>
          <a:bodyPr/>
          <a:lstStyle/>
          <a:p>
            <a:r>
              <a:rPr lang="en-GB" sz="2000" u="sng" dirty="0">
                <a:solidFill>
                  <a:srgbClr val="0000FF"/>
                </a:solidFill>
                <a:effectLst/>
                <a:ea typeface="Times New Roman" panose="02020603050405020304" pitchFamily="18" charset="0"/>
                <a:cs typeface="Times New Roman" panose="02020603050405020304" pitchFamily="18" charset="0"/>
                <a:hlinkClick r:id="rId2"/>
              </a:rPr>
              <a:t>SP-221039</a:t>
            </a:r>
            <a:r>
              <a:rPr lang="en-US" sz="2000" dirty="0">
                <a:solidFill>
                  <a:srgbClr val="000000"/>
                </a:solidFill>
              </a:rPr>
              <a:t>: CR to TS 26.114 (MTSI) on Use of ICE with IMS Data Channel: Adding text on use of ICE and ICE Lite with IMS Data Channel. Use of ICE Lite has minor network and UE impact and all WebRTC implementations are required to at least interoperate with ICE Lite. Support of ICE Lite is therefore mandated, while support of full ICE is optional but allowed. (Rel-16, </a:t>
            </a:r>
            <a:r>
              <a:rPr lang="en-GB" sz="1800" dirty="0">
                <a:effectLst/>
                <a:latin typeface="Calibri" panose="020F0502020204030204" pitchFamily="34" charset="0"/>
                <a:ea typeface="Calibri" panose="020F0502020204030204" pitchFamily="34" charset="0"/>
                <a:cs typeface="Times New Roman" panose="02020603050405020304" pitchFamily="18" charset="0"/>
              </a:rPr>
              <a:t>5G_MEDIA_MTSI_ext</a:t>
            </a:r>
            <a:r>
              <a:rPr lang="en-US" sz="2000" dirty="0">
                <a:solidFill>
                  <a:srgbClr val="000000"/>
                </a:solidFill>
              </a:rPr>
              <a:t>). </a:t>
            </a:r>
            <a:endParaRPr lang="en-US" sz="2000" i="0" dirty="0">
              <a:solidFill>
                <a:srgbClr val="000000"/>
              </a:solidFill>
              <a:effectLst/>
              <a:hlinkClick r:id="rId3"/>
            </a:endParaRPr>
          </a:p>
          <a:p>
            <a:r>
              <a:rPr lang="en-GB" sz="2000" u="sng" dirty="0">
                <a:solidFill>
                  <a:srgbClr val="0000FF"/>
                </a:solidFill>
                <a:effectLst/>
                <a:ea typeface="Times New Roman" panose="02020603050405020304" pitchFamily="18" charset="0"/>
                <a:cs typeface="Times New Roman" panose="02020603050405020304" pitchFamily="18" charset="0"/>
                <a:hlinkClick r:id="rId4"/>
              </a:rPr>
              <a:t>SP-221040</a:t>
            </a:r>
            <a:r>
              <a:rPr lang="en-US" sz="2000" dirty="0">
                <a:solidFill>
                  <a:srgbClr val="000000"/>
                </a:solidFill>
              </a:rPr>
              <a:t>: CR to TS 26.346 (MBMS) on correction of implementation error of CR0657 (Rel-16, </a:t>
            </a:r>
            <a:r>
              <a:rPr lang="en-GB" sz="1800" dirty="0">
                <a:effectLst/>
                <a:latin typeface="Calibri" panose="020F0502020204030204" pitchFamily="34" charset="0"/>
                <a:ea typeface="Calibri" panose="020F0502020204030204" pitchFamily="34" charset="0"/>
                <a:cs typeface="Times New Roman" panose="02020603050405020304" pitchFamily="18" charset="0"/>
              </a:rPr>
              <a:t>TEI16</a:t>
            </a:r>
            <a:r>
              <a:rPr lang="en-US" sz="2000" dirty="0">
                <a:solidFill>
                  <a:srgbClr val="000000"/>
                </a:solidFill>
              </a:rPr>
              <a:t>).</a:t>
            </a:r>
          </a:p>
          <a:p>
            <a:r>
              <a:rPr lang="en-GB" sz="2000" u="sng" dirty="0">
                <a:solidFill>
                  <a:srgbClr val="0000FF"/>
                </a:solidFill>
                <a:effectLst/>
                <a:ea typeface="Times New Roman" panose="02020603050405020304" pitchFamily="18" charset="0"/>
                <a:cs typeface="Times New Roman" panose="02020603050405020304" pitchFamily="18" charset="0"/>
                <a:hlinkClick r:id="rId5"/>
              </a:rPr>
              <a:t>SP-221041</a:t>
            </a:r>
            <a:r>
              <a:rPr lang="en-US" sz="2000" dirty="0">
                <a:solidFill>
                  <a:srgbClr val="000000"/>
                </a:solidFill>
              </a:rPr>
              <a:t>: CR to TS 26.346 (MBMS) on Changes regarding ROM SACH. Modification of description regarding IANA registration of UDP destination port associated with the IPv4 or IPv6 multicast address as part of the ROM SACH session parameters (Rel-16, AE_enTV-S4, TEI16).</a:t>
            </a:r>
          </a:p>
          <a:p>
            <a:r>
              <a:rPr lang="en-GB" sz="2000" u="sng" dirty="0">
                <a:solidFill>
                  <a:srgbClr val="0000FF"/>
                </a:solidFill>
                <a:effectLst/>
                <a:ea typeface="Times New Roman" panose="02020603050405020304" pitchFamily="18" charset="0"/>
                <a:cs typeface="Times New Roman" panose="02020603050405020304" pitchFamily="18" charset="0"/>
                <a:hlinkClick r:id="rId6"/>
              </a:rPr>
              <a:t>SP-221042</a:t>
            </a:r>
            <a:r>
              <a:rPr lang="en-GB" sz="2000" dirty="0">
                <a:effectLst/>
                <a:ea typeface="Times New Roman" panose="02020603050405020304" pitchFamily="18" charset="0"/>
                <a:cs typeface="Times New Roman" panose="02020603050405020304" pitchFamily="18" charset="0"/>
              </a:rPr>
              <a:t> and </a:t>
            </a:r>
            <a:r>
              <a:rPr lang="en-GB" sz="2000" u="sng" dirty="0">
                <a:solidFill>
                  <a:srgbClr val="0000FF"/>
                </a:solidFill>
                <a:effectLst/>
                <a:ea typeface="Times New Roman" panose="02020603050405020304" pitchFamily="18" charset="0"/>
                <a:cs typeface="Times New Roman" panose="02020603050405020304" pitchFamily="18" charset="0"/>
                <a:hlinkClick r:id="rId7"/>
              </a:rPr>
              <a:t>SP-221043</a:t>
            </a:r>
            <a:r>
              <a:rPr lang="en-US" sz="2000" dirty="0">
                <a:solidFill>
                  <a:srgbClr val="000000"/>
                </a:solidFill>
              </a:rPr>
              <a:t>: CRs to TS 26.512 (5GMS3) on Rel-16 and Rel-17 clarifications and corrections (Rel-16, </a:t>
            </a:r>
            <a:r>
              <a:rPr lang="en-GB" sz="2000" dirty="0">
                <a:effectLst/>
                <a:ea typeface="Calibri" panose="020F0502020204030204" pitchFamily="34" charset="0"/>
                <a:cs typeface="Times New Roman" panose="02020603050405020304" pitchFamily="18" charset="0"/>
              </a:rPr>
              <a:t>TEI16</a:t>
            </a:r>
            <a:r>
              <a:rPr lang="en-US" sz="2000" dirty="0">
                <a:solidFill>
                  <a:srgbClr val="000000"/>
                </a:solidFill>
              </a:rPr>
              <a:t>).</a:t>
            </a:r>
          </a:p>
          <a:p>
            <a:r>
              <a:rPr lang="en-GB" sz="2000" u="sng" dirty="0">
                <a:solidFill>
                  <a:srgbClr val="0000FF"/>
                </a:solidFill>
                <a:effectLst/>
                <a:ea typeface="Times New Roman" panose="02020603050405020304" pitchFamily="18" charset="0"/>
                <a:cs typeface="Times New Roman" panose="02020603050405020304" pitchFamily="18" charset="0"/>
                <a:hlinkClick r:id="rId8"/>
              </a:rPr>
              <a:t>SP-221044</a:t>
            </a:r>
            <a:r>
              <a:rPr lang="en-US" sz="2000" dirty="0">
                <a:solidFill>
                  <a:srgbClr val="000000"/>
                </a:solidFill>
              </a:rPr>
              <a:t>: CR to TS 26.517 on Alignment of User Service Announcement with Stage 2 (Rel-17, </a:t>
            </a:r>
            <a:r>
              <a:rPr lang="en-GB" sz="1800" dirty="0">
                <a:effectLst/>
                <a:latin typeface="Calibri" panose="020F0502020204030204" pitchFamily="34" charset="0"/>
                <a:ea typeface="Calibri" panose="020F0502020204030204" pitchFamily="34" charset="0"/>
                <a:cs typeface="Times New Roman" panose="02020603050405020304" pitchFamily="18" charset="0"/>
              </a:rPr>
              <a:t>5MBP3</a:t>
            </a:r>
            <a:r>
              <a:rPr lang="en-US" sz="2000" dirty="0">
                <a:solidFill>
                  <a:srgbClr val="000000"/>
                </a:solidFill>
              </a:rPr>
              <a:t>) based on CT3 and CT4 feedback and missing MBS FSA ID usage. Company revision in </a:t>
            </a:r>
            <a:r>
              <a:rPr lang="en-GB" sz="2000" u="sng" dirty="0">
                <a:solidFill>
                  <a:srgbClr val="0000FF"/>
                </a:solidFill>
                <a:effectLst/>
                <a:ea typeface="Times New Roman" panose="02020603050405020304" pitchFamily="18" charset="0"/>
                <a:cs typeface="Times New Roman" panose="02020603050405020304" pitchFamily="18" charset="0"/>
                <a:hlinkClick r:id="rId9"/>
              </a:rPr>
              <a:t>SP-221059</a:t>
            </a:r>
            <a:r>
              <a:rPr lang="en-US" sz="2000" dirty="0">
                <a:solidFill>
                  <a:srgbClr val="000000"/>
                </a:solidFill>
              </a:rPr>
              <a:t> for approval. </a:t>
            </a:r>
          </a:p>
          <a:p>
            <a:r>
              <a:rPr lang="en-GB" sz="2000" u="sng" dirty="0">
                <a:solidFill>
                  <a:srgbClr val="0000FF"/>
                </a:solidFill>
                <a:effectLst/>
                <a:ea typeface="Times New Roman" panose="02020603050405020304" pitchFamily="18" charset="0"/>
                <a:cs typeface="Times New Roman" panose="02020603050405020304" pitchFamily="18" charset="0"/>
                <a:hlinkClick r:id="rId10"/>
              </a:rPr>
              <a:t>SP-221045</a:t>
            </a:r>
            <a:r>
              <a:rPr lang="en-US" sz="2000" dirty="0">
                <a:solidFill>
                  <a:srgbClr val="000000"/>
                </a:solidFill>
              </a:rPr>
              <a:t>: CRs to TS 26.502 on Correction of FSA ID, Correction of interworking for Group Communication, Correction of Nmb2 Events (Rel-17, </a:t>
            </a:r>
            <a:r>
              <a:rPr lang="en-GB" sz="1800" dirty="0">
                <a:effectLst/>
                <a:latin typeface="Calibri" panose="020F0502020204030204" pitchFamily="34" charset="0"/>
                <a:ea typeface="Calibri" panose="020F0502020204030204" pitchFamily="34" charset="0"/>
                <a:cs typeface="Times New Roman" panose="02020603050405020304" pitchFamily="18" charset="0"/>
              </a:rPr>
              <a:t>5MBUSA</a:t>
            </a:r>
            <a:r>
              <a:rPr lang="en-US" sz="2000" dirty="0">
                <a:solidFill>
                  <a:srgbClr val="000000"/>
                </a:solidFill>
              </a:rPr>
              <a:t>)</a:t>
            </a:r>
          </a:p>
          <a:p>
            <a:endParaRPr lang="en-US" sz="2000" i="0" dirty="0">
              <a:solidFill>
                <a:srgbClr val="000000"/>
              </a:solidFill>
              <a:effectLst/>
              <a:hlinkClick r:id="rId3"/>
            </a:endParaRPr>
          </a:p>
          <a:p>
            <a:endParaRPr lang="en-US" sz="2000" dirty="0"/>
          </a:p>
        </p:txBody>
      </p:sp>
    </p:spTree>
    <p:extLst>
      <p:ext uri="{BB962C8B-B14F-4D97-AF65-F5344CB8AC3E}">
        <p14:creationId xmlns:p14="http://schemas.microsoft.com/office/powerpoint/2010/main" val="231760705"/>
      </p:ext>
    </p:extLst>
  </p:cSld>
  <p:clrMapOvr>
    <a:masterClrMapping/>
  </p:clrMapOvr>
  <p:transition spd="slow"/>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a:extLst>
              <a:ext uri="{FF2B5EF4-FFF2-40B4-BE49-F238E27FC236}">
                <a16:creationId xmlns:a16="http://schemas.microsoft.com/office/drawing/2014/main" id="{016F4338-2C8B-45C5-BBCB-5CBF0403C383}"/>
              </a:ext>
            </a:extLst>
          </p:cNvPr>
          <p:cNvSpPr>
            <a:spLocks noGrp="1"/>
          </p:cNvSpPr>
          <p:nvPr>
            <p:ph type="title"/>
          </p:nvPr>
        </p:nvSpPr>
        <p:spPr/>
        <p:txBody>
          <a:bodyPr/>
          <a:lstStyle/>
          <a:p>
            <a:pPr marL="342900" indent="-342900">
              <a:lnSpc>
                <a:spcPct val="90000"/>
              </a:lnSpc>
            </a:pPr>
            <a:r>
              <a:rPr lang="en-US" altLang="en-US" dirty="0">
                <a:solidFill>
                  <a:srgbClr val="FF3300"/>
                </a:solidFill>
              </a:rPr>
              <a:t>CRs to features in Release 17 and earlier 2/3</a:t>
            </a:r>
            <a:endParaRPr lang="en-US" altLang="en-US" dirty="0"/>
          </a:p>
        </p:txBody>
      </p:sp>
      <p:sp>
        <p:nvSpPr>
          <p:cNvPr id="2" name="Espace réservé du contenu 1">
            <a:extLst>
              <a:ext uri="{FF2B5EF4-FFF2-40B4-BE49-F238E27FC236}">
                <a16:creationId xmlns:a16="http://schemas.microsoft.com/office/drawing/2014/main" id="{C81F6A6D-8BAF-4BB8-AC46-2C73FC7322B0}"/>
              </a:ext>
            </a:extLst>
          </p:cNvPr>
          <p:cNvSpPr>
            <a:spLocks noGrp="1"/>
          </p:cNvSpPr>
          <p:nvPr>
            <p:ph idx="1"/>
          </p:nvPr>
        </p:nvSpPr>
        <p:spPr/>
        <p:txBody>
          <a:bodyPr/>
          <a:lstStyle/>
          <a:p>
            <a:r>
              <a:rPr lang="en-GB" sz="2000" u="sng" dirty="0">
                <a:solidFill>
                  <a:srgbClr val="0000FF"/>
                </a:solidFill>
                <a:effectLst/>
                <a:ea typeface="Times New Roman" panose="02020603050405020304" pitchFamily="18" charset="0"/>
                <a:cs typeface="Times New Roman" panose="02020603050405020304" pitchFamily="18" charset="0"/>
                <a:hlinkClick r:id="rId2"/>
              </a:rPr>
              <a:t>SP-221046</a:t>
            </a:r>
            <a:r>
              <a:rPr lang="en-US" sz="2000" dirty="0">
                <a:solidFill>
                  <a:srgbClr val="000000"/>
                </a:solidFill>
              </a:rPr>
              <a:t>: CR to TS 26.347 on Corrections to ROM SACH IP Addresses (Rel-17, </a:t>
            </a:r>
            <a:r>
              <a:rPr lang="en-GB" sz="2000" dirty="0">
                <a:effectLst/>
                <a:ea typeface="Calibri" panose="020F0502020204030204" pitchFamily="34" charset="0"/>
                <a:cs typeface="Times New Roman" panose="02020603050405020304" pitchFamily="18" charset="0"/>
              </a:rPr>
              <a:t>AE_enTV-S4, TEI17</a:t>
            </a:r>
            <a:r>
              <a:rPr lang="en-US" sz="2000" dirty="0">
                <a:solidFill>
                  <a:srgbClr val="000000"/>
                </a:solidFill>
              </a:rPr>
              <a:t>)</a:t>
            </a:r>
          </a:p>
          <a:p>
            <a:r>
              <a:rPr lang="en-GB" sz="2000" u="sng" dirty="0">
                <a:solidFill>
                  <a:srgbClr val="0000FF"/>
                </a:solidFill>
                <a:effectLst/>
                <a:ea typeface="Times New Roman" panose="02020603050405020304" pitchFamily="18" charset="0"/>
                <a:cs typeface="Times New Roman" panose="02020603050405020304" pitchFamily="18" charset="0"/>
                <a:hlinkClick r:id="rId3"/>
              </a:rPr>
              <a:t>SP-221049</a:t>
            </a:r>
            <a:r>
              <a:rPr lang="en-US" sz="2000" dirty="0">
                <a:solidFill>
                  <a:srgbClr val="000000"/>
                </a:solidFill>
              </a:rPr>
              <a:t>: CR to TS 26.447 on Corrections to the EVS algorithmic description (Rel-17, </a:t>
            </a:r>
            <a:r>
              <a:rPr lang="en-GB" sz="2000" dirty="0">
                <a:effectLst/>
                <a:ea typeface="Calibri" panose="020F0502020204030204" pitchFamily="34" charset="0"/>
                <a:cs typeface="Times New Roman" panose="02020603050405020304" pitchFamily="18" charset="0"/>
              </a:rPr>
              <a:t>EVS_codec-SA4</a:t>
            </a:r>
            <a:r>
              <a:rPr lang="en-US" sz="2000" dirty="0">
                <a:solidFill>
                  <a:srgbClr val="000000"/>
                </a:solidFill>
              </a:rPr>
              <a:t>)</a:t>
            </a:r>
          </a:p>
          <a:p>
            <a:r>
              <a:rPr lang="en-GB" sz="2000" u="sng" dirty="0">
                <a:solidFill>
                  <a:srgbClr val="0000FF"/>
                </a:solidFill>
                <a:effectLst/>
                <a:ea typeface="Times New Roman" panose="02020603050405020304" pitchFamily="18" charset="0"/>
                <a:cs typeface="Times New Roman" panose="02020603050405020304" pitchFamily="18" charset="0"/>
                <a:hlinkClick r:id="rId4"/>
              </a:rPr>
              <a:t>SP-221051</a:t>
            </a:r>
            <a:r>
              <a:rPr lang="en-US" sz="2000" dirty="0">
                <a:solidFill>
                  <a:srgbClr val="000000"/>
                </a:solidFill>
              </a:rPr>
              <a:t>: CR to TS 26.131 on Corrections for idle noise and sidetone requirements (electrical interface UE). Includes the removal of performance requirements for digital electrical interface UE (Rel-17, </a:t>
            </a:r>
            <a:r>
              <a:rPr lang="en-GB" sz="2000" dirty="0" err="1">
                <a:effectLst/>
                <a:ea typeface="Calibri" panose="020F0502020204030204" pitchFamily="34" charset="0"/>
                <a:cs typeface="Times New Roman" panose="02020603050405020304" pitchFamily="18" charset="0"/>
              </a:rPr>
              <a:t>HInT</a:t>
            </a:r>
            <a:r>
              <a:rPr lang="en-US" sz="2000" dirty="0">
                <a:solidFill>
                  <a:srgbClr val="000000"/>
                </a:solidFill>
              </a:rPr>
              <a:t>).</a:t>
            </a:r>
          </a:p>
          <a:p>
            <a:r>
              <a:rPr lang="en-GB" sz="2000" u="sng" dirty="0">
                <a:solidFill>
                  <a:srgbClr val="0000FF"/>
                </a:solidFill>
                <a:effectLst/>
                <a:ea typeface="Times New Roman" panose="02020603050405020304" pitchFamily="18" charset="0"/>
                <a:cs typeface="Times New Roman" panose="02020603050405020304" pitchFamily="18" charset="0"/>
                <a:hlinkClick r:id="rId5"/>
              </a:rPr>
              <a:t>SP-221053</a:t>
            </a:r>
            <a:r>
              <a:rPr lang="en-US" sz="2000" dirty="0">
                <a:solidFill>
                  <a:srgbClr val="000000"/>
                </a:solidFill>
              </a:rPr>
              <a:t>: CRs to TS 26.114 on corrections to ITT4RT, correcting a figure of reference sender architecture for ITT4RT client in terminal which does not match corresponding prose (Rel-17, </a:t>
            </a:r>
            <a:r>
              <a:rPr lang="en-GB" sz="2000" dirty="0">
                <a:effectLst/>
                <a:ea typeface="Calibri" panose="020F0502020204030204" pitchFamily="34" charset="0"/>
                <a:cs typeface="Times New Roman" panose="02020603050405020304" pitchFamily="18" charset="0"/>
              </a:rPr>
              <a:t>ITT4RT</a:t>
            </a:r>
            <a:r>
              <a:rPr lang="en-US" sz="2000" dirty="0">
                <a:solidFill>
                  <a:srgbClr val="000000"/>
                </a:solidFill>
              </a:rPr>
              <a:t>).</a:t>
            </a:r>
          </a:p>
          <a:p>
            <a:r>
              <a:rPr lang="en-GB" sz="2000" u="sng" dirty="0">
                <a:solidFill>
                  <a:srgbClr val="0000FF"/>
                </a:solidFill>
                <a:effectLst/>
                <a:ea typeface="Times New Roman" panose="02020603050405020304" pitchFamily="18" charset="0"/>
                <a:cs typeface="Times New Roman" panose="02020603050405020304" pitchFamily="18" charset="0"/>
                <a:hlinkClick r:id="rId6"/>
              </a:rPr>
              <a:t>SP-221054</a:t>
            </a:r>
            <a:r>
              <a:rPr lang="en-US" sz="2000" dirty="0">
                <a:solidFill>
                  <a:srgbClr val="000000"/>
                </a:solidFill>
              </a:rPr>
              <a:t>: CRs to TS 26.247, TS 26.501 and TS 26.114 on adding slice scope into the </a:t>
            </a:r>
            <a:r>
              <a:rPr lang="en-US" sz="2000" dirty="0" err="1">
                <a:solidFill>
                  <a:srgbClr val="000000"/>
                </a:solidFill>
              </a:rPr>
              <a:t>QoE</a:t>
            </a:r>
            <a:r>
              <a:rPr lang="en-US" sz="2000" dirty="0">
                <a:solidFill>
                  <a:srgbClr val="000000"/>
                </a:solidFill>
              </a:rPr>
              <a:t> (Rel-17, </a:t>
            </a:r>
            <a:r>
              <a:rPr lang="en-GB" sz="2000" dirty="0" err="1">
                <a:effectLst/>
                <a:ea typeface="Calibri" panose="020F0502020204030204" pitchFamily="34" charset="0"/>
                <a:cs typeface="Times New Roman" panose="02020603050405020304" pitchFamily="18" charset="0"/>
              </a:rPr>
              <a:t>NR_QoE_enh</a:t>
            </a:r>
            <a:r>
              <a:rPr lang="en-GB" sz="2000" dirty="0">
                <a:effectLst/>
                <a:ea typeface="Calibri" panose="020F0502020204030204" pitchFamily="34" charset="0"/>
                <a:cs typeface="Times New Roman" panose="02020603050405020304" pitchFamily="18" charset="0"/>
              </a:rPr>
              <a:t>-Core</a:t>
            </a:r>
            <a:r>
              <a:rPr lang="en-US" sz="2000" dirty="0">
                <a:solidFill>
                  <a:srgbClr val="000000"/>
                </a:solidFill>
              </a:rPr>
              <a:t>).</a:t>
            </a:r>
          </a:p>
          <a:p>
            <a:r>
              <a:rPr lang="en-GB" sz="2000" u="sng" dirty="0">
                <a:solidFill>
                  <a:srgbClr val="0000FF"/>
                </a:solidFill>
                <a:effectLst/>
                <a:ea typeface="Times New Roman" panose="02020603050405020304" pitchFamily="18" charset="0"/>
                <a:cs typeface="Times New Roman" panose="02020603050405020304" pitchFamily="18" charset="0"/>
                <a:hlinkClick r:id="rId7"/>
              </a:rPr>
              <a:t>SP-221055</a:t>
            </a:r>
            <a:r>
              <a:rPr lang="en-US" sz="2000" dirty="0">
                <a:solidFill>
                  <a:srgbClr val="000000"/>
                </a:solidFill>
              </a:rPr>
              <a:t>: CR to TS 26.973, on inclusive language review – Update to fixed-point basic operators. The terminology “blacklist” is being replaced with “blocklist” as done in STL2022, Recommendation ITU-T G.191 (07/22). (Rel-17, </a:t>
            </a:r>
            <a:r>
              <a:rPr lang="en-GB" sz="2000" dirty="0">
                <a:effectLst/>
                <a:ea typeface="Calibri" panose="020F0502020204030204" pitchFamily="34" charset="0"/>
                <a:cs typeface="Times New Roman" panose="02020603050405020304" pitchFamily="18" charset="0"/>
              </a:rPr>
              <a:t>TEI17</a:t>
            </a:r>
            <a:r>
              <a:rPr lang="en-US" sz="2000" dirty="0">
                <a:solidFill>
                  <a:srgbClr val="000000"/>
                </a:solidFill>
              </a:rPr>
              <a:t>).</a:t>
            </a:r>
          </a:p>
          <a:p>
            <a:endParaRPr lang="en-US" sz="2000" dirty="0">
              <a:solidFill>
                <a:srgbClr val="000000"/>
              </a:solidFill>
            </a:endParaRPr>
          </a:p>
          <a:p>
            <a:endParaRPr lang="en-US" sz="2000" dirty="0">
              <a:solidFill>
                <a:srgbClr val="000000"/>
              </a:solidFill>
            </a:endParaRPr>
          </a:p>
          <a:p>
            <a:endParaRPr lang="en-US" sz="2000" dirty="0">
              <a:solidFill>
                <a:srgbClr val="000000"/>
              </a:solidFill>
            </a:endParaRPr>
          </a:p>
          <a:p>
            <a:endParaRPr lang="en-US" sz="2000" dirty="0">
              <a:solidFill>
                <a:srgbClr val="000000"/>
              </a:solidFill>
            </a:endParaRPr>
          </a:p>
          <a:p>
            <a:endParaRPr lang="en-US" sz="2000" dirty="0">
              <a:solidFill>
                <a:srgbClr val="000000"/>
              </a:solidFill>
            </a:endParaRPr>
          </a:p>
          <a:p>
            <a:endParaRPr lang="en-US" sz="2000" dirty="0">
              <a:solidFill>
                <a:srgbClr val="000000"/>
              </a:solidFill>
            </a:endParaRPr>
          </a:p>
          <a:p>
            <a:pPr lvl="1"/>
            <a:endParaRPr lang="en-US" sz="1600" dirty="0">
              <a:solidFill>
                <a:srgbClr val="000000"/>
              </a:solidFill>
            </a:endParaRPr>
          </a:p>
          <a:p>
            <a:pPr lvl="1"/>
            <a:endParaRPr lang="en-US" sz="1600" dirty="0">
              <a:solidFill>
                <a:srgbClr val="000000"/>
              </a:solidFill>
            </a:endParaRPr>
          </a:p>
          <a:p>
            <a:endParaRPr lang="en-US" sz="2000" b="0" i="0" dirty="0">
              <a:solidFill>
                <a:srgbClr val="000000"/>
              </a:solidFill>
              <a:effectLst/>
              <a:latin typeface="arial" panose="020B0604020202020204" pitchFamily="34" charset="0"/>
            </a:endParaRPr>
          </a:p>
          <a:p>
            <a:pPr lvl="1"/>
            <a:endParaRPr lang="en-US" sz="1600" b="0" i="0" dirty="0">
              <a:solidFill>
                <a:srgbClr val="000000"/>
              </a:solidFill>
              <a:effectLst/>
              <a:latin typeface="arial" panose="020B0604020202020204" pitchFamily="34" charset="0"/>
            </a:endParaRPr>
          </a:p>
          <a:p>
            <a:pPr lvl="1"/>
            <a:endParaRPr lang="en-US" sz="1600" b="0" i="0" dirty="0">
              <a:solidFill>
                <a:srgbClr val="000000"/>
              </a:solidFill>
              <a:effectLst/>
              <a:latin typeface="arial" panose="020B0604020202020204" pitchFamily="34" charset="0"/>
            </a:endParaRPr>
          </a:p>
          <a:p>
            <a:endParaRPr lang="en-US" sz="2000" b="0" i="0" dirty="0">
              <a:solidFill>
                <a:srgbClr val="000000"/>
              </a:solidFill>
              <a:effectLst/>
            </a:endParaRPr>
          </a:p>
          <a:p>
            <a:pPr lvl="1"/>
            <a:endParaRPr lang="en-US" sz="2000" b="0" i="0" dirty="0">
              <a:solidFill>
                <a:srgbClr val="000000"/>
              </a:solidFill>
              <a:effectLst/>
            </a:endParaRPr>
          </a:p>
          <a:p>
            <a:pPr marL="0" indent="0">
              <a:buNone/>
            </a:pPr>
            <a:endParaRPr lang="en-US" sz="2000" dirty="0">
              <a:solidFill>
                <a:srgbClr val="000000"/>
              </a:solidFill>
            </a:endParaRPr>
          </a:p>
          <a:p>
            <a:endParaRPr lang="en-US" sz="2000" b="0" i="0" dirty="0">
              <a:solidFill>
                <a:srgbClr val="000000"/>
              </a:solidFill>
              <a:effectLst/>
            </a:endParaRPr>
          </a:p>
          <a:p>
            <a:endParaRPr lang="en-US" sz="2000" b="0" i="0" dirty="0">
              <a:solidFill>
                <a:srgbClr val="000000"/>
              </a:solidFill>
              <a:effectLst/>
            </a:endParaRPr>
          </a:p>
          <a:p>
            <a:endParaRPr lang="en-US" sz="2000" dirty="0"/>
          </a:p>
          <a:p>
            <a:endParaRPr lang="en-US" sz="2000" dirty="0"/>
          </a:p>
          <a:p>
            <a:endParaRPr lang="en-US" sz="2000" dirty="0"/>
          </a:p>
        </p:txBody>
      </p:sp>
    </p:spTree>
    <p:extLst>
      <p:ext uri="{BB962C8B-B14F-4D97-AF65-F5344CB8AC3E}">
        <p14:creationId xmlns:p14="http://schemas.microsoft.com/office/powerpoint/2010/main" val="1463756284"/>
      </p:ext>
    </p:extLst>
  </p:cSld>
  <p:clrMapOvr>
    <a:masterClrMapping/>
  </p:clrMapOvr>
  <p:transition spd="slow"/>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7" name="Title 1">
            <a:extLst>
              <a:ext uri="{FF2B5EF4-FFF2-40B4-BE49-F238E27FC236}">
                <a16:creationId xmlns:a16="http://schemas.microsoft.com/office/drawing/2014/main" id="{40AB3C44-8A1D-4921-A803-B5281B64AC81}"/>
              </a:ext>
            </a:extLst>
          </p:cNvPr>
          <p:cNvSpPr>
            <a:spLocks noGrp="1"/>
          </p:cNvSpPr>
          <p:nvPr>
            <p:ph type="title"/>
          </p:nvPr>
        </p:nvSpPr>
        <p:spPr>
          <a:xfrm>
            <a:off x="2012950" y="196850"/>
            <a:ext cx="6827838" cy="1143000"/>
          </a:xfrm>
        </p:spPr>
        <p:txBody>
          <a:bodyPr/>
          <a:lstStyle/>
          <a:p>
            <a:r>
              <a:rPr lang="en-US" altLang="en-US" dirty="0"/>
              <a:t>Overview of work progress </a:t>
            </a:r>
            <a:br>
              <a:rPr lang="en-US" altLang="en-US" dirty="0"/>
            </a:br>
            <a:r>
              <a:rPr lang="en-US" altLang="en-US" dirty="0"/>
              <a:t>Rel-18 Work Items</a:t>
            </a:r>
          </a:p>
        </p:txBody>
      </p:sp>
      <p:graphicFrame>
        <p:nvGraphicFramePr>
          <p:cNvPr id="6" name="Table 5">
            <a:extLst>
              <a:ext uri="{FF2B5EF4-FFF2-40B4-BE49-F238E27FC236}">
                <a16:creationId xmlns:a16="http://schemas.microsoft.com/office/drawing/2014/main" id="{FF2FD039-AE28-4C77-9E1D-D372022785AF}"/>
              </a:ext>
            </a:extLst>
          </p:cNvPr>
          <p:cNvGraphicFramePr>
            <a:graphicFrameLocks noGrp="1"/>
          </p:cNvGraphicFramePr>
          <p:nvPr>
            <p:extLst>
              <p:ext uri="{D42A27DB-BD31-4B8C-83A1-F6EECF244321}">
                <p14:modId xmlns:p14="http://schemas.microsoft.com/office/powerpoint/2010/main" val="1499373872"/>
              </p:ext>
            </p:extLst>
          </p:nvPr>
        </p:nvGraphicFramePr>
        <p:xfrm>
          <a:off x="579989" y="1263204"/>
          <a:ext cx="10084901" cy="3481239"/>
        </p:xfrm>
        <a:graphic>
          <a:graphicData uri="http://schemas.openxmlformats.org/drawingml/2006/table">
            <a:tbl>
              <a:tblPr firstRow="1" firstCol="1" bandRow="1">
                <a:tableStyleId>{F5AB1C69-6EDB-4FF4-983F-18BD219EF322}</a:tableStyleId>
              </a:tblPr>
              <a:tblGrid>
                <a:gridCol w="601902">
                  <a:extLst>
                    <a:ext uri="{9D8B030D-6E8A-4147-A177-3AD203B41FA5}">
                      <a16:colId xmlns:a16="http://schemas.microsoft.com/office/drawing/2014/main" val="20000"/>
                    </a:ext>
                  </a:extLst>
                </a:gridCol>
                <a:gridCol w="3844407">
                  <a:extLst>
                    <a:ext uri="{9D8B030D-6E8A-4147-A177-3AD203B41FA5}">
                      <a16:colId xmlns:a16="http://schemas.microsoft.com/office/drawing/2014/main" val="20001"/>
                    </a:ext>
                  </a:extLst>
                </a:gridCol>
                <a:gridCol w="1095473">
                  <a:extLst>
                    <a:ext uri="{9D8B030D-6E8A-4147-A177-3AD203B41FA5}">
                      <a16:colId xmlns:a16="http://schemas.microsoft.com/office/drawing/2014/main" val="20002"/>
                    </a:ext>
                  </a:extLst>
                </a:gridCol>
                <a:gridCol w="807092">
                  <a:extLst>
                    <a:ext uri="{9D8B030D-6E8A-4147-A177-3AD203B41FA5}">
                      <a16:colId xmlns:a16="http://schemas.microsoft.com/office/drawing/2014/main" val="20003"/>
                    </a:ext>
                  </a:extLst>
                </a:gridCol>
                <a:gridCol w="551732">
                  <a:extLst>
                    <a:ext uri="{9D8B030D-6E8A-4147-A177-3AD203B41FA5}">
                      <a16:colId xmlns:a16="http://schemas.microsoft.com/office/drawing/2014/main" val="20004"/>
                    </a:ext>
                  </a:extLst>
                </a:gridCol>
                <a:gridCol w="643064">
                  <a:extLst>
                    <a:ext uri="{9D8B030D-6E8A-4147-A177-3AD203B41FA5}">
                      <a16:colId xmlns:a16="http://schemas.microsoft.com/office/drawing/2014/main" val="20005"/>
                    </a:ext>
                  </a:extLst>
                </a:gridCol>
                <a:gridCol w="643064">
                  <a:extLst>
                    <a:ext uri="{9D8B030D-6E8A-4147-A177-3AD203B41FA5}">
                      <a16:colId xmlns:a16="http://schemas.microsoft.com/office/drawing/2014/main" val="20006"/>
                    </a:ext>
                  </a:extLst>
                </a:gridCol>
                <a:gridCol w="1898167">
                  <a:extLst>
                    <a:ext uri="{9D8B030D-6E8A-4147-A177-3AD203B41FA5}">
                      <a16:colId xmlns:a16="http://schemas.microsoft.com/office/drawing/2014/main" val="20007"/>
                    </a:ext>
                  </a:extLst>
                </a:gridCol>
              </a:tblGrid>
              <a:tr h="296861">
                <a:tc>
                  <a:txBody>
                    <a:bodyPr/>
                    <a:lstStyle/>
                    <a:p>
                      <a:pPr algn="ctr">
                        <a:lnSpc>
                          <a:spcPct val="107000"/>
                        </a:lnSpc>
                        <a:spcAft>
                          <a:spcPts val="800"/>
                        </a:spcAft>
                      </a:pPr>
                      <a:r>
                        <a:rPr lang="en-GB" sz="1000" dirty="0"/>
                        <a:t>UID</a:t>
                      </a:r>
                    </a:p>
                  </a:txBody>
                  <a:tcPr marL="36001" marR="36001" marT="0" marB="0" anchor="ctr"/>
                </a:tc>
                <a:tc>
                  <a:txBody>
                    <a:bodyPr/>
                    <a:lstStyle/>
                    <a:p>
                      <a:pPr algn="ctr">
                        <a:lnSpc>
                          <a:spcPct val="107000"/>
                        </a:lnSpc>
                        <a:spcAft>
                          <a:spcPts val="800"/>
                        </a:spcAft>
                      </a:pPr>
                      <a:r>
                        <a:rPr lang="en-GB" sz="1000" dirty="0"/>
                        <a:t>Name</a:t>
                      </a:r>
                    </a:p>
                  </a:txBody>
                  <a:tcPr marL="36001" marR="36001" marT="0" marB="0" anchor="ctr"/>
                </a:tc>
                <a:tc>
                  <a:txBody>
                    <a:bodyPr/>
                    <a:lstStyle/>
                    <a:p>
                      <a:pPr algn="ctr">
                        <a:lnSpc>
                          <a:spcPct val="107000"/>
                        </a:lnSpc>
                        <a:spcAft>
                          <a:spcPts val="800"/>
                        </a:spcAft>
                      </a:pPr>
                      <a:r>
                        <a:rPr lang="en-GB" sz="1000" dirty="0"/>
                        <a:t>Acronym</a:t>
                      </a:r>
                    </a:p>
                  </a:txBody>
                  <a:tcPr marL="36001" marR="36001" marT="0" marB="0" anchor="ctr"/>
                </a:tc>
                <a:tc>
                  <a:txBody>
                    <a:bodyPr/>
                    <a:lstStyle/>
                    <a:p>
                      <a:pPr algn="ctr">
                        <a:lnSpc>
                          <a:spcPct val="107000"/>
                        </a:lnSpc>
                        <a:spcAft>
                          <a:spcPts val="800"/>
                        </a:spcAft>
                      </a:pPr>
                      <a:r>
                        <a:rPr lang="en-GB" sz="1000" dirty="0"/>
                        <a:t>Target (mm/</a:t>
                      </a:r>
                      <a:r>
                        <a:rPr lang="en-GB" sz="1000" dirty="0" err="1"/>
                        <a:t>yyyy</a:t>
                      </a:r>
                      <a:r>
                        <a:rPr lang="en-GB" sz="1000" dirty="0"/>
                        <a:t>)</a:t>
                      </a:r>
                    </a:p>
                  </a:txBody>
                  <a:tcPr marL="36001" marR="36001" marT="0" marB="0" anchor="ctr"/>
                </a:tc>
                <a:tc>
                  <a:txBody>
                    <a:bodyPr/>
                    <a:lstStyle/>
                    <a:p>
                      <a:pPr algn="ctr">
                        <a:lnSpc>
                          <a:spcPct val="107000"/>
                        </a:lnSpc>
                        <a:spcAft>
                          <a:spcPts val="800"/>
                        </a:spcAft>
                      </a:pPr>
                      <a:r>
                        <a:rPr lang="en-GB" sz="1000" dirty="0"/>
                        <a:t>Old %</a:t>
                      </a:r>
                    </a:p>
                  </a:txBody>
                  <a:tcPr marL="36001" marR="36001" marT="0" marB="0" anchor="ctr"/>
                </a:tc>
                <a:tc>
                  <a:txBody>
                    <a:bodyPr/>
                    <a:lstStyle/>
                    <a:p>
                      <a:pPr algn="ctr">
                        <a:lnSpc>
                          <a:spcPct val="107000"/>
                        </a:lnSpc>
                        <a:spcAft>
                          <a:spcPts val="800"/>
                        </a:spcAft>
                      </a:pPr>
                      <a:r>
                        <a:rPr lang="en-GB" sz="1000" b="1" kern="1200" dirty="0">
                          <a:solidFill>
                            <a:schemeClr val="lt1"/>
                          </a:solidFill>
                          <a:latin typeface="+mn-lt"/>
                          <a:ea typeface="+mn-ea"/>
                          <a:cs typeface="+mn-cs"/>
                        </a:rPr>
                        <a:t>WID</a:t>
                      </a:r>
                      <a:endParaRPr lang="en-GB" sz="1000" dirty="0">
                        <a:solidFill>
                          <a:srgbClr val="FF0000"/>
                        </a:solidFill>
                      </a:endParaRPr>
                    </a:p>
                  </a:txBody>
                  <a:tcPr marL="36001" marR="36001" marT="0" marB="0" anchor="ctr"/>
                </a:tc>
                <a:tc>
                  <a:txBody>
                    <a:bodyPr/>
                    <a:lstStyle/>
                    <a:p>
                      <a:pPr algn="ctr">
                        <a:lnSpc>
                          <a:spcPct val="107000"/>
                        </a:lnSpc>
                        <a:spcAft>
                          <a:spcPts val="800"/>
                        </a:spcAft>
                      </a:pPr>
                      <a:r>
                        <a:rPr lang="en-GB" sz="1000" dirty="0">
                          <a:solidFill>
                            <a:srgbClr val="FF0000"/>
                          </a:solidFill>
                        </a:rPr>
                        <a:t>New %</a:t>
                      </a:r>
                      <a:endParaRPr lang="en-GB" sz="1000" b="1" kern="1200" dirty="0">
                        <a:solidFill>
                          <a:schemeClr val="lt1"/>
                        </a:solidFill>
                        <a:latin typeface="+mn-lt"/>
                        <a:ea typeface="+mn-ea"/>
                        <a:cs typeface="+mn-cs"/>
                      </a:endParaRPr>
                    </a:p>
                  </a:txBody>
                  <a:tcPr marL="36001" marR="36001" marT="0" marB="0" anchor="ctr"/>
                </a:tc>
                <a:tc>
                  <a:txBody>
                    <a:bodyPr/>
                    <a:lstStyle/>
                    <a:p>
                      <a:pPr algn="ctr">
                        <a:lnSpc>
                          <a:spcPct val="107000"/>
                        </a:lnSpc>
                        <a:spcAft>
                          <a:spcPts val="800"/>
                        </a:spcAft>
                      </a:pPr>
                      <a:r>
                        <a:rPr lang="en-GB" sz="1000" dirty="0">
                          <a:solidFill>
                            <a:srgbClr val="FF0000"/>
                          </a:solidFill>
                        </a:rPr>
                        <a:t>Change or comment</a:t>
                      </a:r>
                    </a:p>
                  </a:txBody>
                  <a:tcPr marL="36001" marR="36001" marT="0" marB="0" anchor="ctr"/>
                </a:tc>
                <a:extLst>
                  <a:ext uri="{0D108BD9-81ED-4DB2-BD59-A6C34878D82A}">
                    <a16:rowId xmlns:a16="http://schemas.microsoft.com/office/drawing/2014/main" val="10000"/>
                  </a:ext>
                </a:extLst>
              </a:tr>
              <a:tr h="265183">
                <a:tc>
                  <a:txBody>
                    <a:bodyPr/>
                    <a:lstStyle/>
                    <a:p>
                      <a:pPr algn="r" fontAlgn="b"/>
                      <a:r>
                        <a:rPr lang="en-US" sz="1000" dirty="0"/>
                        <a:t>950014</a:t>
                      </a:r>
                    </a:p>
                  </a:txBody>
                  <a:tcPr marL="9525" marR="9525" marT="9525" marB="0" anchor="b"/>
                </a:tc>
                <a:tc>
                  <a:txBody>
                    <a:bodyPr/>
                    <a:lstStyle/>
                    <a:p>
                      <a:pPr algn="l" fontAlgn="b"/>
                      <a:r>
                        <a:rPr lang="en-US" sz="1000" dirty="0"/>
                        <a:t>Immersive Real-time Communication for WebRTC </a:t>
                      </a:r>
                    </a:p>
                  </a:txBody>
                  <a:tcPr marL="9525" marR="9525" marT="9525" marB="0" anchor="b"/>
                </a:tc>
                <a:tc>
                  <a:txBody>
                    <a:bodyPr/>
                    <a:lstStyle/>
                    <a:p>
                      <a:pPr algn="l" fontAlgn="b"/>
                      <a:r>
                        <a:rPr lang="en-US" sz="1000" dirty="0" err="1"/>
                        <a:t>iRTCW</a:t>
                      </a:r>
                      <a:endParaRPr lang="en-US" sz="1000" dirty="0"/>
                    </a:p>
                  </a:txBody>
                  <a:tcPr marL="9525" marR="9525" marT="9525" marB="0" anchor="b"/>
                </a:tc>
                <a:tc>
                  <a:txBody>
                    <a:bodyPr/>
                    <a:lstStyle/>
                    <a:p>
                      <a:pPr algn="r" fontAlgn="b"/>
                      <a:r>
                        <a:rPr lang="en-US" sz="1000" dirty="0"/>
                        <a:t>12/2023</a:t>
                      </a:r>
                    </a:p>
                  </a:txBody>
                  <a:tcPr marL="9525" marR="9525" marT="9525" marB="0" anchor="b"/>
                </a:tc>
                <a:tc>
                  <a:txBody>
                    <a:bodyPr/>
                    <a:lstStyle/>
                    <a:p>
                      <a:pPr algn="r" fontAlgn="b"/>
                      <a:r>
                        <a:rPr lang="en-US" sz="1000"/>
                        <a:t>10%</a:t>
                      </a:r>
                    </a:p>
                  </a:txBody>
                  <a:tcPr marL="9525" marR="9525" marT="9525" marB="0" anchor="b"/>
                </a:tc>
                <a:tc>
                  <a:txBody>
                    <a:bodyPr/>
                    <a:lstStyle/>
                    <a:p>
                      <a:pPr algn="l" fontAlgn="b"/>
                      <a:r>
                        <a:rPr lang="en-US" sz="1000" dirty="0">
                          <a:hlinkClick r:id="rId2"/>
                        </a:rPr>
                        <a:t>SP-220241</a:t>
                      </a:r>
                      <a:endParaRPr lang="en-US" sz="1000" dirty="0"/>
                    </a:p>
                  </a:txBody>
                  <a:tcPr marL="9525" marR="9525" marT="9525" marB="0" anchor="b"/>
                </a:tc>
                <a:tc>
                  <a:txBody>
                    <a:bodyPr/>
                    <a:lstStyle/>
                    <a:p>
                      <a:pPr algn="ctr">
                        <a:lnSpc>
                          <a:spcPct val="107000"/>
                        </a:lnSpc>
                        <a:spcAft>
                          <a:spcPts val="800"/>
                        </a:spcAft>
                      </a:pPr>
                      <a:r>
                        <a:rPr lang="en-GB" sz="1000" dirty="0">
                          <a:solidFill>
                            <a:srgbClr val="FF0000"/>
                          </a:solidFill>
                        </a:rPr>
                        <a:t>20%</a:t>
                      </a:r>
                    </a:p>
                  </a:txBody>
                  <a:tcPr marL="36001" marR="36001" marT="0" marB="0" anchor="ctr"/>
                </a:tc>
                <a:tc>
                  <a:txBody>
                    <a:bodyPr/>
                    <a:lstStyle/>
                    <a:p>
                      <a:pPr marL="0" marR="0" lvl="0" indent="0" algn="ctr" defTabSz="914400" rtl="0" eaLnBrk="1" fontAlgn="auto" latinLnBrk="0" hangingPunct="1">
                        <a:lnSpc>
                          <a:spcPct val="107000"/>
                        </a:lnSpc>
                        <a:spcBef>
                          <a:spcPts val="0"/>
                        </a:spcBef>
                        <a:spcAft>
                          <a:spcPts val="800"/>
                        </a:spcAft>
                        <a:buClrTx/>
                        <a:buSzTx/>
                        <a:buFontTx/>
                        <a:buNone/>
                        <a:tabLst/>
                        <a:defRPr/>
                      </a:pPr>
                      <a:r>
                        <a:rPr lang="en-GB" sz="1000" dirty="0">
                          <a:solidFill>
                            <a:srgbClr val="FF0000"/>
                          </a:solidFill>
                        </a:rPr>
                        <a:t>Revised WID </a:t>
                      </a:r>
                      <a:r>
                        <a:rPr lang="en-GB" sz="1000" u="sng" dirty="0">
                          <a:solidFill>
                            <a:srgbClr val="0000FF"/>
                          </a:solidFill>
                          <a:effectLst/>
                          <a:ea typeface="Times New Roman" panose="02020603050405020304" pitchFamily="18" charset="0"/>
                          <a:cs typeface="Times New Roman" panose="02020603050405020304" pitchFamily="18" charset="0"/>
                          <a:hlinkClick r:id="rId3"/>
                        </a:rPr>
                        <a:t>SP-221032</a:t>
                      </a:r>
                      <a:endParaRPr lang="en-US" altLang="zh-CN" sz="1000" dirty="0">
                        <a:cs typeface="Arial" pitchFamily="34" charset="0"/>
                      </a:endParaRPr>
                    </a:p>
                  </a:txBody>
                  <a:tcPr marL="36001" marR="36001" marT="0" marB="0" anchor="ctr"/>
                </a:tc>
                <a:extLst>
                  <a:ext uri="{0D108BD9-81ED-4DB2-BD59-A6C34878D82A}">
                    <a16:rowId xmlns:a16="http://schemas.microsoft.com/office/drawing/2014/main" val="4166493332"/>
                  </a:ext>
                </a:extLst>
              </a:tr>
              <a:tr h="265183">
                <a:tc>
                  <a:txBody>
                    <a:bodyPr/>
                    <a:lstStyle/>
                    <a:p>
                      <a:pPr algn="r" fontAlgn="b"/>
                      <a:r>
                        <a:rPr lang="en-US" sz="1000"/>
                        <a:t>950015</a:t>
                      </a:r>
                    </a:p>
                  </a:txBody>
                  <a:tcPr marL="9525" marR="9525" marT="9525" marB="0" anchor="b"/>
                </a:tc>
                <a:tc>
                  <a:txBody>
                    <a:bodyPr/>
                    <a:lstStyle/>
                    <a:p>
                      <a:pPr algn="l" fontAlgn="b"/>
                      <a:r>
                        <a:rPr lang="en-US" sz="1000" dirty="0"/>
                        <a:t>Media Capabilities for Augmented Reality </a:t>
                      </a:r>
                    </a:p>
                  </a:txBody>
                  <a:tcPr marL="9525" marR="9525" marT="9525" marB="0" anchor="b"/>
                </a:tc>
                <a:tc>
                  <a:txBody>
                    <a:bodyPr/>
                    <a:lstStyle/>
                    <a:p>
                      <a:pPr algn="l" fontAlgn="b"/>
                      <a:r>
                        <a:rPr lang="en-US" sz="1000" dirty="0" err="1"/>
                        <a:t>MeCAR</a:t>
                      </a:r>
                      <a:endParaRPr lang="en-US" sz="1000" dirty="0"/>
                    </a:p>
                  </a:txBody>
                  <a:tcPr marL="9525" marR="9525" marT="9525" marB="0" anchor="b"/>
                </a:tc>
                <a:tc>
                  <a:txBody>
                    <a:bodyPr/>
                    <a:lstStyle/>
                    <a:p>
                      <a:pPr algn="r" fontAlgn="b"/>
                      <a:r>
                        <a:rPr lang="en-US" sz="1000" dirty="0">
                          <a:solidFill>
                            <a:srgbClr val="FF0000"/>
                          </a:solidFill>
                        </a:rPr>
                        <a:t>12</a:t>
                      </a:r>
                      <a:r>
                        <a:rPr lang="en-US" sz="1000" dirty="0"/>
                        <a:t>/2023</a:t>
                      </a:r>
                    </a:p>
                  </a:txBody>
                  <a:tcPr marL="9525" marR="9525" marT="9525" marB="0" anchor="b"/>
                </a:tc>
                <a:tc>
                  <a:txBody>
                    <a:bodyPr/>
                    <a:lstStyle/>
                    <a:p>
                      <a:pPr algn="r" fontAlgn="b"/>
                      <a:r>
                        <a:rPr lang="en-US" sz="1000" dirty="0"/>
                        <a:t>15%</a:t>
                      </a:r>
                    </a:p>
                  </a:txBody>
                  <a:tcPr marL="9525" marR="9525" marT="9525" marB="0" anchor="b"/>
                </a:tc>
                <a:tc>
                  <a:txBody>
                    <a:bodyPr/>
                    <a:lstStyle/>
                    <a:p>
                      <a:pPr algn="l" fontAlgn="b"/>
                      <a:r>
                        <a:rPr lang="en-US" sz="1000" dirty="0">
                          <a:hlinkClick r:id="rId4"/>
                        </a:rPr>
                        <a:t>SP-220242</a:t>
                      </a:r>
                      <a:endParaRPr lang="en-US" sz="1000" dirty="0"/>
                    </a:p>
                  </a:txBody>
                  <a:tcPr marL="9525" marR="9525" marT="9525" marB="0" anchor="b"/>
                </a:tc>
                <a:tc>
                  <a:txBody>
                    <a:bodyPr/>
                    <a:lstStyle/>
                    <a:p>
                      <a:pPr algn="ctr">
                        <a:lnSpc>
                          <a:spcPct val="107000"/>
                        </a:lnSpc>
                        <a:spcAft>
                          <a:spcPts val="800"/>
                        </a:spcAft>
                      </a:pPr>
                      <a:r>
                        <a:rPr lang="en-GB" sz="1000" dirty="0">
                          <a:solidFill>
                            <a:srgbClr val="FF0000"/>
                          </a:solidFill>
                        </a:rPr>
                        <a:t>30%</a:t>
                      </a:r>
                    </a:p>
                  </a:txBody>
                  <a:tcPr marL="36001" marR="36001" marT="0" marB="0" anchor="ctr"/>
                </a:tc>
                <a:tc>
                  <a:txBody>
                    <a:bodyPr/>
                    <a:lstStyle/>
                    <a:p>
                      <a:pPr algn="ctr">
                        <a:lnSpc>
                          <a:spcPct val="107000"/>
                        </a:lnSpc>
                        <a:spcAft>
                          <a:spcPts val="800"/>
                        </a:spcAft>
                      </a:pPr>
                      <a:endParaRPr lang="en-GB" sz="1000" dirty="0">
                        <a:solidFill>
                          <a:srgbClr val="FF0000"/>
                        </a:solidFill>
                      </a:endParaRPr>
                    </a:p>
                  </a:txBody>
                  <a:tcPr marL="36001" marR="36001" marT="0" marB="0" anchor="ctr"/>
                </a:tc>
                <a:extLst>
                  <a:ext uri="{0D108BD9-81ED-4DB2-BD59-A6C34878D82A}">
                    <a16:rowId xmlns:a16="http://schemas.microsoft.com/office/drawing/2014/main" val="4088815076"/>
                  </a:ext>
                </a:extLst>
              </a:tr>
              <a:tr h="265183">
                <a:tc>
                  <a:txBody>
                    <a:bodyPr/>
                    <a:lstStyle/>
                    <a:p>
                      <a:pPr algn="r" fontAlgn="b"/>
                      <a:r>
                        <a:rPr lang="en-US" sz="1000"/>
                        <a:t>960042</a:t>
                      </a:r>
                    </a:p>
                  </a:txBody>
                  <a:tcPr marL="9525" marR="9525" marT="9525" marB="0" anchor="b"/>
                </a:tc>
                <a:tc>
                  <a:txBody>
                    <a:bodyPr/>
                    <a:lstStyle/>
                    <a:p>
                      <a:pPr algn="l" fontAlgn="b"/>
                      <a:r>
                        <a:rPr lang="en-US" sz="1000" dirty="0"/>
                        <a:t>IMS-based AR Conversational Services </a:t>
                      </a:r>
                    </a:p>
                  </a:txBody>
                  <a:tcPr marL="9525" marR="9525" marT="9525" marB="0" anchor="b"/>
                </a:tc>
                <a:tc>
                  <a:txBody>
                    <a:bodyPr/>
                    <a:lstStyle/>
                    <a:p>
                      <a:pPr algn="l" fontAlgn="b"/>
                      <a:r>
                        <a:rPr lang="en-US" sz="1000" dirty="0"/>
                        <a:t>IBACS</a:t>
                      </a:r>
                    </a:p>
                  </a:txBody>
                  <a:tcPr marL="9525" marR="9525" marT="9525" marB="0" anchor="b"/>
                </a:tc>
                <a:tc>
                  <a:txBody>
                    <a:bodyPr/>
                    <a:lstStyle/>
                    <a:p>
                      <a:pPr algn="r" fontAlgn="b"/>
                      <a:r>
                        <a:rPr lang="en-US" sz="1000" dirty="0">
                          <a:solidFill>
                            <a:srgbClr val="FF0000"/>
                          </a:solidFill>
                        </a:rPr>
                        <a:t>12</a:t>
                      </a:r>
                      <a:r>
                        <a:rPr lang="en-US" sz="1000" dirty="0">
                          <a:solidFill>
                            <a:schemeClr val="tx1"/>
                          </a:solidFill>
                        </a:rPr>
                        <a:t>/</a:t>
                      </a:r>
                      <a:r>
                        <a:rPr lang="en-US" sz="1000" dirty="0"/>
                        <a:t>2023</a:t>
                      </a:r>
                    </a:p>
                  </a:txBody>
                  <a:tcPr marL="9525" marR="9525" marT="9525" marB="0" anchor="b"/>
                </a:tc>
                <a:tc>
                  <a:txBody>
                    <a:bodyPr/>
                    <a:lstStyle/>
                    <a:p>
                      <a:pPr algn="r" fontAlgn="b"/>
                      <a:r>
                        <a:rPr lang="en-US" sz="1000" dirty="0"/>
                        <a:t>5%</a:t>
                      </a:r>
                    </a:p>
                  </a:txBody>
                  <a:tcPr marL="9525" marR="9525" marT="9525" marB="0" anchor="b"/>
                </a:tc>
                <a:tc>
                  <a:txBody>
                    <a:bodyPr/>
                    <a:lstStyle/>
                    <a:p>
                      <a:pPr algn="l" fontAlgn="b"/>
                      <a:r>
                        <a:rPr lang="en-US" sz="1000" dirty="0">
                          <a:hlinkClick r:id="rId5"/>
                        </a:rPr>
                        <a:t>SP-220668</a:t>
                      </a:r>
                      <a:endParaRPr lang="en-US" sz="1000" dirty="0"/>
                    </a:p>
                  </a:txBody>
                  <a:tcPr marL="9525" marR="9525" marT="9525" marB="0" anchor="b"/>
                </a:tc>
                <a:tc>
                  <a:txBody>
                    <a:bodyPr/>
                    <a:lstStyle/>
                    <a:p>
                      <a:pPr algn="ctr">
                        <a:lnSpc>
                          <a:spcPct val="107000"/>
                        </a:lnSpc>
                        <a:spcAft>
                          <a:spcPts val="800"/>
                        </a:spcAft>
                      </a:pPr>
                      <a:r>
                        <a:rPr lang="en-GB" sz="1000" dirty="0">
                          <a:solidFill>
                            <a:srgbClr val="FF0000"/>
                          </a:solidFill>
                        </a:rPr>
                        <a:t>15%</a:t>
                      </a:r>
                    </a:p>
                  </a:txBody>
                  <a:tcPr marL="36001" marR="36001" marT="0" marB="0" anchor="ctr"/>
                </a:tc>
                <a:tc>
                  <a:txBody>
                    <a:bodyPr/>
                    <a:lstStyle/>
                    <a:p>
                      <a:pPr algn="ctr">
                        <a:lnSpc>
                          <a:spcPct val="107000"/>
                        </a:lnSpc>
                        <a:spcAft>
                          <a:spcPts val="800"/>
                        </a:spcAft>
                      </a:pPr>
                      <a:endParaRPr lang="en-GB" sz="1000" dirty="0">
                        <a:solidFill>
                          <a:srgbClr val="FF0000"/>
                        </a:solidFill>
                      </a:endParaRPr>
                    </a:p>
                  </a:txBody>
                  <a:tcPr marL="36001" marR="36001" marT="0" marB="0" anchor="ctr"/>
                </a:tc>
                <a:extLst>
                  <a:ext uri="{0D108BD9-81ED-4DB2-BD59-A6C34878D82A}">
                    <a16:rowId xmlns:a16="http://schemas.microsoft.com/office/drawing/2014/main" val="578383086"/>
                  </a:ext>
                </a:extLst>
              </a:tr>
              <a:tr h="295202">
                <a:tc>
                  <a:txBody>
                    <a:bodyPr/>
                    <a:lstStyle/>
                    <a:p>
                      <a:pPr algn="r" fontAlgn="b"/>
                      <a:r>
                        <a:rPr lang="en-US" sz="1000"/>
                        <a:t>960044</a:t>
                      </a:r>
                    </a:p>
                  </a:txBody>
                  <a:tcPr marL="9525" marR="9525" marT="9525" marB="0" anchor="b"/>
                </a:tc>
                <a:tc>
                  <a:txBody>
                    <a:bodyPr/>
                    <a:lstStyle/>
                    <a:p>
                      <a:pPr algn="l" fontAlgn="b"/>
                      <a:r>
                        <a:rPr lang="en-US" sz="1000" dirty="0"/>
                        <a:t>Generic architecture for RT and AR/MR </a:t>
                      </a:r>
                    </a:p>
                  </a:txBody>
                  <a:tcPr marL="9525" marR="9525" marT="9525" marB="0" anchor="b"/>
                </a:tc>
                <a:tc>
                  <a:txBody>
                    <a:bodyPr/>
                    <a:lstStyle/>
                    <a:p>
                      <a:pPr algn="l" fontAlgn="b"/>
                      <a:r>
                        <a:rPr lang="en-US" sz="1000" dirty="0"/>
                        <a:t>GA4RTAR</a:t>
                      </a:r>
                    </a:p>
                  </a:txBody>
                  <a:tcPr marL="9525" marR="9525" marT="9525" marB="0" anchor="b"/>
                </a:tc>
                <a:tc>
                  <a:txBody>
                    <a:bodyPr/>
                    <a:lstStyle/>
                    <a:p>
                      <a:pPr algn="r" fontAlgn="b"/>
                      <a:r>
                        <a:rPr lang="en-US" sz="1000" dirty="0">
                          <a:solidFill>
                            <a:srgbClr val="FF0000"/>
                          </a:solidFill>
                        </a:rPr>
                        <a:t>3</a:t>
                      </a:r>
                      <a:r>
                        <a:rPr lang="en-US" sz="1000" dirty="0"/>
                        <a:t>/2023</a:t>
                      </a:r>
                    </a:p>
                  </a:txBody>
                  <a:tcPr marL="9525" marR="9525" marT="9525" marB="0" anchor="b"/>
                </a:tc>
                <a:tc>
                  <a:txBody>
                    <a:bodyPr/>
                    <a:lstStyle/>
                    <a:p>
                      <a:pPr algn="r" fontAlgn="b"/>
                      <a:r>
                        <a:rPr lang="en-US" sz="1000" dirty="0"/>
                        <a:t>25%</a:t>
                      </a:r>
                    </a:p>
                  </a:txBody>
                  <a:tcPr marL="9525" marR="9525" marT="9525" marB="0" anchor="b"/>
                </a:tc>
                <a:tc>
                  <a:txBody>
                    <a:bodyPr/>
                    <a:lstStyle/>
                    <a:p>
                      <a:pPr algn="l" fontAlgn="b"/>
                      <a:r>
                        <a:rPr lang="en-US" sz="1000" dirty="0">
                          <a:hlinkClick r:id="rId6"/>
                        </a:rPr>
                        <a:t>SP-220672</a:t>
                      </a:r>
                      <a:endParaRPr lang="en-US" sz="1000" dirty="0"/>
                    </a:p>
                  </a:txBody>
                  <a:tcPr marL="9525" marR="9525" marT="9525" marB="0" anchor="b"/>
                </a:tc>
                <a:tc>
                  <a:txBody>
                    <a:bodyPr/>
                    <a:lstStyle/>
                    <a:p>
                      <a:pPr algn="ctr">
                        <a:lnSpc>
                          <a:spcPct val="107000"/>
                        </a:lnSpc>
                        <a:spcAft>
                          <a:spcPts val="800"/>
                        </a:spcAft>
                      </a:pPr>
                      <a:r>
                        <a:rPr lang="en-GB" sz="1000" dirty="0">
                          <a:solidFill>
                            <a:srgbClr val="FF0000"/>
                          </a:solidFill>
                        </a:rPr>
                        <a:t>60%</a:t>
                      </a:r>
                    </a:p>
                  </a:txBody>
                  <a:tcPr marL="36001" marR="36001" marT="0" marB="0" anchor="ctr"/>
                </a:tc>
                <a:tc>
                  <a:txBody>
                    <a:bodyPr/>
                    <a:lstStyle/>
                    <a:p>
                      <a:pPr algn="ctr">
                        <a:lnSpc>
                          <a:spcPct val="107000"/>
                        </a:lnSpc>
                        <a:spcAft>
                          <a:spcPts val="800"/>
                        </a:spcAft>
                      </a:pPr>
                      <a:r>
                        <a:rPr lang="en-GB" sz="1000" dirty="0">
                          <a:solidFill>
                            <a:srgbClr val="FF0000"/>
                          </a:solidFill>
                        </a:rPr>
                        <a:t>Stage 2 – no other WG dependencies identified</a:t>
                      </a:r>
                    </a:p>
                  </a:txBody>
                  <a:tcPr marL="36001" marR="36001" marT="0" marB="0" anchor="ctr"/>
                </a:tc>
                <a:extLst>
                  <a:ext uri="{0D108BD9-81ED-4DB2-BD59-A6C34878D82A}">
                    <a16:rowId xmlns:a16="http://schemas.microsoft.com/office/drawing/2014/main" val="3796758397"/>
                  </a:ext>
                </a:extLst>
              </a:tr>
              <a:tr h="265183">
                <a:tc>
                  <a:txBody>
                    <a:bodyPr/>
                    <a:lstStyle/>
                    <a:p>
                      <a:pPr algn="r" fontAlgn="b"/>
                      <a:r>
                        <a:rPr lang="en-US" sz="1000"/>
                        <a:t>960045</a:t>
                      </a:r>
                    </a:p>
                  </a:txBody>
                  <a:tcPr marL="9525" marR="9525" marT="9525" marB="0" anchor="b"/>
                </a:tc>
                <a:tc>
                  <a:txBody>
                    <a:bodyPr/>
                    <a:lstStyle/>
                    <a:p>
                      <a:pPr algn="l" fontAlgn="b"/>
                      <a:r>
                        <a:rPr lang="nb-NO" sz="1000"/>
                        <a:t>Split Rendering Media Service Enabler </a:t>
                      </a:r>
                    </a:p>
                  </a:txBody>
                  <a:tcPr marL="9525" marR="9525" marT="9525" marB="0" anchor="b"/>
                </a:tc>
                <a:tc>
                  <a:txBody>
                    <a:bodyPr/>
                    <a:lstStyle/>
                    <a:p>
                      <a:pPr algn="l" fontAlgn="b"/>
                      <a:r>
                        <a:rPr lang="en-US" sz="1000" dirty="0"/>
                        <a:t>SR_MSE</a:t>
                      </a:r>
                    </a:p>
                  </a:txBody>
                  <a:tcPr marL="9525" marR="9525" marT="9525" marB="0" anchor="b"/>
                </a:tc>
                <a:tc>
                  <a:txBody>
                    <a:bodyPr/>
                    <a:lstStyle/>
                    <a:p>
                      <a:pPr algn="r" fontAlgn="b"/>
                      <a:r>
                        <a:rPr lang="en-US" sz="1000" dirty="0">
                          <a:solidFill>
                            <a:srgbClr val="FF0000"/>
                          </a:solidFill>
                        </a:rPr>
                        <a:t>9</a:t>
                      </a:r>
                      <a:r>
                        <a:rPr lang="en-US" sz="1000" dirty="0"/>
                        <a:t>/2023</a:t>
                      </a:r>
                    </a:p>
                  </a:txBody>
                  <a:tcPr marL="9525" marR="9525" marT="9525" marB="0" anchor="b"/>
                </a:tc>
                <a:tc>
                  <a:txBody>
                    <a:bodyPr/>
                    <a:lstStyle/>
                    <a:p>
                      <a:pPr algn="r" fontAlgn="b"/>
                      <a:r>
                        <a:rPr lang="en-US" sz="1000" dirty="0"/>
                        <a:t>5%</a:t>
                      </a:r>
                    </a:p>
                  </a:txBody>
                  <a:tcPr marL="9525" marR="9525" marT="9525" marB="0" anchor="b"/>
                </a:tc>
                <a:tc>
                  <a:txBody>
                    <a:bodyPr/>
                    <a:lstStyle/>
                    <a:p>
                      <a:pPr algn="l" fontAlgn="b"/>
                      <a:r>
                        <a:rPr lang="en-US" sz="1000" dirty="0">
                          <a:hlinkClick r:id="rId7"/>
                        </a:rPr>
                        <a:t>SP-220685</a:t>
                      </a:r>
                      <a:endParaRPr lang="en-US" sz="1000" dirty="0"/>
                    </a:p>
                  </a:txBody>
                  <a:tcPr marL="9525" marR="9525" marT="9525" marB="0" anchor="b"/>
                </a:tc>
                <a:tc>
                  <a:txBody>
                    <a:bodyPr/>
                    <a:lstStyle/>
                    <a:p>
                      <a:pPr algn="ctr">
                        <a:lnSpc>
                          <a:spcPct val="107000"/>
                        </a:lnSpc>
                        <a:spcAft>
                          <a:spcPts val="800"/>
                        </a:spcAft>
                      </a:pPr>
                      <a:r>
                        <a:rPr lang="en-GB" sz="1000" dirty="0">
                          <a:solidFill>
                            <a:srgbClr val="FF0000"/>
                          </a:solidFill>
                        </a:rPr>
                        <a:t>15%</a:t>
                      </a:r>
                    </a:p>
                  </a:txBody>
                  <a:tcPr marL="36001" marR="36001" marT="0" marB="0" anchor="ctr"/>
                </a:tc>
                <a:tc>
                  <a:txBody>
                    <a:bodyPr/>
                    <a:lstStyle/>
                    <a:p>
                      <a:pPr algn="ctr">
                        <a:lnSpc>
                          <a:spcPct val="107000"/>
                        </a:lnSpc>
                        <a:spcAft>
                          <a:spcPts val="800"/>
                        </a:spcAft>
                      </a:pPr>
                      <a:endParaRPr lang="en-GB" sz="1000" dirty="0">
                        <a:solidFill>
                          <a:srgbClr val="FF0000"/>
                        </a:solidFill>
                      </a:endParaRPr>
                    </a:p>
                  </a:txBody>
                  <a:tcPr marL="36001" marR="36001" marT="0" marB="0" anchor="ctr"/>
                </a:tc>
                <a:extLst>
                  <a:ext uri="{0D108BD9-81ED-4DB2-BD59-A6C34878D82A}">
                    <a16:rowId xmlns:a16="http://schemas.microsoft.com/office/drawing/2014/main" val="3422103278"/>
                  </a:ext>
                </a:extLst>
              </a:tr>
              <a:tr h="265183">
                <a:tc>
                  <a:txBody>
                    <a:bodyPr/>
                    <a:lstStyle/>
                    <a:p>
                      <a:pPr algn="r" fontAlgn="b"/>
                      <a:r>
                        <a:rPr lang="en-US" sz="1000"/>
                        <a:t>960046</a:t>
                      </a:r>
                    </a:p>
                  </a:txBody>
                  <a:tcPr marL="9525" marR="9525" marT="9525" marB="0" anchor="b"/>
                </a:tc>
                <a:tc>
                  <a:txBody>
                    <a:bodyPr/>
                    <a:lstStyle/>
                    <a:p>
                      <a:pPr algn="l" fontAlgn="b"/>
                      <a:r>
                        <a:rPr lang="en-US" sz="1000"/>
                        <a:t>Real-time Transport Protocol Configurations </a:t>
                      </a:r>
                    </a:p>
                  </a:txBody>
                  <a:tcPr marL="9525" marR="9525" marT="9525" marB="0" anchor="b"/>
                </a:tc>
                <a:tc>
                  <a:txBody>
                    <a:bodyPr/>
                    <a:lstStyle/>
                    <a:p>
                      <a:pPr algn="l" fontAlgn="b"/>
                      <a:r>
                        <a:rPr lang="en-US" sz="1000"/>
                        <a:t>5G_RTP</a:t>
                      </a:r>
                    </a:p>
                  </a:txBody>
                  <a:tcPr marL="9525" marR="9525" marT="9525" marB="0" anchor="b"/>
                </a:tc>
                <a:tc>
                  <a:txBody>
                    <a:bodyPr/>
                    <a:lstStyle/>
                    <a:p>
                      <a:pPr algn="r" fontAlgn="b"/>
                      <a:r>
                        <a:rPr lang="en-US" sz="1000" dirty="0">
                          <a:solidFill>
                            <a:srgbClr val="FF0000"/>
                          </a:solidFill>
                        </a:rPr>
                        <a:t>6</a:t>
                      </a:r>
                      <a:r>
                        <a:rPr lang="en-US" sz="1000" dirty="0"/>
                        <a:t>/2023</a:t>
                      </a:r>
                    </a:p>
                  </a:txBody>
                  <a:tcPr marL="9525" marR="9525" marT="9525" marB="0" anchor="b"/>
                </a:tc>
                <a:tc>
                  <a:txBody>
                    <a:bodyPr/>
                    <a:lstStyle/>
                    <a:p>
                      <a:pPr algn="r" fontAlgn="b"/>
                      <a:r>
                        <a:rPr lang="en-US" sz="1000" dirty="0"/>
                        <a:t>3%</a:t>
                      </a:r>
                    </a:p>
                  </a:txBody>
                  <a:tcPr marL="9525" marR="9525" marT="9525" marB="0" anchor="b"/>
                </a:tc>
                <a:tc>
                  <a:txBody>
                    <a:bodyPr/>
                    <a:lstStyle/>
                    <a:p>
                      <a:pPr algn="l" fontAlgn="b"/>
                      <a:r>
                        <a:rPr lang="en-US" sz="1000">
                          <a:hlinkClick r:id="rId8"/>
                        </a:rPr>
                        <a:t>SP-220613</a:t>
                      </a:r>
                      <a:endParaRPr lang="en-US" sz="1000"/>
                    </a:p>
                  </a:txBody>
                  <a:tcPr marL="9525" marR="9525" marT="9525" marB="0" anchor="b"/>
                </a:tc>
                <a:tc>
                  <a:txBody>
                    <a:bodyPr/>
                    <a:lstStyle/>
                    <a:p>
                      <a:pPr algn="ctr">
                        <a:lnSpc>
                          <a:spcPct val="107000"/>
                        </a:lnSpc>
                        <a:spcAft>
                          <a:spcPts val="800"/>
                        </a:spcAft>
                      </a:pPr>
                      <a:r>
                        <a:rPr lang="en-GB" sz="1000" dirty="0">
                          <a:solidFill>
                            <a:srgbClr val="FF0000"/>
                          </a:solidFill>
                        </a:rPr>
                        <a:t>7%</a:t>
                      </a:r>
                    </a:p>
                  </a:txBody>
                  <a:tcPr marL="36001" marR="36001" marT="0" marB="0" anchor="ctr"/>
                </a:tc>
                <a:tc>
                  <a:txBody>
                    <a:bodyPr/>
                    <a:lstStyle/>
                    <a:p>
                      <a:pPr algn="ctr">
                        <a:lnSpc>
                          <a:spcPct val="107000"/>
                        </a:lnSpc>
                        <a:spcAft>
                          <a:spcPts val="800"/>
                        </a:spcAft>
                      </a:pPr>
                      <a:endParaRPr lang="en-GB" sz="1000" dirty="0">
                        <a:solidFill>
                          <a:srgbClr val="FF0000"/>
                        </a:solidFill>
                      </a:endParaRPr>
                    </a:p>
                  </a:txBody>
                  <a:tcPr marL="36001" marR="36001" marT="0" marB="0" anchor="ctr"/>
                </a:tc>
                <a:extLst>
                  <a:ext uri="{0D108BD9-81ED-4DB2-BD59-A6C34878D82A}">
                    <a16:rowId xmlns:a16="http://schemas.microsoft.com/office/drawing/2014/main" val="3224384498"/>
                  </a:ext>
                </a:extLst>
              </a:tr>
              <a:tr h="293145">
                <a:tc>
                  <a:txBody>
                    <a:bodyPr/>
                    <a:lstStyle/>
                    <a:p>
                      <a:pPr algn="r" fontAlgn="b"/>
                      <a:r>
                        <a:rPr lang="en-US" sz="1000"/>
                        <a:t>830005</a:t>
                      </a:r>
                    </a:p>
                  </a:txBody>
                  <a:tcPr marL="9525" marR="9525" marT="9525" marB="0" anchor="b"/>
                </a:tc>
                <a:tc>
                  <a:txBody>
                    <a:bodyPr/>
                    <a:lstStyle/>
                    <a:p>
                      <a:pPr algn="l" fontAlgn="b"/>
                      <a:r>
                        <a:rPr lang="en-US" sz="1000"/>
                        <a:t>Terminal Audio quality performance and Test methods for Immersive Audio Services</a:t>
                      </a:r>
                    </a:p>
                  </a:txBody>
                  <a:tcPr marL="9525" marR="9525" marT="9525" marB="0" anchor="b"/>
                </a:tc>
                <a:tc>
                  <a:txBody>
                    <a:bodyPr/>
                    <a:lstStyle/>
                    <a:p>
                      <a:pPr algn="l" fontAlgn="b"/>
                      <a:r>
                        <a:rPr lang="en-US" sz="1000" dirty="0"/>
                        <a:t>ATIAS</a:t>
                      </a:r>
                    </a:p>
                  </a:txBody>
                  <a:tcPr marL="9525" marR="9525" marT="9525" marB="0" anchor="b"/>
                </a:tc>
                <a:tc>
                  <a:txBody>
                    <a:bodyPr/>
                    <a:lstStyle/>
                    <a:p>
                      <a:pPr algn="r" fontAlgn="b"/>
                      <a:r>
                        <a:rPr lang="en-US" sz="1000" dirty="0">
                          <a:solidFill>
                            <a:srgbClr val="FF0000"/>
                          </a:solidFill>
                        </a:rPr>
                        <a:t>12/2023</a:t>
                      </a:r>
                    </a:p>
                  </a:txBody>
                  <a:tcPr marL="9525" marR="9525" marT="9525" marB="0" anchor="b"/>
                </a:tc>
                <a:tc>
                  <a:txBody>
                    <a:bodyPr/>
                    <a:lstStyle/>
                    <a:p>
                      <a:pPr algn="r" fontAlgn="b"/>
                      <a:r>
                        <a:rPr lang="en-US" sz="1000"/>
                        <a:t>20%</a:t>
                      </a:r>
                    </a:p>
                  </a:txBody>
                  <a:tcPr marL="9525" marR="9525" marT="9525" marB="0" anchor="b"/>
                </a:tc>
                <a:tc>
                  <a:txBody>
                    <a:bodyPr/>
                    <a:lstStyle/>
                    <a:p>
                      <a:pPr algn="l" fontAlgn="b"/>
                      <a:r>
                        <a:rPr lang="en-US" sz="1000" dirty="0">
                          <a:hlinkClick r:id="rId9"/>
                        </a:rPr>
                        <a:t>SP-190040</a:t>
                      </a:r>
                      <a:endParaRPr lang="en-US" sz="1000" dirty="0"/>
                    </a:p>
                  </a:txBody>
                  <a:tcPr marL="9525" marR="9525" marT="9525" marB="0" anchor="b"/>
                </a:tc>
                <a:tc>
                  <a:txBody>
                    <a:bodyPr/>
                    <a:lstStyle/>
                    <a:p>
                      <a:pPr algn="ctr">
                        <a:lnSpc>
                          <a:spcPct val="107000"/>
                        </a:lnSpc>
                        <a:spcAft>
                          <a:spcPts val="800"/>
                        </a:spcAft>
                      </a:pPr>
                      <a:r>
                        <a:rPr lang="en-GB" sz="1000" dirty="0">
                          <a:solidFill>
                            <a:srgbClr val="FF0000"/>
                          </a:solidFill>
                        </a:rPr>
                        <a:t>25%</a:t>
                      </a:r>
                    </a:p>
                  </a:txBody>
                  <a:tcPr marL="36001" marR="36001" marT="0" marB="0" anchor="ctr"/>
                </a:tc>
                <a:tc>
                  <a:txBody>
                    <a:bodyPr/>
                    <a:lstStyle/>
                    <a:p>
                      <a:pPr algn="ctr">
                        <a:lnSpc>
                          <a:spcPct val="107000"/>
                        </a:lnSpc>
                        <a:spcAft>
                          <a:spcPts val="800"/>
                        </a:spcAft>
                      </a:pPr>
                      <a:endParaRPr lang="en-GB" sz="1000" dirty="0">
                        <a:solidFill>
                          <a:srgbClr val="FF0000"/>
                        </a:solidFill>
                      </a:endParaRPr>
                    </a:p>
                  </a:txBody>
                  <a:tcPr marL="36001" marR="36001" marT="0" marB="0" anchor="ctr"/>
                </a:tc>
                <a:extLst>
                  <a:ext uri="{0D108BD9-81ED-4DB2-BD59-A6C34878D82A}">
                    <a16:rowId xmlns:a16="http://schemas.microsoft.com/office/drawing/2014/main" val="757780303"/>
                  </a:ext>
                </a:extLst>
              </a:tr>
              <a:tr h="265183">
                <a:tc>
                  <a:txBody>
                    <a:bodyPr/>
                    <a:lstStyle/>
                    <a:p>
                      <a:pPr algn="r" fontAlgn="b"/>
                      <a:r>
                        <a:rPr lang="en-US" sz="1000"/>
                        <a:t>770024</a:t>
                      </a:r>
                    </a:p>
                  </a:txBody>
                  <a:tcPr marL="9525" marR="9525" marT="9525" marB="0" anchor="b"/>
                </a:tc>
                <a:tc>
                  <a:txBody>
                    <a:bodyPr/>
                    <a:lstStyle/>
                    <a:p>
                      <a:pPr algn="l" fontAlgn="b"/>
                      <a:r>
                        <a:rPr lang="en-US" sz="1000"/>
                        <a:t>EVS Codec Extension for Immersive Voice and Audio Services</a:t>
                      </a:r>
                    </a:p>
                  </a:txBody>
                  <a:tcPr marL="9525" marR="9525" marT="9525" marB="0" anchor="b"/>
                </a:tc>
                <a:tc>
                  <a:txBody>
                    <a:bodyPr/>
                    <a:lstStyle/>
                    <a:p>
                      <a:pPr algn="l" fontAlgn="b"/>
                      <a:r>
                        <a:rPr lang="en-US" sz="1000"/>
                        <a:t>IVAS_Codec</a:t>
                      </a:r>
                    </a:p>
                  </a:txBody>
                  <a:tcPr marL="9525" marR="9525" marT="9525" marB="0" anchor="b"/>
                </a:tc>
                <a:tc>
                  <a:txBody>
                    <a:bodyPr/>
                    <a:lstStyle/>
                    <a:p>
                      <a:pPr algn="r" fontAlgn="b"/>
                      <a:r>
                        <a:rPr lang="en-US" sz="1000" dirty="0"/>
                        <a:t>12/2023</a:t>
                      </a:r>
                    </a:p>
                  </a:txBody>
                  <a:tcPr marL="9525" marR="9525" marT="9525" marB="0" anchor="b"/>
                </a:tc>
                <a:tc>
                  <a:txBody>
                    <a:bodyPr/>
                    <a:lstStyle/>
                    <a:p>
                      <a:pPr algn="r" fontAlgn="b"/>
                      <a:r>
                        <a:rPr lang="en-US" sz="1000"/>
                        <a:t>40%</a:t>
                      </a:r>
                    </a:p>
                  </a:txBody>
                  <a:tcPr marL="9525" marR="9525" marT="9525" marB="0" anchor="b"/>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en-US" sz="1000" dirty="0">
                          <a:hlinkClick r:id="rId10"/>
                        </a:rPr>
                        <a:t>SP-170611</a:t>
                      </a:r>
                      <a:r>
                        <a:rPr lang="en-US" sz="1000" dirty="0"/>
                        <a:t> </a:t>
                      </a:r>
                    </a:p>
                    <a:p>
                      <a:pPr marL="0" marR="0" lvl="0" indent="0" algn="l" defTabSz="914400" rtl="0" eaLnBrk="1" fontAlgn="b" latinLnBrk="0" hangingPunct="1">
                        <a:lnSpc>
                          <a:spcPct val="100000"/>
                        </a:lnSpc>
                        <a:spcBef>
                          <a:spcPts val="0"/>
                        </a:spcBef>
                        <a:spcAft>
                          <a:spcPts val="0"/>
                        </a:spcAft>
                        <a:buClrTx/>
                        <a:buSzTx/>
                        <a:buFontTx/>
                        <a:buNone/>
                        <a:tabLst/>
                        <a:defRPr/>
                      </a:pPr>
                      <a:r>
                        <a:rPr lang="en-US" sz="1000" dirty="0">
                          <a:solidFill>
                            <a:srgbClr val="FF0000"/>
                          </a:solidFill>
                        </a:rPr>
                        <a:t>-&gt;</a:t>
                      </a:r>
                    </a:p>
                    <a:p>
                      <a:pPr marL="0" marR="0" lvl="0" indent="0" algn="l" defTabSz="914400" rtl="0" eaLnBrk="1" fontAlgn="b" latinLnBrk="0" hangingPunct="1">
                        <a:lnSpc>
                          <a:spcPct val="100000"/>
                        </a:lnSpc>
                        <a:spcBef>
                          <a:spcPts val="0"/>
                        </a:spcBef>
                        <a:spcAft>
                          <a:spcPts val="0"/>
                        </a:spcAft>
                        <a:buClrTx/>
                        <a:buSzTx/>
                        <a:buFontTx/>
                        <a:buNone/>
                        <a:tabLst/>
                        <a:defRPr/>
                      </a:pPr>
                      <a:r>
                        <a:rPr lang="en-US" sz="1000" u="sng" dirty="0">
                          <a:hlinkClick r:id="rId11"/>
                        </a:rPr>
                        <a:t>SP-220608</a:t>
                      </a:r>
                      <a:endParaRPr lang="en-US" sz="1000" dirty="0"/>
                    </a:p>
                    <a:p>
                      <a:pPr algn="l" fontAlgn="b"/>
                      <a:endParaRPr lang="en-US" sz="1000" dirty="0"/>
                    </a:p>
                  </a:txBody>
                  <a:tcPr marL="9525" marR="9525" marT="9525" marB="0" anchor="b"/>
                </a:tc>
                <a:tc>
                  <a:txBody>
                    <a:bodyPr/>
                    <a:lstStyle/>
                    <a:p>
                      <a:pPr algn="ctr">
                        <a:lnSpc>
                          <a:spcPct val="107000"/>
                        </a:lnSpc>
                        <a:spcAft>
                          <a:spcPts val="800"/>
                        </a:spcAft>
                      </a:pPr>
                      <a:r>
                        <a:rPr lang="en-GB" sz="1000" dirty="0">
                          <a:solidFill>
                            <a:srgbClr val="FF0000"/>
                          </a:solidFill>
                        </a:rPr>
                        <a:t>45%</a:t>
                      </a:r>
                    </a:p>
                  </a:txBody>
                  <a:tcPr marL="36001" marR="36001" marT="0" marB="0" anchor="ctr"/>
                </a:tc>
                <a:tc>
                  <a:txBody>
                    <a:bodyPr/>
                    <a:lstStyle/>
                    <a:p>
                      <a:pPr marL="0" marR="0" lvl="0" indent="0" algn="ctr" defTabSz="914400" rtl="0" eaLnBrk="1" fontAlgn="auto" latinLnBrk="0" hangingPunct="1">
                        <a:lnSpc>
                          <a:spcPct val="107000"/>
                        </a:lnSpc>
                        <a:spcBef>
                          <a:spcPts val="0"/>
                        </a:spcBef>
                        <a:spcAft>
                          <a:spcPts val="800"/>
                        </a:spcAft>
                        <a:buClrTx/>
                        <a:buSzTx/>
                        <a:buFontTx/>
                        <a:buNone/>
                        <a:tabLst/>
                        <a:defRPr/>
                      </a:pPr>
                      <a:r>
                        <a:rPr lang="en-GB" sz="1000" dirty="0">
                          <a:solidFill>
                            <a:srgbClr val="FF0000"/>
                          </a:solidFill>
                        </a:rPr>
                        <a:t>WP needs to be updated with revised WID </a:t>
                      </a:r>
                      <a:r>
                        <a:rPr lang="en-GB" sz="1000" dirty="0" err="1">
                          <a:solidFill>
                            <a:srgbClr val="FF0000"/>
                          </a:solidFill>
                        </a:rPr>
                        <a:t>Tdoc</a:t>
                      </a:r>
                      <a:endParaRPr lang="en-GB" sz="1000" dirty="0">
                        <a:solidFill>
                          <a:srgbClr val="FF0000"/>
                        </a:solidFill>
                      </a:endParaRPr>
                    </a:p>
                  </a:txBody>
                  <a:tcPr marL="36001" marR="36001" marT="0" marB="0" anchor="ctr"/>
                </a:tc>
                <a:extLst>
                  <a:ext uri="{0D108BD9-81ED-4DB2-BD59-A6C34878D82A}">
                    <a16:rowId xmlns:a16="http://schemas.microsoft.com/office/drawing/2014/main" val="3106377757"/>
                  </a:ext>
                </a:extLst>
              </a:tr>
              <a:tr h="265183">
                <a:tc>
                  <a:txBody>
                    <a:bodyPr/>
                    <a:lstStyle/>
                    <a:p>
                      <a:pPr algn="r" fontAlgn="b"/>
                      <a:r>
                        <a:rPr lang="en-US" sz="1000"/>
                        <a:t>960043</a:t>
                      </a:r>
                    </a:p>
                  </a:txBody>
                  <a:tcPr marL="9525" marR="9525" marT="9525" marB="0" anchor="b"/>
                </a:tc>
                <a:tc>
                  <a:txBody>
                    <a:bodyPr/>
                    <a:lstStyle/>
                    <a:p>
                      <a:pPr algn="l" fontAlgn="b"/>
                      <a:r>
                        <a:rPr lang="en-US" sz="1000"/>
                        <a:t>UE Testing Phase 2 </a:t>
                      </a:r>
                    </a:p>
                  </a:txBody>
                  <a:tcPr marL="9525" marR="9525" marT="9525" marB="0" anchor="b"/>
                </a:tc>
                <a:tc>
                  <a:txBody>
                    <a:bodyPr/>
                    <a:lstStyle/>
                    <a:p>
                      <a:pPr algn="l" fontAlgn="b"/>
                      <a:r>
                        <a:rPr lang="en-US" sz="1000"/>
                        <a:t>eUET</a:t>
                      </a:r>
                    </a:p>
                  </a:txBody>
                  <a:tcPr marL="9525" marR="9525" marT="9525" marB="0" anchor="b"/>
                </a:tc>
                <a:tc>
                  <a:txBody>
                    <a:bodyPr/>
                    <a:lstStyle/>
                    <a:p>
                      <a:pPr algn="r" fontAlgn="b"/>
                      <a:r>
                        <a:rPr lang="en-US" sz="1000" dirty="0"/>
                        <a:t>12/2023</a:t>
                      </a:r>
                    </a:p>
                  </a:txBody>
                  <a:tcPr marL="9525" marR="9525" marT="9525" marB="0" anchor="b"/>
                </a:tc>
                <a:tc>
                  <a:txBody>
                    <a:bodyPr/>
                    <a:lstStyle/>
                    <a:p>
                      <a:pPr algn="r" fontAlgn="b"/>
                      <a:r>
                        <a:rPr lang="en-US" sz="1000"/>
                        <a:t>10%</a:t>
                      </a:r>
                    </a:p>
                  </a:txBody>
                  <a:tcPr marL="9525" marR="9525" marT="9525" marB="0" anchor="b"/>
                </a:tc>
                <a:tc>
                  <a:txBody>
                    <a:bodyPr/>
                    <a:lstStyle/>
                    <a:p>
                      <a:pPr algn="l" fontAlgn="b"/>
                      <a:r>
                        <a:rPr lang="en-US" sz="1000">
                          <a:hlinkClick r:id="rId12"/>
                        </a:rPr>
                        <a:t>SP-220610</a:t>
                      </a:r>
                      <a:endParaRPr lang="en-US" sz="1000"/>
                    </a:p>
                  </a:txBody>
                  <a:tcPr marL="9525" marR="9525" marT="9525" marB="0" anchor="b"/>
                </a:tc>
                <a:tc>
                  <a:txBody>
                    <a:bodyPr/>
                    <a:lstStyle/>
                    <a:p>
                      <a:pPr algn="ctr">
                        <a:lnSpc>
                          <a:spcPct val="107000"/>
                        </a:lnSpc>
                        <a:spcAft>
                          <a:spcPts val="800"/>
                        </a:spcAft>
                      </a:pPr>
                      <a:r>
                        <a:rPr lang="en-GB" sz="1000" dirty="0">
                          <a:solidFill>
                            <a:srgbClr val="FF0000"/>
                          </a:solidFill>
                        </a:rPr>
                        <a:t>15%</a:t>
                      </a:r>
                    </a:p>
                  </a:txBody>
                  <a:tcPr marL="36001" marR="36001" marT="0" marB="0" anchor="ctr"/>
                </a:tc>
                <a:tc>
                  <a:txBody>
                    <a:bodyPr/>
                    <a:lstStyle/>
                    <a:p>
                      <a:pPr algn="ctr">
                        <a:lnSpc>
                          <a:spcPct val="107000"/>
                        </a:lnSpc>
                        <a:spcAft>
                          <a:spcPts val="800"/>
                        </a:spcAft>
                      </a:pPr>
                      <a:endParaRPr lang="en-GB" sz="1000" dirty="0">
                        <a:solidFill>
                          <a:srgbClr val="FF0000"/>
                        </a:solidFill>
                      </a:endParaRPr>
                    </a:p>
                  </a:txBody>
                  <a:tcPr marL="36001" marR="36001" marT="0" marB="0" anchor="ctr"/>
                </a:tc>
                <a:extLst>
                  <a:ext uri="{0D108BD9-81ED-4DB2-BD59-A6C34878D82A}">
                    <a16:rowId xmlns:a16="http://schemas.microsoft.com/office/drawing/2014/main" val="3227311686"/>
                  </a:ext>
                </a:extLst>
              </a:tr>
              <a:tr h="295202">
                <a:tc>
                  <a:txBody>
                    <a:bodyPr/>
                    <a:lstStyle/>
                    <a:p>
                      <a:pPr algn="r" fontAlgn="b"/>
                      <a:r>
                        <a:rPr lang="en-US" sz="1000"/>
                        <a:t>960047</a:t>
                      </a:r>
                    </a:p>
                  </a:txBody>
                  <a:tcPr marL="9525" marR="9525" marT="9525" marB="0" anchor="b"/>
                </a:tc>
                <a:tc>
                  <a:txBody>
                    <a:bodyPr/>
                    <a:lstStyle/>
                    <a:p>
                      <a:pPr algn="l" fontAlgn="b"/>
                      <a:r>
                        <a:rPr lang="en-US" sz="1000"/>
                        <a:t>5G Media Streaming Architecture Phase 2 </a:t>
                      </a:r>
                    </a:p>
                  </a:txBody>
                  <a:tcPr marL="9525" marR="9525" marT="9525" marB="0" anchor="b"/>
                </a:tc>
                <a:tc>
                  <a:txBody>
                    <a:bodyPr/>
                    <a:lstStyle/>
                    <a:p>
                      <a:pPr algn="l" fontAlgn="b"/>
                      <a:r>
                        <a:rPr lang="en-US" sz="1000"/>
                        <a:t>5GMS_Ph2</a:t>
                      </a:r>
                    </a:p>
                  </a:txBody>
                  <a:tcPr marL="9525" marR="9525" marT="9525" marB="0" anchor="b"/>
                </a:tc>
                <a:tc>
                  <a:txBody>
                    <a:bodyPr/>
                    <a:lstStyle/>
                    <a:p>
                      <a:pPr algn="r" fontAlgn="b"/>
                      <a:r>
                        <a:rPr lang="en-US" sz="1000" dirty="0"/>
                        <a:t>3/2023</a:t>
                      </a:r>
                    </a:p>
                  </a:txBody>
                  <a:tcPr marL="9525" marR="9525" marT="9525" marB="0" anchor="b"/>
                </a:tc>
                <a:tc>
                  <a:txBody>
                    <a:bodyPr/>
                    <a:lstStyle/>
                    <a:p>
                      <a:pPr algn="r" fontAlgn="b"/>
                      <a:r>
                        <a:rPr lang="en-US" sz="1000"/>
                        <a:t>15%</a:t>
                      </a:r>
                    </a:p>
                  </a:txBody>
                  <a:tcPr marL="9525" marR="9525" marT="9525" marB="0" anchor="b"/>
                </a:tc>
                <a:tc>
                  <a:txBody>
                    <a:bodyPr/>
                    <a:lstStyle/>
                    <a:p>
                      <a:pPr algn="l" fontAlgn="b"/>
                      <a:r>
                        <a:rPr lang="en-US" sz="1000">
                          <a:hlinkClick r:id="rId13"/>
                        </a:rPr>
                        <a:t>SP-220667</a:t>
                      </a:r>
                      <a:endParaRPr lang="en-US" sz="1000"/>
                    </a:p>
                  </a:txBody>
                  <a:tcPr marL="9525" marR="9525" marT="9525" marB="0" anchor="b"/>
                </a:tc>
                <a:tc>
                  <a:txBody>
                    <a:bodyPr/>
                    <a:lstStyle/>
                    <a:p>
                      <a:pPr algn="ctr">
                        <a:lnSpc>
                          <a:spcPct val="107000"/>
                        </a:lnSpc>
                        <a:spcAft>
                          <a:spcPts val="800"/>
                        </a:spcAft>
                      </a:pPr>
                      <a:r>
                        <a:rPr lang="en-GB" sz="1000" dirty="0">
                          <a:solidFill>
                            <a:srgbClr val="FF0000"/>
                          </a:solidFill>
                        </a:rPr>
                        <a:t>25%</a:t>
                      </a:r>
                    </a:p>
                  </a:txBody>
                  <a:tcPr marL="36001" marR="36001" marT="0" marB="0" anchor="ctr"/>
                </a:tc>
                <a:tc>
                  <a:txBody>
                    <a:bodyPr/>
                    <a:lstStyle/>
                    <a:p>
                      <a:pPr marL="0" marR="0" lvl="0" indent="0" algn="ctr" defTabSz="914296" rtl="0" eaLnBrk="1" fontAlgn="auto" latinLnBrk="0" hangingPunct="1">
                        <a:lnSpc>
                          <a:spcPct val="107000"/>
                        </a:lnSpc>
                        <a:spcBef>
                          <a:spcPts val="0"/>
                        </a:spcBef>
                        <a:spcAft>
                          <a:spcPts val="800"/>
                        </a:spcAft>
                        <a:buClrTx/>
                        <a:buSzTx/>
                        <a:buFontTx/>
                        <a:buNone/>
                        <a:tabLst/>
                        <a:defRPr/>
                      </a:pPr>
                      <a:r>
                        <a:rPr lang="en-GB" sz="1000" dirty="0">
                          <a:solidFill>
                            <a:srgbClr val="FF0000"/>
                          </a:solidFill>
                        </a:rPr>
                        <a:t>Stage 2 – no other WG dependencies identified</a:t>
                      </a:r>
                    </a:p>
                  </a:txBody>
                  <a:tcPr marL="36001" marR="36001" marT="0" marB="0" anchor="ctr"/>
                </a:tc>
                <a:extLst>
                  <a:ext uri="{0D108BD9-81ED-4DB2-BD59-A6C34878D82A}">
                    <a16:rowId xmlns:a16="http://schemas.microsoft.com/office/drawing/2014/main" val="3776081335"/>
                  </a:ext>
                </a:extLst>
              </a:tr>
            </a:tbl>
          </a:graphicData>
        </a:graphic>
      </p:graphicFrame>
    </p:spTree>
    <p:extLst>
      <p:ext uri="{BB962C8B-B14F-4D97-AF65-F5344CB8AC3E}">
        <p14:creationId xmlns:p14="http://schemas.microsoft.com/office/powerpoint/2010/main" val="4169892443"/>
      </p:ext>
    </p:extLst>
  </p:cSld>
  <p:clrMapOvr>
    <a:masterClrMapping/>
  </p:clrMapOvr>
  <p:transition spd="slow"/>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a:extLst>
              <a:ext uri="{FF2B5EF4-FFF2-40B4-BE49-F238E27FC236}">
                <a16:creationId xmlns:a16="http://schemas.microsoft.com/office/drawing/2014/main" id="{016F4338-2C8B-45C5-BBCB-5CBF0403C383}"/>
              </a:ext>
            </a:extLst>
          </p:cNvPr>
          <p:cNvSpPr>
            <a:spLocks noGrp="1"/>
          </p:cNvSpPr>
          <p:nvPr>
            <p:ph type="title"/>
          </p:nvPr>
        </p:nvSpPr>
        <p:spPr/>
        <p:txBody>
          <a:bodyPr/>
          <a:lstStyle/>
          <a:p>
            <a:pPr marL="342900" indent="-342900">
              <a:lnSpc>
                <a:spcPct val="90000"/>
              </a:lnSpc>
            </a:pPr>
            <a:r>
              <a:rPr lang="en-US" altLang="en-US" dirty="0">
                <a:solidFill>
                  <a:srgbClr val="FF3300"/>
                </a:solidFill>
              </a:rPr>
              <a:t>TEI18 CRs</a:t>
            </a:r>
            <a:endParaRPr lang="en-US" altLang="en-US" dirty="0"/>
          </a:p>
        </p:txBody>
      </p:sp>
      <p:sp>
        <p:nvSpPr>
          <p:cNvPr id="2" name="Espace réservé du contenu 1">
            <a:extLst>
              <a:ext uri="{FF2B5EF4-FFF2-40B4-BE49-F238E27FC236}">
                <a16:creationId xmlns:a16="http://schemas.microsoft.com/office/drawing/2014/main" id="{C81F6A6D-8BAF-4BB8-AC46-2C73FC7322B0}"/>
              </a:ext>
            </a:extLst>
          </p:cNvPr>
          <p:cNvSpPr>
            <a:spLocks noGrp="1"/>
          </p:cNvSpPr>
          <p:nvPr>
            <p:ph idx="1"/>
          </p:nvPr>
        </p:nvSpPr>
        <p:spPr/>
        <p:txBody>
          <a:bodyPr/>
          <a:lstStyle/>
          <a:p>
            <a:r>
              <a:rPr lang="en-GB" sz="2000" u="sng" dirty="0">
                <a:solidFill>
                  <a:srgbClr val="0000FF"/>
                </a:solidFill>
                <a:effectLst/>
                <a:ea typeface="Times New Roman" panose="02020603050405020304" pitchFamily="18" charset="0"/>
                <a:cs typeface="Times New Roman" panose="02020603050405020304" pitchFamily="18" charset="0"/>
                <a:hlinkClick r:id="rId2"/>
              </a:rPr>
              <a:t>SP-221056</a:t>
            </a:r>
            <a:r>
              <a:rPr lang="en-US" sz="2000" dirty="0">
                <a:solidFill>
                  <a:srgbClr val="000000"/>
                </a:solidFill>
              </a:rPr>
              <a:t>: </a:t>
            </a:r>
          </a:p>
          <a:p>
            <a:pPr lvl="1"/>
            <a:r>
              <a:rPr lang="en-US" sz="1600" dirty="0">
                <a:solidFill>
                  <a:srgbClr val="000000"/>
                </a:solidFill>
              </a:rPr>
              <a:t>CR to TS 26.131 on Changing RLR requirement at minimum volume in handset mode (Rel-18, TEI18).</a:t>
            </a:r>
          </a:p>
          <a:p>
            <a:pPr lvl="1"/>
            <a:r>
              <a:rPr lang="en-US" sz="1600" dirty="0">
                <a:solidFill>
                  <a:srgbClr val="000000"/>
                </a:solidFill>
              </a:rPr>
              <a:t>CR to TS 26.114 on Corrections of SDP offer-answer considerations for EVS (Rel-18, TEI18)</a:t>
            </a:r>
          </a:p>
          <a:p>
            <a:endParaRPr lang="en-US" sz="2000" dirty="0"/>
          </a:p>
        </p:txBody>
      </p:sp>
    </p:spTree>
    <p:extLst>
      <p:ext uri="{BB962C8B-B14F-4D97-AF65-F5344CB8AC3E}">
        <p14:creationId xmlns:p14="http://schemas.microsoft.com/office/powerpoint/2010/main" val="3906653599"/>
      </p:ext>
    </p:extLst>
  </p:cSld>
  <p:clrMapOvr>
    <a:masterClrMapping/>
  </p:clrMapOvr>
  <p:transition spd="slow"/>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12A81A8-5C7E-4B5E-B955-EBF4BE0C600C}"/>
              </a:ext>
            </a:extLst>
          </p:cNvPr>
          <p:cNvSpPr>
            <a:spLocks noGrp="1"/>
          </p:cNvSpPr>
          <p:nvPr>
            <p:ph type="title"/>
          </p:nvPr>
        </p:nvSpPr>
        <p:spPr/>
        <p:txBody>
          <a:bodyPr/>
          <a:lstStyle/>
          <a:p>
            <a:r>
              <a:rPr lang="en-US" altLang="en-US" sz="3200" dirty="0"/>
              <a:t>Immersive Real-time Communication for WebRTC (</a:t>
            </a:r>
            <a:r>
              <a:rPr lang="en-US" altLang="en-US" sz="3200" dirty="0" err="1"/>
              <a:t>iRTCW</a:t>
            </a:r>
            <a:r>
              <a:rPr lang="en-US" altLang="en-US" sz="3200" dirty="0"/>
              <a:t>)</a:t>
            </a:r>
            <a:endParaRPr lang="en-US" sz="3200" dirty="0"/>
          </a:p>
        </p:txBody>
      </p:sp>
      <p:sp>
        <p:nvSpPr>
          <p:cNvPr id="3" name="Espace réservé du contenu 2">
            <a:extLst>
              <a:ext uri="{FF2B5EF4-FFF2-40B4-BE49-F238E27FC236}">
                <a16:creationId xmlns:a16="http://schemas.microsoft.com/office/drawing/2014/main" id="{65F9F2AB-B13E-42E2-987D-E48C9A0EA900}"/>
              </a:ext>
            </a:extLst>
          </p:cNvPr>
          <p:cNvSpPr>
            <a:spLocks noGrp="1"/>
          </p:cNvSpPr>
          <p:nvPr>
            <p:ph idx="1"/>
          </p:nvPr>
        </p:nvSpPr>
        <p:spPr>
          <a:xfrm>
            <a:off x="647701" y="2506227"/>
            <a:ext cx="11068050" cy="3778688"/>
          </a:xfrm>
        </p:spPr>
        <p:txBody>
          <a:bodyPr/>
          <a:lstStyle/>
          <a:p>
            <a:pPr marL="287338" lvl="0" indent="-287338" fontAlgn="base">
              <a:lnSpc>
                <a:spcPct val="93000"/>
              </a:lnSpc>
              <a:spcBef>
                <a:spcPct val="15000"/>
              </a:spcBef>
              <a:spcAft>
                <a:spcPct val="15000"/>
              </a:spcAft>
              <a:buSzPct val="100000"/>
              <a:buNone/>
              <a:tabLst>
                <a:tab pos="285750" algn="l"/>
              </a:tabLst>
              <a:defRPr/>
            </a:pPr>
            <a:r>
              <a:rPr lang="en-GB" sz="1400" b="1" u="sng" dirty="0">
                <a:cs typeface="Arial" pitchFamily="34" charset="0"/>
              </a:rPr>
              <a:t>Purpose</a:t>
            </a:r>
          </a:p>
          <a:p>
            <a:pPr marL="287338" indent="-287338">
              <a:lnSpc>
                <a:spcPct val="93000"/>
              </a:lnSpc>
              <a:spcBef>
                <a:spcPct val="15000"/>
              </a:spcBef>
              <a:spcAft>
                <a:spcPct val="15000"/>
              </a:spcAft>
              <a:buSzPct val="100000"/>
              <a:tabLst>
                <a:tab pos="285750" algn="l"/>
              </a:tabLst>
              <a:defRPr/>
            </a:pPr>
            <a:r>
              <a:rPr lang="en-US" altLang="en-US" sz="1400" dirty="0"/>
              <a:t>Define a non-vertical/modularized protocol stack, functional components, I/</a:t>
            </a:r>
            <a:r>
              <a:rPr lang="en-US" altLang="en-US" sz="1400" dirty="0" err="1"/>
              <a:t>Os</a:t>
            </a:r>
            <a:r>
              <a:rPr lang="en-US" altLang="en-US" sz="1400" dirty="0"/>
              <a:t> formats, for </a:t>
            </a:r>
            <a:r>
              <a:rPr lang="en-US" altLang="en-US" sz="1400" dirty="0" err="1"/>
              <a:t>iRTC</a:t>
            </a:r>
            <a:r>
              <a:rPr lang="en-US" altLang="en-US" sz="1400" dirty="0"/>
              <a:t> clients to support WebRTC-based real-time transport of media over 5G; Identify the required architecture for radio access network QoS realization over 5G systems. Identify the minimum information / elements in the C/U-Plane signal to establish media sessions with appropriate QoS for WebRTC-based applications. Document informative examples of </a:t>
            </a:r>
            <a:r>
              <a:rPr lang="en-US" altLang="en-US" sz="1400" dirty="0" err="1"/>
              <a:t>iRTC</a:t>
            </a:r>
            <a:r>
              <a:rPr lang="en-US" altLang="en-US" sz="1400" dirty="0"/>
              <a:t> operations to assist implementers. </a:t>
            </a:r>
          </a:p>
          <a:p>
            <a:pPr marL="287338" indent="-287338">
              <a:lnSpc>
                <a:spcPct val="93000"/>
              </a:lnSpc>
              <a:spcBef>
                <a:spcPct val="15000"/>
              </a:spcBef>
              <a:spcAft>
                <a:spcPct val="15000"/>
              </a:spcAft>
              <a:buSzPct val="100000"/>
              <a:buNone/>
              <a:tabLst>
                <a:tab pos="285750" algn="l"/>
              </a:tabLst>
              <a:defRPr/>
            </a:pPr>
            <a:r>
              <a:rPr lang="en-GB" sz="1400" b="1" u="sng" dirty="0">
                <a:cs typeface="Arial" pitchFamily="34" charset="0"/>
              </a:rPr>
              <a:t>Progress in the last quarter</a:t>
            </a:r>
            <a:endParaRPr lang="en-GB" sz="1400" u="sng" dirty="0">
              <a:cs typeface="Arial" pitchFamily="34" charset="0"/>
            </a:endParaRPr>
          </a:p>
          <a:p>
            <a:pPr marL="287338" lvl="0" indent="-287338" fontAlgn="base">
              <a:lnSpc>
                <a:spcPct val="93000"/>
              </a:lnSpc>
              <a:spcBef>
                <a:spcPct val="15000"/>
              </a:spcBef>
              <a:spcAft>
                <a:spcPct val="15000"/>
              </a:spcAft>
              <a:buSzPct val="100000"/>
              <a:tabLst>
                <a:tab pos="285750" algn="l"/>
              </a:tabLst>
              <a:defRPr/>
            </a:pPr>
            <a:r>
              <a:rPr lang="en-US" altLang="zh-CN" sz="1400" dirty="0">
                <a:cs typeface="Arial" pitchFamily="34" charset="0"/>
              </a:rPr>
              <a:t>The Work Item Description was revised for edits - </a:t>
            </a:r>
            <a:r>
              <a:rPr lang="en-GB" sz="1400" u="sng" dirty="0">
                <a:solidFill>
                  <a:srgbClr val="0000FF"/>
                </a:solidFill>
                <a:effectLst/>
                <a:ea typeface="Times New Roman" panose="02020603050405020304" pitchFamily="18" charset="0"/>
                <a:cs typeface="Times New Roman" panose="02020603050405020304" pitchFamily="18" charset="0"/>
                <a:hlinkClick r:id="rId2"/>
              </a:rPr>
              <a:t>SP-221032</a:t>
            </a:r>
            <a:endParaRPr lang="en-US" altLang="zh-CN" sz="1400" dirty="0">
              <a:cs typeface="Arial" pitchFamily="34" charset="0"/>
            </a:endParaRPr>
          </a:p>
          <a:p>
            <a:pPr marL="287338" lvl="0" indent="-287338" fontAlgn="base">
              <a:lnSpc>
                <a:spcPct val="93000"/>
              </a:lnSpc>
              <a:spcBef>
                <a:spcPct val="15000"/>
              </a:spcBef>
              <a:spcAft>
                <a:spcPct val="15000"/>
              </a:spcAft>
              <a:buSzPct val="100000"/>
              <a:tabLst>
                <a:tab pos="285750" algn="l"/>
              </a:tabLst>
              <a:defRPr/>
            </a:pPr>
            <a:r>
              <a:rPr lang="en-US" altLang="zh-CN" sz="1400" dirty="0">
                <a:cs typeface="Arial" pitchFamily="34" charset="0"/>
              </a:rPr>
              <a:t>Draft TS 26.113 Enabler for Immersive Real-time Communication progressed to v0.2.0 and includes references, acronyms, and new clauses</a:t>
            </a:r>
          </a:p>
          <a:p>
            <a:pPr marL="287338" lvl="0" indent="-287338" fontAlgn="base">
              <a:lnSpc>
                <a:spcPct val="93000"/>
              </a:lnSpc>
              <a:spcBef>
                <a:spcPct val="15000"/>
              </a:spcBef>
              <a:spcAft>
                <a:spcPct val="15000"/>
              </a:spcAft>
              <a:buSzPct val="100000"/>
              <a:tabLst>
                <a:tab pos="285750" algn="l"/>
              </a:tabLst>
              <a:defRPr/>
            </a:pPr>
            <a:r>
              <a:rPr lang="en-US" altLang="zh-CN" sz="1400" dirty="0">
                <a:cs typeface="Arial" pitchFamily="34" charset="0"/>
              </a:rPr>
              <a:t>The permanent document was progressed with extensive text on audio and video input formats as well as WebRTC QoS architecture</a:t>
            </a:r>
          </a:p>
          <a:p>
            <a:pPr marL="287338" lvl="0" indent="-287338" fontAlgn="base">
              <a:lnSpc>
                <a:spcPct val="93000"/>
              </a:lnSpc>
              <a:spcBef>
                <a:spcPct val="15000"/>
              </a:spcBef>
              <a:spcAft>
                <a:spcPct val="15000"/>
              </a:spcAft>
              <a:buSzPct val="100000"/>
              <a:buNone/>
              <a:tabLst>
                <a:tab pos="285750" algn="l"/>
              </a:tabLst>
              <a:defRPr/>
            </a:pPr>
            <a:r>
              <a:rPr lang="en-GB" sz="1400" b="1" u="sng" dirty="0">
                <a:cs typeface="Arial" pitchFamily="34" charset="0"/>
              </a:rPr>
              <a:t>Next steps</a:t>
            </a:r>
          </a:p>
          <a:p>
            <a:pPr marL="287338" indent="-287338">
              <a:lnSpc>
                <a:spcPct val="93000"/>
              </a:lnSpc>
              <a:spcBef>
                <a:spcPct val="15000"/>
              </a:spcBef>
              <a:spcAft>
                <a:spcPct val="15000"/>
              </a:spcAft>
              <a:buSzPct val="100000"/>
              <a:tabLst>
                <a:tab pos="285750" algn="l"/>
              </a:tabLst>
              <a:defRPr/>
            </a:pPr>
            <a:r>
              <a:rPr lang="en-US" altLang="zh-CN" sz="1400" dirty="0">
                <a:cs typeface="Arial" pitchFamily="34" charset="0"/>
              </a:rPr>
              <a:t>Progress on </a:t>
            </a:r>
            <a:r>
              <a:rPr lang="en-US" altLang="zh-CN" sz="1400" dirty="0" err="1">
                <a:cs typeface="Arial" pitchFamily="34" charset="0"/>
              </a:rPr>
              <a:t>iRTCW</a:t>
            </a:r>
            <a:r>
              <a:rPr lang="en-US" altLang="zh-CN" sz="1400" dirty="0">
                <a:cs typeface="Arial" pitchFamily="34" charset="0"/>
              </a:rPr>
              <a:t> structure and transport</a:t>
            </a:r>
          </a:p>
          <a:p>
            <a:pPr marL="287338" indent="-287338">
              <a:lnSpc>
                <a:spcPct val="93000"/>
              </a:lnSpc>
              <a:spcBef>
                <a:spcPct val="15000"/>
              </a:spcBef>
              <a:spcAft>
                <a:spcPct val="15000"/>
              </a:spcAft>
              <a:buSzPct val="100000"/>
              <a:tabLst>
                <a:tab pos="285750" algn="l"/>
              </a:tabLst>
              <a:defRPr/>
            </a:pPr>
            <a:r>
              <a:rPr lang="en-US" altLang="zh-CN" sz="1400" dirty="0">
                <a:cs typeface="Arial" pitchFamily="34" charset="0"/>
              </a:rPr>
              <a:t>Review 3D video representation requirements for </a:t>
            </a:r>
            <a:r>
              <a:rPr lang="en-US" altLang="zh-CN" sz="1400" dirty="0" err="1">
                <a:cs typeface="Arial" pitchFamily="34" charset="0"/>
              </a:rPr>
              <a:t>iRTC</a:t>
            </a:r>
            <a:r>
              <a:rPr lang="en-US" altLang="zh-CN" sz="1400" dirty="0">
                <a:cs typeface="Arial" pitchFamily="34" charset="0"/>
              </a:rPr>
              <a:t> client in terminal (with Video SWG)</a:t>
            </a:r>
          </a:p>
          <a:p>
            <a:pPr marL="287338" indent="-287338">
              <a:lnSpc>
                <a:spcPct val="93000"/>
              </a:lnSpc>
              <a:spcBef>
                <a:spcPct val="15000"/>
              </a:spcBef>
              <a:spcAft>
                <a:spcPct val="15000"/>
              </a:spcAft>
              <a:buSzPct val="100000"/>
              <a:tabLst>
                <a:tab pos="285750" algn="l"/>
              </a:tabLst>
              <a:defRPr/>
            </a:pPr>
            <a:r>
              <a:rPr lang="en-US" altLang="zh-CN" sz="1400" dirty="0">
                <a:cs typeface="Arial" pitchFamily="34" charset="0"/>
              </a:rPr>
              <a:t>Review integration of </a:t>
            </a:r>
            <a:r>
              <a:rPr lang="en-US" altLang="zh-CN" sz="1400" dirty="0" err="1">
                <a:cs typeface="Arial" pitchFamily="34" charset="0"/>
              </a:rPr>
              <a:t>iRTC</a:t>
            </a:r>
            <a:r>
              <a:rPr lang="en-US" altLang="zh-CN" sz="1400" dirty="0">
                <a:cs typeface="Arial" pitchFamily="34" charset="0"/>
              </a:rPr>
              <a:t> components into 5G system</a:t>
            </a:r>
          </a:p>
          <a:p>
            <a:pPr marL="287338" indent="-287338">
              <a:lnSpc>
                <a:spcPct val="93000"/>
              </a:lnSpc>
              <a:spcBef>
                <a:spcPct val="15000"/>
              </a:spcBef>
              <a:spcAft>
                <a:spcPct val="15000"/>
              </a:spcAft>
              <a:buSzPct val="100000"/>
              <a:tabLst>
                <a:tab pos="285750" algn="l"/>
              </a:tabLst>
              <a:defRPr/>
            </a:pPr>
            <a:r>
              <a:rPr lang="en-US" altLang="zh-CN" sz="1400" dirty="0">
                <a:cs typeface="Arial" pitchFamily="34" charset="0"/>
              </a:rPr>
              <a:t>Progress TS 26.113</a:t>
            </a:r>
          </a:p>
          <a:p>
            <a:pPr marL="287338" indent="-287338">
              <a:lnSpc>
                <a:spcPct val="93000"/>
              </a:lnSpc>
              <a:spcBef>
                <a:spcPct val="15000"/>
              </a:spcBef>
              <a:spcAft>
                <a:spcPct val="15000"/>
              </a:spcAft>
              <a:buSzPct val="100000"/>
              <a:tabLst>
                <a:tab pos="285750" algn="l"/>
              </a:tabLst>
              <a:defRPr/>
            </a:pPr>
            <a:endParaRPr lang="en-US" altLang="zh-CN" sz="1400" dirty="0">
              <a:cs typeface="Arial" pitchFamily="34" charset="0"/>
            </a:endParaRPr>
          </a:p>
          <a:p>
            <a:pPr marL="287338" indent="-287338">
              <a:lnSpc>
                <a:spcPct val="93000"/>
              </a:lnSpc>
              <a:spcBef>
                <a:spcPct val="15000"/>
              </a:spcBef>
              <a:spcAft>
                <a:spcPct val="15000"/>
              </a:spcAft>
              <a:buSzPct val="100000"/>
              <a:tabLst>
                <a:tab pos="285750" algn="l"/>
              </a:tabLst>
              <a:defRPr/>
            </a:pPr>
            <a:endParaRPr lang="en-US" altLang="zh-CN" sz="1400" dirty="0">
              <a:cs typeface="Arial" pitchFamily="34" charset="0"/>
            </a:endParaRPr>
          </a:p>
          <a:p>
            <a:pPr marL="287338" lvl="0" indent="-287338" fontAlgn="base">
              <a:lnSpc>
                <a:spcPct val="93000"/>
              </a:lnSpc>
              <a:spcBef>
                <a:spcPct val="15000"/>
              </a:spcBef>
              <a:spcAft>
                <a:spcPct val="15000"/>
              </a:spcAft>
              <a:buSzPct val="100000"/>
              <a:buNone/>
              <a:tabLst>
                <a:tab pos="285750" algn="l"/>
              </a:tabLst>
              <a:defRPr/>
            </a:pPr>
            <a:endParaRPr lang="en-US" altLang="zh-CN" sz="1400" dirty="0">
              <a:cs typeface="Arial" pitchFamily="34" charset="0"/>
            </a:endParaRPr>
          </a:p>
          <a:p>
            <a:pPr marL="287338" indent="-287338">
              <a:lnSpc>
                <a:spcPct val="93000"/>
              </a:lnSpc>
              <a:spcBef>
                <a:spcPct val="15000"/>
              </a:spcBef>
              <a:spcAft>
                <a:spcPct val="15000"/>
              </a:spcAft>
              <a:buSzPct val="100000"/>
              <a:tabLst>
                <a:tab pos="285750" algn="l"/>
              </a:tabLst>
              <a:defRPr/>
            </a:pPr>
            <a:endParaRPr lang="en-US" altLang="en-US" sz="1400" dirty="0">
              <a:cs typeface="Arial" panose="020B0604020202020204" pitchFamily="34" charset="0"/>
            </a:endParaRPr>
          </a:p>
          <a:p>
            <a:pPr marL="287338" lvl="0" indent="-287338" fontAlgn="base">
              <a:lnSpc>
                <a:spcPct val="93000"/>
              </a:lnSpc>
              <a:spcBef>
                <a:spcPct val="15000"/>
              </a:spcBef>
              <a:spcAft>
                <a:spcPct val="15000"/>
              </a:spcAft>
              <a:buSzPct val="100000"/>
              <a:buNone/>
              <a:tabLst>
                <a:tab pos="285750" algn="l"/>
              </a:tabLst>
              <a:defRPr/>
            </a:pPr>
            <a:endParaRPr lang="en-US" altLang="zh-CN" sz="1400" dirty="0"/>
          </a:p>
          <a:p>
            <a:pPr marL="287338" indent="-287338">
              <a:buNone/>
            </a:pPr>
            <a:endParaRPr lang="fr-FR" sz="1400" dirty="0"/>
          </a:p>
        </p:txBody>
      </p:sp>
      <p:graphicFrame>
        <p:nvGraphicFramePr>
          <p:cNvPr id="4" name="Table 3">
            <a:extLst>
              <a:ext uri="{FF2B5EF4-FFF2-40B4-BE49-F238E27FC236}">
                <a16:creationId xmlns:a16="http://schemas.microsoft.com/office/drawing/2014/main" id="{4732737B-1E9A-43DD-BB3E-4E4A7A5B2971}"/>
              </a:ext>
            </a:extLst>
          </p:cNvPr>
          <p:cNvGraphicFramePr>
            <a:graphicFrameLocks noGrp="1"/>
          </p:cNvGraphicFramePr>
          <p:nvPr>
            <p:extLst>
              <p:ext uri="{D42A27DB-BD31-4B8C-83A1-F6EECF244321}">
                <p14:modId xmlns:p14="http://schemas.microsoft.com/office/powerpoint/2010/main" val="669950592"/>
              </p:ext>
            </p:extLst>
          </p:nvPr>
        </p:nvGraphicFramePr>
        <p:xfrm>
          <a:off x="647700" y="1454150"/>
          <a:ext cx="10084901" cy="584080"/>
        </p:xfrm>
        <a:graphic>
          <a:graphicData uri="http://schemas.openxmlformats.org/drawingml/2006/table">
            <a:tbl>
              <a:tblPr firstRow="1" firstCol="1" bandRow="1">
                <a:tableStyleId>{F5AB1C69-6EDB-4FF4-983F-18BD219EF322}</a:tableStyleId>
              </a:tblPr>
              <a:tblGrid>
                <a:gridCol w="601902">
                  <a:extLst>
                    <a:ext uri="{9D8B030D-6E8A-4147-A177-3AD203B41FA5}">
                      <a16:colId xmlns:a16="http://schemas.microsoft.com/office/drawing/2014/main" val="441522668"/>
                    </a:ext>
                  </a:extLst>
                </a:gridCol>
                <a:gridCol w="3844407">
                  <a:extLst>
                    <a:ext uri="{9D8B030D-6E8A-4147-A177-3AD203B41FA5}">
                      <a16:colId xmlns:a16="http://schemas.microsoft.com/office/drawing/2014/main" val="1130914024"/>
                    </a:ext>
                  </a:extLst>
                </a:gridCol>
                <a:gridCol w="1095473">
                  <a:extLst>
                    <a:ext uri="{9D8B030D-6E8A-4147-A177-3AD203B41FA5}">
                      <a16:colId xmlns:a16="http://schemas.microsoft.com/office/drawing/2014/main" val="2766435849"/>
                    </a:ext>
                  </a:extLst>
                </a:gridCol>
                <a:gridCol w="807092">
                  <a:extLst>
                    <a:ext uri="{9D8B030D-6E8A-4147-A177-3AD203B41FA5}">
                      <a16:colId xmlns:a16="http://schemas.microsoft.com/office/drawing/2014/main" val="1775448695"/>
                    </a:ext>
                  </a:extLst>
                </a:gridCol>
                <a:gridCol w="551732">
                  <a:extLst>
                    <a:ext uri="{9D8B030D-6E8A-4147-A177-3AD203B41FA5}">
                      <a16:colId xmlns:a16="http://schemas.microsoft.com/office/drawing/2014/main" val="2240696305"/>
                    </a:ext>
                  </a:extLst>
                </a:gridCol>
                <a:gridCol w="643064">
                  <a:extLst>
                    <a:ext uri="{9D8B030D-6E8A-4147-A177-3AD203B41FA5}">
                      <a16:colId xmlns:a16="http://schemas.microsoft.com/office/drawing/2014/main" val="4150883248"/>
                    </a:ext>
                  </a:extLst>
                </a:gridCol>
                <a:gridCol w="643064">
                  <a:extLst>
                    <a:ext uri="{9D8B030D-6E8A-4147-A177-3AD203B41FA5}">
                      <a16:colId xmlns:a16="http://schemas.microsoft.com/office/drawing/2014/main" val="2576211718"/>
                    </a:ext>
                  </a:extLst>
                </a:gridCol>
                <a:gridCol w="1898167">
                  <a:extLst>
                    <a:ext uri="{9D8B030D-6E8A-4147-A177-3AD203B41FA5}">
                      <a16:colId xmlns:a16="http://schemas.microsoft.com/office/drawing/2014/main" val="4127156547"/>
                    </a:ext>
                  </a:extLst>
                </a:gridCol>
              </a:tblGrid>
              <a:tr h="296861">
                <a:tc>
                  <a:txBody>
                    <a:bodyPr/>
                    <a:lstStyle/>
                    <a:p>
                      <a:pPr algn="ctr">
                        <a:lnSpc>
                          <a:spcPct val="107000"/>
                        </a:lnSpc>
                        <a:spcAft>
                          <a:spcPts val="800"/>
                        </a:spcAft>
                      </a:pPr>
                      <a:r>
                        <a:rPr lang="en-GB" sz="1000" dirty="0"/>
                        <a:t>UID</a:t>
                      </a:r>
                    </a:p>
                  </a:txBody>
                  <a:tcPr marL="36001" marR="36001" marT="0" marB="0" anchor="ctr"/>
                </a:tc>
                <a:tc>
                  <a:txBody>
                    <a:bodyPr/>
                    <a:lstStyle/>
                    <a:p>
                      <a:pPr algn="ctr">
                        <a:lnSpc>
                          <a:spcPct val="107000"/>
                        </a:lnSpc>
                        <a:spcAft>
                          <a:spcPts val="800"/>
                        </a:spcAft>
                      </a:pPr>
                      <a:r>
                        <a:rPr lang="en-GB" sz="1000" dirty="0"/>
                        <a:t>Name</a:t>
                      </a:r>
                    </a:p>
                  </a:txBody>
                  <a:tcPr marL="36001" marR="36001" marT="0" marB="0" anchor="ctr"/>
                </a:tc>
                <a:tc>
                  <a:txBody>
                    <a:bodyPr/>
                    <a:lstStyle/>
                    <a:p>
                      <a:pPr algn="ctr">
                        <a:lnSpc>
                          <a:spcPct val="107000"/>
                        </a:lnSpc>
                        <a:spcAft>
                          <a:spcPts val="800"/>
                        </a:spcAft>
                      </a:pPr>
                      <a:r>
                        <a:rPr lang="en-GB" sz="1000" dirty="0"/>
                        <a:t>Acronym</a:t>
                      </a:r>
                    </a:p>
                  </a:txBody>
                  <a:tcPr marL="36001" marR="36001" marT="0" marB="0" anchor="ctr"/>
                </a:tc>
                <a:tc>
                  <a:txBody>
                    <a:bodyPr/>
                    <a:lstStyle/>
                    <a:p>
                      <a:pPr algn="ctr">
                        <a:lnSpc>
                          <a:spcPct val="107000"/>
                        </a:lnSpc>
                        <a:spcAft>
                          <a:spcPts val="800"/>
                        </a:spcAft>
                      </a:pPr>
                      <a:r>
                        <a:rPr lang="en-GB" sz="1000" dirty="0"/>
                        <a:t>Target (mm/</a:t>
                      </a:r>
                      <a:r>
                        <a:rPr lang="en-GB" sz="1000" dirty="0" err="1"/>
                        <a:t>yyyy</a:t>
                      </a:r>
                      <a:r>
                        <a:rPr lang="en-GB" sz="1000" dirty="0"/>
                        <a:t>)</a:t>
                      </a:r>
                    </a:p>
                  </a:txBody>
                  <a:tcPr marL="36001" marR="36001" marT="0" marB="0" anchor="ctr"/>
                </a:tc>
                <a:tc>
                  <a:txBody>
                    <a:bodyPr/>
                    <a:lstStyle/>
                    <a:p>
                      <a:pPr algn="ctr">
                        <a:lnSpc>
                          <a:spcPct val="107000"/>
                        </a:lnSpc>
                        <a:spcAft>
                          <a:spcPts val="800"/>
                        </a:spcAft>
                      </a:pPr>
                      <a:r>
                        <a:rPr lang="en-GB" sz="1000" dirty="0"/>
                        <a:t>Old %</a:t>
                      </a:r>
                    </a:p>
                  </a:txBody>
                  <a:tcPr marL="36001" marR="36001" marT="0" marB="0" anchor="ctr"/>
                </a:tc>
                <a:tc>
                  <a:txBody>
                    <a:bodyPr/>
                    <a:lstStyle/>
                    <a:p>
                      <a:pPr algn="ctr">
                        <a:lnSpc>
                          <a:spcPct val="107000"/>
                        </a:lnSpc>
                        <a:spcAft>
                          <a:spcPts val="800"/>
                        </a:spcAft>
                      </a:pPr>
                      <a:r>
                        <a:rPr lang="en-GB" sz="1000" b="1" kern="1200" dirty="0">
                          <a:solidFill>
                            <a:schemeClr val="lt1"/>
                          </a:solidFill>
                          <a:latin typeface="+mn-lt"/>
                          <a:ea typeface="+mn-ea"/>
                          <a:cs typeface="+mn-cs"/>
                        </a:rPr>
                        <a:t>WID</a:t>
                      </a:r>
                      <a:endParaRPr lang="en-GB" sz="1000" dirty="0">
                        <a:solidFill>
                          <a:srgbClr val="FF0000"/>
                        </a:solidFill>
                      </a:endParaRPr>
                    </a:p>
                  </a:txBody>
                  <a:tcPr marL="36001" marR="36001" marT="0" marB="0" anchor="ctr"/>
                </a:tc>
                <a:tc>
                  <a:txBody>
                    <a:bodyPr/>
                    <a:lstStyle/>
                    <a:p>
                      <a:pPr algn="ctr">
                        <a:lnSpc>
                          <a:spcPct val="107000"/>
                        </a:lnSpc>
                        <a:spcAft>
                          <a:spcPts val="800"/>
                        </a:spcAft>
                      </a:pPr>
                      <a:r>
                        <a:rPr lang="en-GB" sz="1000" dirty="0">
                          <a:solidFill>
                            <a:srgbClr val="FF0000"/>
                          </a:solidFill>
                        </a:rPr>
                        <a:t>New %</a:t>
                      </a:r>
                      <a:endParaRPr lang="en-GB" sz="1000" b="1" kern="1200" dirty="0">
                        <a:solidFill>
                          <a:schemeClr val="lt1"/>
                        </a:solidFill>
                        <a:latin typeface="+mn-lt"/>
                        <a:ea typeface="+mn-ea"/>
                        <a:cs typeface="+mn-cs"/>
                      </a:endParaRPr>
                    </a:p>
                  </a:txBody>
                  <a:tcPr marL="36001" marR="36001" marT="0" marB="0" anchor="ctr"/>
                </a:tc>
                <a:tc>
                  <a:txBody>
                    <a:bodyPr/>
                    <a:lstStyle/>
                    <a:p>
                      <a:pPr algn="ctr">
                        <a:lnSpc>
                          <a:spcPct val="107000"/>
                        </a:lnSpc>
                        <a:spcAft>
                          <a:spcPts val="800"/>
                        </a:spcAft>
                      </a:pPr>
                      <a:r>
                        <a:rPr lang="en-GB" sz="1000" dirty="0">
                          <a:solidFill>
                            <a:srgbClr val="FF0000"/>
                          </a:solidFill>
                        </a:rPr>
                        <a:t>Change or comment</a:t>
                      </a:r>
                    </a:p>
                  </a:txBody>
                  <a:tcPr marL="36001" marR="36001" marT="0" marB="0" anchor="ctr"/>
                </a:tc>
                <a:extLst>
                  <a:ext uri="{0D108BD9-81ED-4DB2-BD59-A6C34878D82A}">
                    <a16:rowId xmlns:a16="http://schemas.microsoft.com/office/drawing/2014/main" val="2792782679"/>
                  </a:ext>
                </a:extLst>
              </a:tr>
              <a:tr h="265183">
                <a:tc>
                  <a:txBody>
                    <a:bodyPr/>
                    <a:lstStyle/>
                    <a:p>
                      <a:pPr algn="r" fontAlgn="b"/>
                      <a:r>
                        <a:rPr lang="en-US" sz="1000"/>
                        <a:t>950014</a:t>
                      </a:r>
                    </a:p>
                  </a:txBody>
                  <a:tcPr marL="9525" marR="9525" marT="9525" marB="0" anchor="b"/>
                </a:tc>
                <a:tc>
                  <a:txBody>
                    <a:bodyPr/>
                    <a:lstStyle/>
                    <a:p>
                      <a:pPr algn="l" fontAlgn="b"/>
                      <a:r>
                        <a:rPr lang="en-US" sz="1000" dirty="0"/>
                        <a:t>Immersive Real-time Communication for WebRTC </a:t>
                      </a:r>
                    </a:p>
                  </a:txBody>
                  <a:tcPr marL="9525" marR="9525" marT="9525" marB="0" anchor="b"/>
                </a:tc>
                <a:tc>
                  <a:txBody>
                    <a:bodyPr/>
                    <a:lstStyle/>
                    <a:p>
                      <a:pPr algn="l" fontAlgn="b"/>
                      <a:r>
                        <a:rPr lang="en-US" sz="1000" dirty="0" err="1"/>
                        <a:t>iRTCW</a:t>
                      </a:r>
                      <a:endParaRPr lang="en-US" sz="1000" dirty="0"/>
                    </a:p>
                  </a:txBody>
                  <a:tcPr marL="9525" marR="9525" marT="9525" marB="0" anchor="b"/>
                </a:tc>
                <a:tc>
                  <a:txBody>
                    <a:bodyPr/>
                    <a:lstStyle/>
                    <a:p>
                      <a:pPr algn="r" fontAlgn="b"/>
                      <a:r>
                        <a:rPr lang="en-US" sz="1000" dirty="0"/>
                        <a:t>12/2023</a:t>
                      </a:r>
                    </a:p>
                  </a:txBody>
                  <a:tcPr marL="9525" marR="9525" marT="9525" marB="0" anchor="b"/>
                </a:tc>
                <a:tc>
                  <a:txBody>
                    <a:bodyPr/>
                    <a:lstStyle/>
                    <a:p>
                      <a:pPr algn="r" fontAlgn="b"/>
                      <a:r>
                        <a:rPr lang="en-US" sz="1000"/>
                        <a:t>10%</a:t>
                      </a:r>
                    </a:p>
                  </a:txBody>
                  <a:tcPr marL="9525" marR="9525" marT="9525" marB="0" anchor="b"/>
                </a:tc>
                <a:tc>
                  <a:txBody>
                    <a:bodyPr/>
                    <a:lstStyle/>
                    <a:p>
                      <a:pPr algn="l" fontAlgn="b"/>
                      <a:r>
                        <a:rPr lang="en-US" sz="1000" dirty="0">
                          <a:hlinkClick r:id="rId3"/>
                        </a:rPr>
                        <a:t>SP-220241</a:t>
                      </a:r>
                      <a:endParaRPr lang="en-US" sz="1000" dirty="0"/>
                    </a:p>
                  </a:txBody>
                  <a:tcPr marL="9525" marR="9525" marT="9525" marB="0" anchor="b"/>
                </a:tc>
                <a:tc>
                  <a:txBody>
                    <a:bodyPr/>
                    <a:lstStyle/>
                    <a:p>
                      <a:pPr algn="ctr">
                        <a:lnSpc>
                          <a:spcPct val="107000"/>
                        </a:lnSpc>
                        <a:spcAft>
                          <a:spcPts val="800"/>
                        </a:spcAft>
                      </a:pPr>
                      <a:r>
                        <a:rPr lang="en-GB" sz="1000" dirty="0">
                          <a:solidFill>
                            <a:srgbClr val="FF0000"/>
                          </a:solidFill>
                        </a:rPr>
                        <a:t>20%</a:t>
                      </a:r>
                    </a:p>
                  </a:txBody>
                  <a:tcPr marL="36001" marR="36001" marT="0" marB="0" anchor="ctr"/>
                </a:tc>
                <a:tc>
                  <a:txBody>
                    <a:bodyPr/>
                    <a:lstStyle/>
                    <a:p>
                      <a:pPr marL="0" marR="0" lvl="0" indent="0" algn="ctr" defTabSz="914400" rtl="0" eaLnBrk="1" fontAlgn="auto" latinLnBrk="0" hangingPunct="1">
                        <a:lnSpc>
                          <a:spcPct val="107000"/>
                        </a:lnSpc>
                        <a:spcBef>
                          <a:spcPts val="0"/>
                        </a:spcBef>
                        <a:spcAft>
                          <a:spcPts val="800"/>
                        </a:spcAft>
                        <a:buClrTx/>
                        <a:buSzTx/>
                        <a:buFontTx/>
                        <a:buNone/>
                        <a:tabLst/>
                        <a:defRPr/>
                      </a:pPr>
                      <a:r>
                        <a:rPr lang="en-GB" sz="1000" dirty="0">
                          <a:solidFill>
                            <a:srgbClr val="FF0000"/>
                          </a:solidFill>
                        </a:rPr>
                        <a:t>Revised WID </a:t>
                      </a:r>
                      <a:r>
                        <a:rPr lang="en-GB" sz="1000" u="sng" dirty="0">
                          <a:solidFill>
                            <a:srgbClr val="0000FF"/>
                          </a:solidFill>
                          <a:effectLst/>
                          <a:ea typeface="Times New Roman" panose="02020603050405020304" pitchFamily="18" charset="0"/>
                          <a:cs typeface="Times New Roman" panose="02020603050405020304" pitchFamily="18" charset="0"/>
                          <a:hlinkClick r:id="rId2"/>
                        </a:rPr>
                        <a:t>SP-221032</a:t>
                      </a:r>
                      <a:endParaRPr lang="en-US" altLang="zh-CN" sz="1000" dirty="0">
                        <a:cs typeface="Arial" pitchFamily="34" charset="0"/>
                      </a:endParaRPr>
                    </a:p>
                  </a:txBody>
                  <a:tcPr marL="36001" marR="36001" marT="0" marB="0" anchor="ctr"/>
                </a:tc>
                <a:extLst>
                  <a:ext uri="{0D108BD9-81ED-4DB2-BD59-A6C34878D82A}">
                    <a16:rowId xmlns:a16="http://schemas.microsoft.com/office/drawing/2014/main" val="1810321089"/>
                  </a:ext>
                </a:extLst>
              </a:tr>
            </a:tbl>
          </a:graphicData>
        </a:graphic>
      </p:graphicFrame>
    </p:spTree>
    <p:extLst>
      <p:ext uri="{BB962C8B-B14F-4D97-AF65-F5344CB8AC3E}">
        <p14:creationId xmlns:p14="http://schemas.microsoft.com/office/powerpoint/2010/main" val="922627352"/>
      </p:ext>
    </p:extLst>
  </p:cSld>
  <p:clrMapOvr>
    <a:masterClrMapping/>
  </p:clrMapOvr>
  <p:transition spd="slow"/>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12A81A8-5C7E-4B5E-B955-EBF4BE0C600C}"/>
              </a:ext>
            </a:extLst>
          </p:cNvPr>
          <p:cNvSpPr>
            <a:spLocks noGrp="1"/>
          </p:cNvSpPr>
          <p:nvPr>
            <p:ph type="title"/>
          </p:nvPr>
        </p:nvSpPr>
        <p:spPr/>
        <p:txBody>
          <a:bodyPr/>
          <a:lstStyle/>
          <a:p>
            <a:r>
              <a:rPr lang="en-US" altLang="en-US" sz="3200" dirty="0"/>
              <a:t>Media Capabilities for Augmented Reality (</a:t>
            </a:r>
            <a:r>
              <a:rPr lang="en-US" altLang="en-US" sz="3200" dirty="0" err="1"/>
              <a:t>MeCAR</a:t>
            </a:r>
            <a:r>
              <a:rPr lang="en-US" altLang="en-US" sz="3200" dirty="0"/>
              <a:t>) 1/2</a:t>
            </a:r>
            <a:endParaRPr lang="en-US" sz="3200" dirty="0"/>
          </a:p>
        </p:txBody>
      </p:sp>
      <p:sp>
        <p:nvSpPr>
          <p:cNvPr id="3" name="Espace réservé du contenu 2">
            <a:extLst>
              <a:ext uri="{FF2B5EF4-FFF2-40B4-BE49-F238E27FC236}">
                <a16:creationId xmlns:a16="http://schemas.microsoft.com/office/drawing/2014/main" id="{65F9F2AB-B13E-42E2-987D-E48C9A0EA900}"/>
              </a:ext>
            </a:extLst>
          </p:cNvPr>
          <p:cNvSpPr>
            <a:spLocks noGrp="1"/>
          </p:cNvSpPr>
          <p:nvPr>
            <p:ph idx="1"/>
          </p:nvPr>
        </p:nvSpPr>
        <p:spPr>
          <a:xfrm>
            <a:off x="647701" y="2506227"/>
            <a:ext cx="11068050" cy="3778688"/>
          </a:xfrm>
        </p:spPr>
        <p:txBody>
          <a:bodyPr/>
          <a:lstStyle/>
          <a:p>
            <a:pPr marL="287338" lvl="0" indent="-287338" fontAlgn="base">
              <a:lnSpc>
                <a:spcPct val="93000"/>
              </a:lnSpc>
              <a:spcBef>
                <a:spcPct val="15000"/>
              </a:spcBef>
              <a:spcAft>
                <a:spcPct val="15000"/>
              </a:spcAft>
              <a:buSzPct val="100000"/>
              <a:buNone/>
              <a:tabLst>
                <a:tab pos="285750" algn="l"/>
              </a:tabLst>
              <a:defRPr/>
            </a:pPr>
            <a:r>
              <a:rPr lang="en-GB" sz="1400" b="1" u="sng" dirty="0">
                <a:cs typeface="Arial" pitchFamily="34" charset="0"/>
              </a:rPr>
              <a:t>Purpose</a:t>
            </a:r>
          </a:p>
          <a:p>
            <a:pPr marL="287338" indent="-287338">
              <a:lnSpc>
                <a:spcPct val="93000"/>
              </a:lnSpc>
              <a:spcBef>
                <a:spcPct val="15000"/>
              </a:spcBef>
              <a:spcAft>
                <a:spcPct val="15000"/>
              </a:spcAft>
              <a:buSzPct val="100000"/>
              <a:tabLst>
                <a:tab pos="285750" algn="l"/>
              </a:tabLst>
              <a:defRPr/>
            </a:pPr>
            <a:r>
              <a:rPr lang="en-US" altLang="en-US" sz="1200" dirty="0">
                <a:cs typeface="Arial" panose="020B0604020202020204" pitchFamily="34" charset="0"/>
              </a:rPr>
              <a:t>Define at least one AR device category that addresses the constraints of an EDGAR-type AR glass. Integrate IVAS once available. Define capability exchange mechanisms based on complexity of AR media and capability of device to support EAS KPIs for provisioning of edge/cloud resources. Identify </a:t>
            </a:r>
            <a:r>
              <a:rPr lang="en-US" altLang="en-US" sz="1200" dirty="0" err="1">
                <a:cs typeface="Arial" panose="020B0604020202020204" pitchFamily="34" charset="0"/>
              </a:rPr>
              <a:t>QoE</a:t>
            </a:r>
            <a:r>
              <a:rPr lang="en-US" altLang="en-US" sz="1200" dirty="0">
                <a:cs typeface="Arial" panose="020B0604020202020204" pitchFamily="34" charset="0"/>
              </a:rPr>
              <a:t> metrics and KPIs for AR media. Specify encapsulations into RTP, ISOBMFF and CMAF. Specify the relevant codec-level parameters for session setup. Enable AR media in 5G Media Streaming. Define typical traffic characteristics for AR media</a:t>
            </a:r>
          </a:p>
          <a:p>
            <a:pPr marL="287338" indent="-287338">
              <a:lnSpc>
                <a:spcPct val="93000"/>
              </a:lnSpc>
              <a:spcBef>
                <a:spcPct val="15000"/>
              </a:spcBef>
              <a:spcAft>
                <a:spcPct val="15000"/>
              </a:spcAft>
              <a:buSzPct val="100000"/>
              <a:buNone/>
              <a:tabLst>
                <a:tab pos="285750" algn="l"/>
              </a:tabLst>
              <a:defRPr/>
            </a:pPr>
            <a:r>
              <a:rPr lang="en-GB" sz="1400" b="1" u="sng" dirty="0">
                <a:cs typeface="Arial" pitchFamily="34" charset="0"/>
              </a:rPr>
              <a:t>Progress in the last quarter</a:t>
            </a:r>
          </a:p>
          <a:p>
            <a:pPr marL="287338" indent="-287338">
              <a:lnSpc>
                <a:spcPct val="93000"/>
              </a:lnSpc>
              <a:spcBef>
                <a:spcPct val="15000"/>
              </a:spcBef>
              <a:spcAft>
                <a:spcPct val="15000"/>
              </a:spcAft>
              <a:buSzPct val="100000"/>
              <a:tabLst>
                <a:tab pos="285750" algn="l"/>
              </a:tabLst>
              <a:defRPr/>
            </a:pPr>
            <a:r>
              <a:rPr lang="en-US" altLang="zh-CN" sz="1200" dirty="0">
                <a:cs typeface="Arial" pitchFamily="34" charset="0"/>
              </a:rPr>
              <a:t>Reviewed different approaches for time critical data transport based on RTP extensions and IMS data channel solution. </a:t>
            </a:r>
          </a:p>
          <a:p>
            <a:pPr marL="287338" indent="-287338">
              <a:lnSpc>
                <a:spcPct val="93000"/>
              </a:lnSpc>
              <a:spcBef>
                <a:spcPct val="15000"/>
              </a:spcBef>
              <a:spcAft>
                <a:spcPct val="15000"/>
              </a:spcAft>
              <a:buSzPct val="100000"/>
              <a:tabLst>
                <a:tab pos="285750" algn="l"/>
              </a:tabLst>
              <a:defRPr/>
            </a:pPr>
            <a:r>
              <a:rPr lang="en-US" altLang="zh-CN" sz="1200" dirty="0">
                <a:cs typeface="Arial" pitchFamily="34" charset="0"/>
              </a:rPr>
              <a:t>Agreement to document how media-related conformance aspects are addressed with </a:t>
            </a:r>
            <a:r>
              <a:rPr lang="en-US" altLang="zh-CN" sz="1200" dirty="0" err="1">
                <a:cs typeface="Arial" pitchFamily="34" charset="0"/>
              </a:rPr>
              <a:t>OpenXR</a:t>
            </a:r>
            <a:endParaRPr lang="en-US" altLang="zh-CN" sz="1200" dirty="0">
              <a:cs typeface="Arial" pitchFamily="34" charset="0"/>
            </a:endParaRPr>
          </a:p>
          <a:p>
            <a:pPr marL="287338" indent="-287338">
              <a:lnSpc>
                <a:spcPct val="93000"/>
              </a:lnSpc>
              <a:spcBef>
                <a:spcPct val="15000"/>
              </a:spcBef>
              <a:spcAft>
                <a:spcPct val="15000"/>
              </a:spcAft>
              <a:buSzPct val="100000"/>
              <a:tabLst>
                <a:tab pos="285750" algn="l"/>
              </a:tabLst>
              <a:defRPr/>
            </a:pPr>
            <a:r>
              <a:rPr lang="en-US" altLang="zh-CN" sz="1200" dirty="0">
                <a:cs typeface="Arial" pitchFamily="34" charset="0"/>
              </a:rPr>
              <a:t>Identified typical requirements associated with various types of applications such as video conferencing or remote rendering; Started to list some visual encoding and decoding capabilities starting with AVC and HEVC including the number of codec instances to be supported in parallel.</a:t>
            </a:r>
          </a:p>
          <a:p>
            <a:pPr marL="287338" indent="-287338">
              <a:lnSpc>
                <a:spcPct val="93000"/>
              </a:lnSpc>
              <a:spcBef>
                <a:spcPct val="15000"/>
              </a:spcBef>
              <a:spcAft>
                <a:spcPct val="15000"/>
              </a:spcAft>
              <a:buSzPct val="100000"/>
              <a:tabLst>
                <a:tab pos="285750" algn="l"/>
              </a:tabLst>
              <a:defRPr/>
            </a:pPr>
            <a:r>
              <a:rPr lang="en-US" altLang="zh-CN" sz="1200" dirty="0">
                <a:cs typeface="Arial" pitchFamily="34" charset="0"/>
              </a:rPr>
              <a:t>For media type identification, added formats such as depth maps and alpha channel in the context of split rendering.</a:t>
            </a:r>
          </a:p>
          <a:p>
            <a:pPr marL="287338" indent="-287338">
              <a:lnSpc>
                <a:spcPct val="93000"/>
              </a:lnSpc>
              <a:spcBef>
                <a:spcPct val="15000"/>
              </a:spcBef>
              <a:spcAft>
                <a:spcPct val="15000"/>
              </a:spcAft>
              <a:buSzPct val="100000"/>
              <a:tabLst>
                <a:tab pos="285750" algn="l"/>
              </a:tabLst>
              <a:defRPr/>
            </a:pPr>
            <a:r>
              <a:rPr lang="en-US" altLang="zh-CN" sz="1200" dirty="0">
                <a:cs typeface="Arial" pitchFamily="34" charset="0"/>
              </a:rPr>
              <a:t>The permanent document now also includes agreements on minimum device capability considerations, interoperability points, real time media types and metadata categories.</a:t>
            </a:r>
          </a:p>
          <a:p>
            <a:pPr marL="287338" indent="-287338">
              <a:lnSpc>
                <a:spcPct val="93000"/>
              </a:lnSpc>
              <a:spcBef>
                <a:spcPct val="15000"/>
              </a:spcBef>
              <a:spcAft>
                <a:spcPct val="15000"/>
              </a:spcAft>
              <a:buSzPct val="100000"/>
              <a:tabLst>
                <a:tab pos="285750" algn="l"/>
              </a:tabLst>
              <a:defRPr/>
            </a:pPr>
            <a:r>
              <a:rPr lang="en-US" altLang="zh-CN" sz="1200" dirty="0">
                <a:cs typeface="Arial" pitchFamily="34" charset="0"/>
              </a:rPr>
              <a:t>It is agreed in principle that </a:t>
            </a:r>
            <a:r>
              <a:rPr lang="en-US" altLang="zh-CN" sz="1200" dirty="0" err="1">
                <a:cs typeface="Arial" pitchFamily="34" charset="0"/>
              </a:rPr>
              <a:t>Khronos</a:t>
            </a:r>
            <a:r>
              <a:rPr lang="en-US" altLang="zh-CN" sz="1200" dirty="0">
                <a:cs typeface="Arial" pitchFamily="34" charset="0"/>
              </a:rPr>
              <a:t> </a:t>
            </a:r>
            <a:r>
              <a:rPr lang="en-US" altLang="zh-CN" sz="1200" dirty="0" err="1">
                <a:cs typeface="Arial" pitchFamily="34" charset="0"/>
              </a:rPr>
              <a:t>OpenXR</a:t>
            </a:r>
            <a:r>
              <a:rPr lang="en-US" altLang="zh-CN" sz="1200" dirty="0">
                <a:cs typeface="Arial" pitchFamily="34" charset="0"/>
              </a:rPr>
              <a:t> will be used as an API for which 3GPP services will interface correctly and other APIs should be permitted (see). </a:t>
            </a:r>
          </a:p>
          <a:p>
            <a:pPr marL="287338" indent="-287338">
              <a:lnSpc>
                <a:spcPct val="93000"/>
              </a:lnSpc>
              <a:spcBef>
                <a:spcPct val="15000"/>
              </a:spcBef>
              <a:spcAft>
                <a:spcPct val="15000"/>
              </a:spcAft>
              <a:buSzPct val="100000"/>
              <a:tabLst>
                <a:tab pos="285750" algn="l"/>
              </a:tabLst>
              <a:defRPr/>
            </a:pPr>
            <a:r>
              <a:rPr lang="en-US" altLang="zh-CN" sz="1200" dirty="0">
                <a:cs typeface="Arial" pitchFamily="34" charset="0"/>
              </a:rPr>
              <a:t>Discussion on generic 3GPP XR device architecture that could serve as a basis for all SA4 activities (see also Audio Split rendering under Audio SWG topics). It is understood that many 3GPP SA4 topics have dependencies on </a:t>
            </a:r>
            <a:r>
              <a:rPr lang="en-US" altLang="zh-CN" sz="1200" dirty="0" err="1">
                <a:cs typeface="Arial" pitchFamily="34" charset="0"/>
              </a:rPr>
              <a:t>MeCAR</a:t>
            </a:r>
            <a:r>
              <a:rPr lang="en-US" altLang="zh-CN" sz="1200" dirty="0">
                <a:cs typeface="Arial" pitchFamily="34" charset="0"/>
              </a:rPr>
              <a:t>,  </a:t>
            </a:r>
            <a:r>
              <a:rPr lang="en-US" altLang="zh-CN" sz="1200" dirty="0" err="1">
                <a:cs typeface="Arial" pitchFamily="34" charset="0"/>
              </a:rPr>
              <a:t>MeCAR</a:t>
            </a:r>
            <a:r>
              <a:rPr lang="en-US" altLang="zh-CN" sz="1200" dirty="0">
                <a:cs typeface="Arial" pitchFamily="34" charset="0"/>
              </a:rPr>
              <a:t> will be used for discussing and documenting such a baseline architecture.  This </a:t>
            </a:r>
            <a:r>
              <a:rPr lang="en-US" altLang="zh-CN" sz="1200" dirty="0" err="1">
                <a:cs typeface="Arial" pitchFamily="34" charset="0"/>
              </a:rPr>
              <a:t>MeCar</a:t>
            </a:r>
            <a:r>
              <a:rPr lang="en-US" altLang="zh-CN" sz="1200" dirty="0">
                <a:cs typeface="Arial" pitchFamily="34" charset="0"/>
              </a:rPr>
              <a:t> architecture will be further refined and described. </a:t>
            </a:r>
            <a:endParaRPr lang="en-US" altLang="zh-CN" sz="1600" dirty="0">
              <a:cs typeface="Arial" pitchFamily="34" charset="0"/>
            </a:endParaRPr>
          </a:p>
          <a:p>
            <a:pPr marL="287338" indent="-287338">
              <a:lnSpc>
                <a:spcPct val="93000"/>
              </a:lnSpc>
              <a:spcBef>
                <a:spcPct val="15000"/>
              </a:spcBef>
              <a:spcAft>
                <a:spcPct val="15000"/>
              </a:spcAft>
              <a:buSzPct val="100000"/>
              <a:tabLst>
                <a:tab pos="285750" algn="l"/>
              </a:tabLst>
              <a:defRPr/>
            </a:pPr>
            <a:endParaRPr lang="en-US" altLang="zh-CN" sz="1400" dirty="0">
              <a:cs typeface="Arial" pitchFamily="34" charset="0"/>
            </a:endParaRPr>
          </a:p>
          <a:p>
            <a:pPr marL="287338" indent="-287338">
              <a:lnSpc>
                <a:spcPct val="93000"/>
              </a:lnSpc>
              <a:spcBef>
                <a:spcPct val="15000"/>
              </a:spcBef>
              <a:spcAft>
                <a:spcPct val="15000"/>
              </a:spcAft>
              <a:buSzPct val="100000"/>
              <a:tabLst>
                <a:tab pos="285750" algn="l"/>
              </a:tabLst>
              <a:defRPr/>
            </a:pPr>
            <a:endParaRPr lang="en-US" altLang="en-US" sz="1300" dirty="0">
              <a:cs typeface="Arial" panose="020B0604020202020204" pitchFamily="34" charset="0"/>
            </a:endParaRPr>
          </a:p>
        </p:txBody>
      </p:sp>
      <p:graphicFrame>
        <p:nvGraphicFramePr>
          <p:cNvPr id="4" name="Table 3">
            <a:extLst>
              <a:ext uri="{FF2B5EF4-FFF2-40B4-BE49-F238E27FC236}">
                <a16:creationId xmlns:a16="http://schemas.microsoft.com/office/drawing/2014/main" id="{BEAC98BB-FDC1-400D-9E72-70E2A5AAF867}"/>
              </a:ext>
            </a:extLst>
          </p:cNvPr>
          <p:cNvGraphicFramePr>
            <a:graphicFrameLocks noGrp="1"/>
          </p:cNvGraphicFramePr>
          <p:nvPr>
            <p:extLst>
              <p:ext uri="{D42A27DB-BD31-4B8C-83A1-F6EECF244321}">
                <p14:modId xmlns:p14="http://schemas.microsoft.com/office/powerpoint/2010/main" val="2008763860"/>
              </p:ext>
            </p:extLst>
          </p:nvPr>
        </p:nvGraphicFramePr>
        <p:xfrm>
          <a:off x="647700" y="1454150"/>
          <a:ext cx="10084901" cy="584080"/>
        </p:xfrm>
        <a:graphic>
          <a:graphicData uri="http://schemas.openxmlformats.org/drawingml/2006/table">
            <a:tbl>
              <a:tblPr firstRow="1" firstCol="1" bandRow="1">
                <a:tableStyleId>{F5AB1C69-6EDB-4FF4-983F-18BD219EF322}</a:tableStyleId>
              </a:tblPr>
              <a:tblGrid>
                <a:gridCol w="601902">
                  <a:extLst>
                    <a:ext uri="{9D8B030D-6E8A-4147-A177-3AD203B41FA5}">
                      <a16:colId xmlns:a16="http://schemas.microsoft.com/office/drawing/2014/main" val="550149109"/>
                    </a:ext>
                  </a:extLst>
                </a:gridCol>
                <a:gridCol w="3844407">
                  <a:extLst>
                    <a:ext uri="{9D8B030D-6E8A-4147-A177-3AD203B41FA5}">
                      <a16:colId xmlns:a16="http://schemas.microsoft.com/office/drawing/2014/main" val="1536900663"/>
                    </a:ext>
                  </a:extLst>
                </a:gridCol>
                <a:gridCol w="1095473">
                  <a:extLst>
                    <a:ext uri="{9D8B030D-6E8A-4147-A177-3AD203B41FA5}">
                      <a16:colId xmlns:a16="http://schemas.microsoft.com/office/drawing/2014/main" val="480759500"/>
                    </a:ext>
                  </a:extLst>
                </a:gridCol>
                <a:gridCol w="807092">
                  <a:extLst>
                    <a:ext uri="{9D8B030D-6E8A-4147-A177-3AD203B41FA5}">
                      <a16:colId xmlns:a16="http://schemas.microsoft.com/office/drawing/2014/main" val="3119839870"/>
                    </a:ext>
                  </a:extLst>
                </a:gridCol>
                <a:gridCol w="551732">
                  <a:extLst>
                    <a:ext uri="{9D8B030D-6E8A-4147-A177-3AD203B41FA5}">
                      <a16:colId xmlns:a16="http://schemas.microsoft.com/office/drawing/2014/main" val="3279249167"/>
                    </a:ext>
                  </a:extLst>
                </a:gridCol>
                <a:gridCol w="643064">
                  <a:extLst>
                    <a:ext uri="{9D8B030D-6E8A-4147-A177-3AD203B41FA5}">
                      <a16:colId xmlns:a16="http://schemas.microsoft.com/office/drawing/2014/main" val="2169031264"/>
                    </a:ext>
                  </a:extLst>
                </a:gridCol>
                <a:gridCol w="643064">
                  <a:extLst>
                    <a:ext uri="{9D8B030D-6E8A-4147-A177-3AD203B41FA5}">
                      <a16:colId xmlns:a16="http://schemas.microsoft.com/office/drawing/2014/main" val="326073173"/>
                    </a:ext>
                  </a:extLst>
                </a:gridCol>
                <a:gridCol w="1898167">
                  <a:extLst>
                    <a:ext uri="{9D8B030D-6E8A-4147-A177-3AD203B41FA5}">
                      <a16:colId xmlns:a16="http://schemas.microsoft.com/office/drawing/2014/main" val="92828659"/>
                    </a:ext>
                  </a:extLst>
                </a:gridCol>
              </a:tblGrid>
              <a:tr h="296861">
                <a:tc>
                  <a:txBody>
                    <a:bodyPr/>
                    <a:lstStyle/>
                    <a:p>
                      <a:pPr algn="ctr">
                        <a:lnSpc>
                          <a:spcPct val="107000"/>
                        </a:lnSpc>
                        <a:spcAft>
                          <a:spcPts val="800"/>
                        </a:spcAft>
                      </a:pPr>
                      <a:r>
                        <a:rPr lang="en-GB" sz="1000" dirty="0"/>
                        <a:t>UID</a:t>
                      </a:r>
                    </a:p>
                  </a:txBody>
                  <a:tcPr marL="36001" marR="36001" marT="0" marB="0" anchor="ctr"/>
                </a:tc>
                <a:tc>
                  <a:txBody>
                    <a:bodyPr/>
                    <a:lstStyle/>
                    <a:p>
                      <a:pPr algn="ctr">
                        <a:lnSpc>
                          <a:spcPct val="107000"/>
                        </a:lnSpc>
                        <a:spcAft>
                          <a:spcPts val="800"/>
                        </a:spcAft>
                      </a:pPr>
                      <a:r>
                        <a:rPr lang="en-GB" sz="1000" dirty="0"/>
                        <a:t>Name</a:t>
                      </a:r>
                    </a:p>
                  </a:txBody>
                  <a:tcPr marL="36001" marR="36001" marT="0" marB="0" anchor="ctr"/>
                </a:tc>
                <a:tc>
                  <a:txBody>
                    <a:bodyPr/>
                    <a:lstStyle/>
                    <a:p>
                      <a:pPr algn="ctr">
                        <a:lnSpc>
                          <a:spcPct val="107000"/>
                        </a:lnSpc>
                        <a:spcAft>
                          <a:spcPts val="800"/>
                        </a:spcAft>
                      </a:pPr>
                      <a:r>
                        <a:rPr lang="en-GB" sz="1000" dirty="0"/>
                        <a:t>Acronym</a:t>
                      </a:r>
                    </a:p>
                  </a:txBody>
                  <a:tcPr marL="36001" marR="36001" marT="0" marB="0" anchor="ctr"/>
                </a:tc>
                <a:tc>
                  <a:txBody>
                    <a:bodyPr/>
                    <a:lstStyle/>
                    <a:p>
                      <a:pPr algn="ctr">
                        <a:lnSpc>
                          <a:spcPct val="107000"/>
                        </a:lnSpc>
                        <a:spcAft>
                          <a:spcPts val="800"/>
                        </a:spcAft>
                      </a:pPr>
                      <a:r>
                        <a:rPr lang="en-GB" sz="1000" dirty="0"/>
                        <a:t>Target (mm/</a:t>
                      </a:r>
                      <a:r>
                        <a:rPr lang="en-GB" sz="1000" dirty="0" err="1"/>
                        <a:t>yyyy</a:t>
                      </a:r>
                      <a:r>
                        <a:rPr lang="en-GB" sz="1000" dirty="0"/>
                        <a:t>)</a:t>
                      </a:r>
                    </a:p>
                  </a:txBody>
                  <a:tcPr marL="36001" marR="36001" marT="0" marB="0" anchor="ctr"/>
                </a:tc>
                <a:tc>
                  <a:txBody>
                    <a:bodyPr/>
                    <a:lstStyle/>
                    <a:p>
                      <a:pPr algn="ctr">
                        <a:lnSpc>
                          <a:spcPct val="107000"/>
                        </a:lnSpc>
                        <a:spcAft>
                          <a:spcPts val="800"/>
                        </a:spcAft>
                      </a:pPr>
                      <a:r>
                        <a:rPr lang="en-GB" sz="1000" dirty="0"/>
                        <a:t>Old %</a:t>
                      </a:r>
                    </a:p>
                  </a:txBody>
                  <a:tcPr marL="36001" marR="36001" marT="0" marB="0" anchor="ctr"/>
                </a:tc>
                <a:tc>
                  <a:txBody>
                    <a:bodyPr/>
                    <a:lstStyle/>
                    <a:p>
                      <a:pPr algn="ctr">
                        <a:lnSpc>
                          <a:spcPct val="107000"/>
                        </a:lnSpc>
                        <a:spcAft>
                          <a:spcPts val="800"/>
                        </a:spcAft>
                      </a:pPr>
                      <a:r>
                        <a:rPr lang="en-GB" sz="1000" b="1" kern="1200" dirty="0">
                          <a:solidFill>
                            <a:schemeClr val="lt1"/>
                          </a:solidFill>
                          <a:latin typeface="+mn-lt"/>
                          <a:ea typeface="+mn-ea"/>
                          <a:cs typeface="+mn-cs"/>
                        </a:rPr>
                        <a:t>WID</a:t>
                      </a:r>
                      <a:endParaRPr lang="en-GB" sz="1000" dirty="0">
                        <a:solidFill>
                          <a:srgbClr val="FF0000"/>
                        </a:solidFill>
                      </a:endParaRPr>
                    </a:p>
                  </a:txBody>
                  <a:tcPr marL="36001" marR="36001" marT="0" marB="0" anchor="ctr"/>
                </a:tc>
                <a:tc>
                  <a:txBody>
                    <a:bodyPr/>
                    <a:lstStyle/>
                    <a:p>
                      <a:pPr algn="ctr">
                        <a:lnSpc>
                          <a:spcPct val="107000"/>
                        </a:lnSpc>
                        <a:spcAft>
                          <a:spcPts val="800"/>
                        </a:spcAft>
                      </a:pPr>
                      <a:r>
                        <a:rPr lang="en-GB" sz="1000" dirty="0">
                          <a:solidFill>
                            <a:srgbClr val="FF0000"/>
                          </a:solidFill>
                        </a:rPr>
                        <a:t>New %</a:t>
                      </a:r>
                      <a:endParaRPr lang="en-GB" sz="1000" b="1" kern="1200" dirty="0">
                        <a:solidFill>
                          <a:schemeClr val="lt1"/>
                        </a:solidFill>
                        <a:latin typeface="+mn-lt"/>
                        <a:ea typeface="+mn-ea"/>
                        <a:cs typeface="+mn-cs"/>
                      </a:endParaRPr>
                    </a:p>
                  </a:txBody>
                  <a:tcPr marL="36001" marR="36001" marT="0" marB="0" anchor="ctr"/>
                </a:tc>
                <a:tc>
                  <a:txBody>
                    <a:bodyPr/>
                    <a:lstStyle/>
                    <a:p>
                      <a:pPr algn="ctr">
                        <a:lnSpc>
                          <a:spcPct val="107000"/>
                        </a:lnSpc>
                        <a:spcAft>
                          <a:spcPts val="800"/>
                        </a:spcAft>
                      </a:pPr>
                      <a:r>
                        <a:rPr lang="en-GB" sz="1000" dirty="0">
                          <a:solidFill>
                            <a:srgbClr val="FF0000"/>
                          </a:solidFill>
                        </a:rPr>
                        <a:t>Change or comment</a:t>
                      </a:r>
                    </a:p>
                  </a:txBody>
                  <a:tcPr marL="36001" marR="36001" marT="0" marB="0" anchor="ctr"/>
                </a:tc>
                <a:extLst>
                  <a:ext uri="{0D108BD9-81ED-4DB2-BD59-A6C34878D82A}">
                    <a16:rowId xmlns:a16="http://schemas.microsoft.com/office/drawing/2014/main" val="92955432"/>
                  </a:ext>
                </a:extLst>
              </a:tr>
              <a:tr h="265183">
                <a:tc>
                  <a:txBody>
                    <a:bodyPr/>
                    <a:lstStyle/>
                    <a:p>
                      <a:pPr algn="r" fontAlgn="b"/>
                      <a:r>
                        <a:rPr lang="en-US" sz="1000"/>
                        <a:t>950015</a:t>
                      </a:r>
                    </a:p>
                  </a:txBody>
                  <a:tcPr marL="9525" marR="9525" marT="9525" marB="0" anchor="b"/>
                </a:tc>
                <a:tc>
                  <a:txBody>
                    <a:bodyPr/>
                    <a:lstStyle/>
                    <a:p>
                      <a:pPr algn="l" fontAlgn="b"/>
                      <a:r>
                        <a:rPr lang="en-US" sz="1000" dirty="0"/>
                        <a:t>Media Capabilities for Augmented Reality </a:t>
                      </a:r>
                    </a:p>
                  </a:txBody>
                  <a:tcPr marL="9525" marR="9525" marT="9525" marB="0" anchor="b"/>
                </a:tc>
                <a:tc>
                  <a:txBody>
                    <a:bodyPr/>
                    <a:lstStyle/>
                    <a:p>
                      <a:pPr algn="l" fontAlgn="b"/>
                      <a:r>
                        <a:rPr lang="en-US" sz="1000" dirty="0" err="1"/>
                        <a:t>MeCAR</a:t>
                      </a:r>
                      <a:endParaRPr lang="en-US" sz="1000" dirty="0"/>
                    </a:p>
                  </a:txBody>
                  <a:tcPr marL="9525" marR="9525" marT="9525" marB="0" anchor="b"/>
                </a:tc>
                <a:tc>
                  <a:txBody>
                    <a:bodyPr/>
                    <a:lstStyle/>
                    <a:p>
                      <a:pPr algn="r" fontAlgn="b"/>
                      <a:r>
                        <a:rPr lang="en-US" sz="1000" dirty="0">
                          <a:solidFill>
                            <a:srgbClr val="FF0000"/>
                          </a:solidFill>
                        </a:rPr>
                        <a:t>12</a:t>
                      </a:r>
                      <a:r>
                        <a:rPr lang="en-US" sz="1000" dirty="0"/>
                        <a:t>/2023</a:t>
                      </a:r>
                    </a:p>
                  </a:txBody>
                  <a:tcPr marL="9525" marR="9525" marT="9525" marB="0" anchor="b"/>
                </a:tc>
                <a:tc>
                  <a:txBody>
                    <a:bodyPr/>
                    <a:lstStyle/>
                    <a:p>
                      <a:pPr algn="r" fontAlgn="b"/>
                      <a:r>
                        <a:rPr lang="en-US" sz="1000" dirty="0"/>
                        <a:t>15%</a:t>
                      </a:r>
                    </a:p>
                  </a:txBody>
                  <a:tcPr marL="9525" marR="9525" marT="9525" marB="0" anchor="b"/>
                </a:tc>
                <a:tc>
                  <a:txBody>
                    <a:bodyPr/>
                    <a:lstStyle/>
                    <a:p>
                      <a:pPr algn="l" fontAlgn="b"/>
                      <a:r>
                        <a:rPr lang="en-US" sz="1000" dirty="0">
                          <a:hlinkClick r:id="rId2"/>
                        </a:rPr>
                        <a:t>SP-220242</a:t>
                      </a:r>
                      <a:endParaRPr lang="en-US" sz="1000" dirty="0"/>
                    </a:p>
                  </a:txBody>
                  <a:tcPr marL="9525" marR="9525" marT="9525" marB="0" anchor="b"/>
                </a:tc>
                <a:tc>
                  <a:txBody>
                    <a:bodyPr/>
                    <a:lstStyle/>
                    <a:p>
                      <a:pPr algn="ctr">
                        <a:lnSpc>
                          <a:spcPct val="107000"/>
                        </a:lnSpc>
                        <a:spcAft>
                          <a:spcPts val="800"/>
                        </a:spcAft>
                      </a:pPr>
                      <a:r>
                        <a:rPr lang="en-GB" sz="1000" dirty="0">
                          <a:solidFill>
                            <a:srgbClr val="FF0000"/>
                          </a:solidFill>
                        </a:rPr>
                        <a:t>30%</a:t>
                      </a:r>
                    </a:p>
                  </a:txBody>
                  <a:tcPr marL="36001" marR="36001" marT="0" marB="0" anchor="ctr"/>
                </a:tc>
                <a:tc>
                  <a:txBody>
                    <a:bodyPr/>
                    <a:lstStyle/>
                    <a:p>
                      <a:pPr algn="ctr">
                        <a:lnSpc>
                          <a:spcPct val="107000"/>
                        </a:lnSpc>
                        <a:spcAft>
                          <a:spcPts val="800"/>
                        </a:spcAft>
                      </a:pPr>
                      <a:endParaRPr lang="en-GB" sz="1000" dirty="0">
                        <a:solidFill>
                          <a:srgbClr val="FF0000"/>
                        </a:solidFill>
                      </a:endParaRPr>
                    </a:p>
                  </a:txBody>
                  <a:tcPr marL="36001" marR="36001" marT="0" marB="0" anchor="ctr"/>
                </a:tc>
                <a:extLst>
                  <a:ext uri="{0D108BD9-81ED-4DB2-BD59-A6C34878D82A}">
                    <a16:rowId xmlns:a16="http://schemas.microsoft.com/office/drawing/2014/main" val="753965023"/>
                  </a:ext>
                </a:extLst>
              </a:tr>
            </a:tbl>
          </a:graphicData>
        </a:graphic>
      </p:graphicFrame>
    </p:spTree>
    <p:extLst>
      <p:ext uri="{BB962C8B-B14F-4D97-AF65-F5344CB8AC3E}">
        <p14:creationId xmlns:p14="http://schemas.microsoft.com/office/powerpoint/2010/main" val="1571780847"/>
      </p:ext>
    </p:extLst>
  </p:cSld>
  <p:clrMapOvr>
    <a:masterClrMapping/>
  </p:clrMapOvr>
  <p:transition spd="slow"/>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12A81A8-5C7E-4B5E-B955-EBF4BE0C600C}"/>
              </a:ext>
            </a:extLst>
          </p:cNvPr>
          <p:cNvSpPr>
            <a:spLocks noGrp="1"/>
          </p:cNvSpPr>
          <p:nvPr>
            <p:ph type="title"/>
          </p:nvPr>
        </p:nvSpPr>
        <p:spPr/>
        <p:txBody>
          <a:bodyPr/>
          <a:lstStyle/>
          <a:p>
            <a:r>
              <a:rPr lang="en-US" altLang="en-US" sz="3200" dirty="0"/>
              <a:t>Media Capabilities for Augmented Reality (</a:t>
            </a:r>
            <a:r>
              <a:rPr lang="en-US" altLang="en-US" sz="3200" dirty="0" err="1"/>
              <a:t>MeCAR</a:t>
            </a:r>
            <a:r>
              <a:rPr lang="en-US" altLang="en-US" sz="3200" dirty="0"/>
              <a:t>) 2/2</a:t>
            </a:r>
            <a:endParaRPr lang="en-US" sz="3200" dirty="0"/>
          </a:p>
        </p:txBody>
      </p:sp>
      <p:sp>
        <p:nvSpPr>
          <p:cNvPr id="3" name="Espace réservé du contenu 2">
            <a:extLst>
              <a:ext uri="{FF2B5EF4-FFF2-40B4-BE49-F238E27FC236}">
                <a16:creationId xmlns:a16="http://schemas.microsoft.com/office/drawing/2014/main" id="{65F9F2AB-B13E-42E2-987D-E48C9A0EA900}"/>
              </a:ext>
            </a:extLst>
          </p:cNvPr>
          <p:cNvSpPr>
            <a:spLocks noGrp="1"/>
          </p:cNvSpPr>
          <p:nvPr>
            <p:ph idx="1"/>
          </p:nvPr>
        </p:nvSpPr>
        <p:spPr>
          <a:xfrm>
            <a:off x="647701" y="2506227"/>
            <a:ext cx="11068050" cy="3778688"/>
          </a:xfrm>
        </p:spPr>
        <p:txBody>
          <a:bodyPr/>
          <a:lstStyle/>
          <a:p>
            <a:pPr marL="0" indent="0">
              <a:lnSpc>
                <a:spcPct val="93000"/>
              </a:lnSpc>
              <a:spcBef>
                <a:spcPct val="15000"/>
              </a:spcBef>
              <a:spcAft>
                <a:spcPct val="15000"/>
              </a:spcAft>
              <a:buSzPct val="100000"/>
              <a:buNone/>
              <a:tabLst>
                <a:tab pos="285750" algn="l"/>
              </a:tabLst>
              <a:defRPr/>
            </a:pPr>
            <a:r>
              <a:rPr lang="en-GB" sz="1400" b="1" u="sng" dirty="0">
                <a:cs typeface="Arial" pitchFamily="34" charset="0"/>
              </a:rPr>
              <a:t>Next steps</a:t>
            </a:r>
          </a:p>
          <a:p>
            <a:pPr marL="287338" indent="-287338">
              <a:lnSpc>
                <a:spcPct val="93000"/>
              </a:lnSpc>
              <a:spcBef>
                <a:spcPct val="15000"/>
              </a:spcBef>
              <a:spcAft>
                <a:spcPct val="15000"/>
              </a:spcAft>
              <a:buSzPct val="100000"/>
              <a:tabLst>
                <a:tab pos="285750" algn="l"/>
              </a:tabLst>
              <a:defRPr/>
            </a:pPr>
            <a:r>
              <a:rPr lang="en-US" sz="1400" dirty="0"/>
              <a:t>Initiate work on:</a:t>
            </a:r>
          </a:p>
          <a:p>
            <a:pPr marL="687388" lvl="1" indent="-287338">
              <a:lnSpc>
                <a:spcPct val="93000"/>
              </a:lnSpc>
              <a:spcBef>
                <a:spcPct val="15000"/>
              </a:spcBef>
              <a:spcAft>
                <a:spcPct val="15000"/>
              </a:spcAft>
              <a:buSzPct val="100000"/>
              <a:tabLst>
                <a:tab pos="285750" algn="l"/>
              </a:tabLst>
              <a:defRPr/>
            </a:pPr>
            <a:r>
              <a:rPr lang="en-US" sz="1000" dirty="0"/>
              <a:t>Integration of 3GPP codecs in the EDGAR-type architecture</a:t>
            </a:r>
          </a:p>
          <a:p>
            <a:pPr marL="687388" lvl="1" indent="-287338">
              <a:lnSpc>
                <a:spcPct val="93000"/>
              </a:lnSpc>
              <a:spcBef>
                <a:spcPct val="15000"/>
              </a:spcBef>
              <a:spcAft>
                <a:spcPct val="15000"/>
              </a:spcAft>
              <a:buSzPct val="100000"/>
              <a:tabLst>
                <a:tab pos="285750" algn="l"/>
              </a:tabLst>
              <a:defRPr/>
            </a:pPr>
            <a:r>
              <a:rPr lang="en-US" sz="1000" dirty="0"/>
              <a:t>Security aspects related to the media capabilities of the EDGAR-type</a:t>
            </a:r>
          </a:p>
          <a:p>
            <a:pPr marL="687388" lvl="1" indent="-287338">
              <a:lnSpc>
                <a:spcPct val="93000"/>
              </a:lnSpc>
              <a:spcBef>
                <a:spcPct val="15000"/>
              </a:spcBef>
              <a:spcAft>
                <a:spcPct val="15000"/>
              </a:spcAft>
              <a:buSzPct val="100000"/>
              <a:tabLst>
                <a:tab pos="285750" algn="l"/>
              </a:tabLst>
              <a:defRPr/>
            </a:pPr>
            <a:r>
              <a:rPr lang="en-US" sz="1000" dirty="0"/>
              <a:t>Encapsulations into RTP, ISOBMFF and CMAF</a:t>
            </a:r>
          </a:p>
          <a:p>
            <a:pPr marL="687388" lvl="1" indent="-287338">
              <a:lnSpc>
                <a:spcPct val="93000"/>
              </a:lnSpc>
              <a:spcBef>
                <a:spcPct val="15000"/>
              </a:spcBef>
              <a:spcAft>
                <a:spcPct val="15000"/>
              </a:spcAft>
              <a:buSzPct val="100000"/>
              <a:tabLst>
                <a:tab pos="285750" algn="l"/>
              </a:tabLst>
              <a:defRPr/>
            </a:pPr>
            <a:r>
              <a:rPr lang="en-US" sz="1000" dirty="0"/>
              <a:t>Codec-level parameter for SDP and DASH</a:t>
            </a:r>
          </a:p>
          <a:p>
            <a:pPr marL="687388" lvl="1" indent="-287338">
              <a:lnSpc>
                <a:spcPct val="93000"/>
              </a:lnSpc>
              <a:spcBef>
                <a:spcPct val="15000"/>
              </a:spcBef>
              <a:spcAft>
                <a:spcPct val="15000"/>
              </a:spcAft>
              <a:buSzPct val="100000"/>
              <a:tabLst>
                <a:tab pos="285750" algn="l"/>
              </a:tabLst>
              <a:defRPr/>
            </a:pPr>
            <a:r>
              <a:rPr lang="en-US" sz="1000" dirty="0"/>
              <a:t>Advanced Media Capabilities for AR media</a:t>
            </a:r>
          </a:p>
          <a:p>
            <a:pPr marL="287338" indent="-287338">
              <a:lnSpc>
                <a:spcPct val="93000"/>
              </a:lnSpc>
              <a:spcBef>
                <a:spcPct val="15000"/>
              </a:spcBef>
              <a:spcAft>
                <a:spcPct val="15000"/>
              </a:spcAft>
              <a:buSzPct val="100000"/>
              <a:tabLst>
                <a:tab pos="285750" algn="l"/>
              </a:tabLst>
              <a:defRPr/>
            </a:pPr>
            <a:r>
              <a:rPr lang="en-US" sz="1400" dirty="0"/>
              <a:t>Progress work on:</a:t>
            </a:r>
          </a:p>
          <a:p>
            <a:pPr marL="687388" lvl="1" indent="-287338">
              <a:lnSpc>
                <a:spcPct val="93000"/>
              </a:lnSpc>
              <a:spcBef>
                <a:spcPct val="15000"/>
              </a:spcBef>
              <a:spcAft>
                <a:spcPct val="15000"/>
              </a:spcAft>
              <a:buSzPct val="100000"/>
              <a:tabLst>
                <a:tab pos="285750" algn="l"/>
              </a:tabLst>
              <a:defRPr/>
            </a:pPr>
            <a:r>
              <a:rPr lang="en-US" sz="1000" dirty="0"/>
              <a:t>Encoding/Decoding capabilities for EDGAR-type</a:t>
            </a:r>
          </a:p>
          <a:p>
            <a:pPr marL="687388" lvl="1" indent="-287338">
              <a:lnSpc>
                <a:spcPct val="93000"/>
              </a:lnSpc>
              <a:spcBef>
                <a:spcPct val="15000"/>
              </a:spcBef>
              <a:spcAft>
                <a:spcPct val="15000"/>
              </a:spcAft>
              <a:buSzPct val="100000"/>
              <a:tabLst>
                <a:tab pos="285750" algn="l"/>
              </a:tabLst>
              <a:defRPr/>
            </a:pPr>
            <a:r>
              <a:rPr lang="en-US" sz="1000" dirty="0"/>
              <a:t>Capability exchange mechanisms to support edge provisioning</a:t>
            </a:r>
          </a:p>
          <a:p>
            <a:pPr marL="687388" lvl="1" indent="-287338">
              <a:lnSpc>
                <a:spcPct val="93000"/>
              </a:lnSpc>
              <a:spcBef>
                <a:spcPct val="15000"/>
              </a:spcBef>
              <a:spcAft>
                <a:spcPct val="15000"/>
              </a:spcAft>
              <a:buSzPct val="100000"/>
              <a:tabLst>
                <a:tab pos="285750" algn="l"/>
              </a:tabLst>
              <a:defRPr/>
            </a:pPr>
            <a:r>
              <a:rPr lang="en-US" sz="1000" dirty="0"/>
              <a:t>Typical traffic characteristics for AR media</a:t>
            </a:r>
          </a:p>
          <a:p>
            <a:pPr marL="687388" lvl="1" indent="-287338">
              <a:lnSpc>
                <a:spcPct val="93000"/>
              </a:lnSpc>
              <a:spcBef>
                <a:spcPct val="15000"/>
              </a:spcBef>
              <a:spcAft>
                <a:spcPct val="15000"/>
              </a:spcAft>
              <a:buSzPct val="100000"/>
              <a:tabLst>
                <a:tab pos="285750" algn="l"/>
              </a:tabLst>
              <a:defRPr/>
            </a:pPr>
            <a:r>
              <a:rPr lang="en-US" sz="1000" dirty="0"/>
              <a:t>Addition of AR Media Capabilities for 5G Media Streaming</a:t>
            </a:r>
          </a:p>
          <a:p>
            <a:pPr marL="687388" lvl="1" indent="-287338">
              <a:lnSpc>
                <a:spcPct val="93000"/>
              </a:lnSpc>
              <a:spcBef>
                <a:spcPct val="15000"/>
              </a:spcBef>
              <a:spcAft>
                <a:spcPct val="15000"/>
              </a:spcAft>
              <a:buSzPct val="100000"/>
              <a:tabLst>
                <a:tab pos="285750" algn="l"/>
              </a:tabLst>
              <a:defRPr/>
            </a:pPr>
            <a:r>
              <a:rPr lang="en-US" sz="1000" dirty="0"/>
              <a:t>AR Audio Capabilities</a:t>
            </a:r>
          </a:p>
          <a:p>
            <a:pPr marL="687388" lvl="1" indent="-287338">
              <a:lnSpc>
                <a:spcPct val="93000"/>
              </a:lnSpc>
              <a:spcBef>
                <a:spcPct val="15000"/>
              </a:spcBef>
              <a:spcAft>
                <a:spcPct val="15000"/>
              </a:spcAft>
              <a:buSzPct val="100000"/>
              <a:tabLst>
                <a:tab pos="285750" algn="l"/>
              </a:tabLst>
              <a:defRPr/>
            </a:pPr>
            <a:r>
              <a:rPr lang="en-US" sz="1000" dirty="0"/>
              <a:t>KPIs and simple </a:t>
            </a:r>
            <a:r>
              <a:rPr lang="en-US" sz="1000" dirty="0" err="1"/>
              <a:t>QoE</a:t>
            </a:r>
            <a:r>
              <a:rPr lang="en-US" sz="1000" dirty="0"/>
              <a:t> Metrics for AR media</a:t>
            </a:r>
          </a:p>
          <a:p>
            <a:pPr marL="287338" indent="-287338">
              <a:lnSpc>
                <a:spcPct val="93000"/>
              </a:lnSpc>
              <a:spcBef>
                <a:spcPct val="15000"/>
              </a:spcBef>
              <a:spcAft>
                <a:spcPct val="15000"/>
              </a:spcAft>
              <a:buSzPct val="100000"/>
              <a:tabLst>
                <a:tab pos="285750" algn="l"/>
              </a:tabLst>
              <a:defRPr/>
            </a:pPr>
            <a:r>
              <a:rPr lang="en-US" sz="1400" dirty="0"/>
              <a:t>Complete work on:</a:t>
            </a:r>
          </a:p>
          <a:p>
            <a:pPr marL="687388" lvl="1" indent="-287338">
              <a:lnSpc>
                <a:spcPct val="93000"/>
              </a:lnSpc>
              <a:spcBef>
                <a:spcPct val="15000"/>
              </a:spcBef>
              <a:spcAft>
                <a:spcPct val="15000"/>
              </a:spcAft>
              <a:buSzPct val="100000"/>
              <a:tabLst>
                <a:tab pos="285750" algn="l"/>
              </a:tabLst>
              <a:defRPr/>
            </a:pPr>
            <a:r>
              <a:rPr lang="en-US" sz="1000" dirty="0"/>
              <a:t>Media types and formats for EDGAR-type</a:t>
            </a:r>
          </a:p>
          <a:p>
            <a:pPr marL="687388" lvl="1" indent="-287338">
              <a:lnSpc>
                <a:spcPct val="93000"/>
              </a:lnSpc>
              <a:spcBef>
                <a:spcPct val="15000"/>
              </a:spcBef>
              <a:spcAft>
                <a:spcPct val="15000"/>
              </a:spcAft>
              <a:buSzPct val="100000"/>
              <a:tabLst>
                <a:tab pos="285750" algn="l"/>
              </a:tabLst>
              <a:defRPr/>
            </a:pPr>
            <a:r>
              <a:rPr lang="en-US" sz="1000" dirty="0"/>
              <a:t>Reference terminal architecture for EDGAR-type</a:t>
            </a:r>
          </a:p>
          <a:p>
            <a:pPr marL="287338" indent="-287338">
              <a:lnSpc>
                <a:spcPct val="93000"/>
              </a:lnSpc>
              <a:spcBef>
                <a:spcPct val="15000"/>
              </a:spcBef>
              <a:spcAft>
                <a:spcPct val="15000"/>
              </a:spcAft>
              <a:buSzPct val="100000"/>
              <a:tabLst>
                <a:tab pos="285750" algn="l"/>
              </a:tabLst>
              <a:defRPr/>
            </a:pPr>
            <a:r>
              <a:rPr lang="en-US" sz="1400" dirty="0"/>
              <a:t>Agree on TS 26.119 v1.0.0 to be sent to SA plenary for information</a:t>
            </a:r>
          </a:p>
          <a:p>
            <a:pPr marL="287338" indent="-287338">
              <a:lnSpc>
                <a:spcPct val="93000"/>
              </a:lnSpc>
              <a:spcBef>
                <a:spcPct val="15000"/>
              </a:spcBef>
              <a:spcAft>
                <a:spcPct val="15000"/>
              </a:spcAft>
              <a:buSzPct val="100000"/>
              <a:tabLst>
                <a:tab pos="285750" algn="l"/>
              </a:tabLst>
              <a:defRPr/>
            </a:pPr>
            <a:endParaRPr lang="en-US" sz="1400" dirty="0"/>
          </a:p>
          <a:p>
            <a:pPr marL="287338" indent="-287338">
              <a:lnSpc>
                <a:spcPct val="93000"/>
              </a:lnSpc>
              <a:spcBef>
                <a:spcPct val="15000"/>
              </a:spcBef>
              <a:spcAft>
                <a:spcPct val="15000"/>
              </a:spcAft>
              <a:buSzPct val="100000"/>
              <a:tabLst>
                <a:tab pos="285750" algn="l"/>
              </a:tabLst>
              <a:defRPr/>
            </a:pPr>
            <a:endParaRPr lang="en-US" altLang="zh-CN" sz="1400" dirty="0">
              <a:cs typeface="Arial" pitchFamily="34" charset="0"/>
            </a:endParaRPr>
          </a:p>
          <a:p>
            <a:pPr marL="287338" indent="-287338">
              <a:lnSpc>
                <a:spcPct val="93000"/>
              </a:lnSpc>
              <a:spcBef>
                <a:spcPct val="15000"/>
              </a:spcBef>
              <a:spcAft>
                <a:spcPct val="15000"/>
              </a:spcAft>
              <a:buSzPct val="100000"/>
              <a:tabLst>
                <a:tab pos="285750" algn="l"/>
              </a:tabLst>
              <a:defRPr/>
            </a:pPr>
            <a:endParaRPr lang="en-US" altLang="zh-CN" sz="1400" dirty="0">
              <a:cs typeface="Arial" pitchFamily="34" charset="0"/>
            </a:endParaRPr>
          </a:p>
          <a:p>
            <a:pPr marL="287338" indent="-287338">
              <a:lnSpc>
                <a:spcPct val="93000"/>
              </a:lnSpc>
              <a:spcBef>
                <a:spcPct val="15000"/>
              </a:spcBef>
              <a:spcAft>
                <a:spcPct val="15000"/>
              </a:spcAft>
              <a:buSzPct val="100000"/>
              <a:tabLst>
                <a:tab pos="285750" algn="l"/>
              </a:tabLst>
              <a:defRPr/>
            </a:pPr>
            <a:endParaRPr lang="en-US" altLang="en-US" sz="1300" dirty="0">
              <a:cs typeface="Arial" panose="020B0604020202020204" pitchFamily="34" charset="0"/>
            </a:endParaRPr>
          </a:p>
        </p:txBody>
      </p:sp>
      <p:graphicFrame>
        <p:nvGraphicFramePr>
          <p:cNvPr id="4" name="Table 3">
            <a:extLst>
              <a:ext uri="{FF2B5EF4-FFF2-40B4-BE49-F238E27FC236}">
                <a16:creationId xmlns:a16="http://schemas.microsoft.com/office/drawing/2014/main" id="{BEAC98BB-FDC1-400D-9E72-70E2A5AAF867}"/>
              </a:ext>
            </a:extLst>
          </p:cNvPr>
          <p:cNvGraphicFramePr>
            <a:graphicFrameLocks noGrp="1"/>
          </p:cNvGraphicFramePr>
          <p:nvPr/>
        </p:nvGraphicFramePr>
        <p:xfrm>
          <a:off x="647700" y="1454150"/>
          <a:ext cx="10084901" cy="584080"/>
        </p:xfrm>
        <a:graphic>
          <a:graphicData uri="http://schemas.openxmlformats.org/drawingml/2006/table">
            <a:tbl>
              <a:tblPr firstRow="1" firstCol="1" bandRow="1">
                <a:tableStyleId>{F5AB1C69-6EDB-4FF4-983F-18BD219EF322}</a:tableStyleId>
              </a:tblPr>
              <a:tblGrid>
                <a:gridCol w="601902">
                  <a:extLst>
                    <a:ext uri="{9D8B030D-6E8A-4147-A177-3AD203B41FA5}">
                      <a16:colId xmlns:a16="http://schemas.microsoft.com/office/drawing/2014/main" val="550149109"/>
                    </a:ext>
                  </a:extLst>
                </a:gridCol>
                <a:gridCol w="3844407">
                  <a:extLst>
                    <a:ext uri="{9D8B030D-6E8A-4147-A177-3AD203B41FA5}">
                      <a16:colId xmlns:a16="http://schemas.microsoft.com/office/drawing/2014/main" val="1536900663"/>
                    </a:ext>
                  </a:extLst>
                </a:gridCol>
                <a:gridCol w="1095473">
                  <a:extLst>
                    <a:ext uri="{9D8B030D-6E8A-4147-A177-3AD203B41FA5}">
                      <a16:colId xmlns:a16="http://schemas.microsoft.com/office/drawing/2014/main" val="480759500"/>
                    </a:ext>
                  </a:extLst>
                </a:gridCol>
                <a:gridCol w="807092">
                  <a:extLst>
                    <a:ext uri="{9D8B030D-6E8A-4147-A177-3AD203B41FA5}">
                      <a16:colId xmlns:a16="http://schemas.microsoft.com/office/drawing/2014/main" val="3119839870"/>
                    </a:ext>
                  </a:extLst>
                </a:gridCol>
                <a:gridCol w="551732">
                  <a:extLst>
                    <a:ext uri="{9D8B030D-6E8A-4147-A177-3AD203B41FA5}">
                      <a16:colId xmlns:a16="http://schemas.microsoft.com/office/drawing/2014/main" val="3279249167"/>
                    </a:ext>
                  </a:extLst>
                </a:gridCol>
                <a:gridCol w="643064">
                  <a:extLst>
                    <a:ext uri="{9D8B030D-6E8A-4147-A177-3AD203B41FA5}">
                      <a16:colId xmlns:a16="http://schemas.microsoft.com/office/drawing/2014/main" val="2169031264"/>
                    </a:ext>
                  </a:extLst>
                </a:gridCol>
                <a:gridCol w="643064">
                  <a:extLst>
                    <a:ext uri="{9D8B030D-6E8A-4147-A177-3AD203B41FA5}">
                      <a16:colId xmlns:a16="http://schemas.microsoft.com/office/drawing/2014/main" val="326073173"/>
                    </a:ext>
                  </a:extLst>
                </a:gridCol>
                <a:gridCol w="1898167">
                  <a:extLst>
                    <a:ext uri="{9D8B030D-6E8A-4147-A177-3AD203B41FA5}">
                      <a16:colId xmlns:a16="http://schemas.microsoft.com/office/drawing/2014/main" val="92828659"/>
                    </a:ext>
                  </a:extLst>
                </a:gridCol>
              </a:tblGrid>
              <a:tr h="296861">
                <a:tc>
                  <a:txBody>
                    <a:bodyPr/>
                    <a:lstStyle/>
                    <a:p>
                      <a:pPr algn="ctr">
                        <a:lnSpc>
                          <a:spcPct val="107000"/>
                        </a:lnSpc>
                        <a:spcAft>
                          <a:spcPts val="800"/>
                        </a:spcAft>
                      </a:pPr>
                      <a:r>
                        <a:rPr lang="en-GB" sz="1000" dirty="0"/>
                        <a:t>UID</a:t>
                      </a:r>
                    </a:p>
                  </a:txBody>
                  <a:tcPr marL="36001" marR="36001" marT="0" marB="0" anchor="ctr"/>
                </a:tc>
                <a:tc>
                  <a:txBody>
                    <a:bodyPr/>
                    <a:lstStyle/>
                    <a:p>
                      <a:pPr algn="ctr">
                        <a:lnSpc>
                          <a:spcPct val="107000"/>
                        </a:lnSpc>
                        <a:spcAft>
                          <a:spcPts val="800"/>
                        </a:spcAft>
                      </a:pPr>
                      <a:r>
                        <a:rPr lang="en-GB" sz="1000" dirty="0"/>
                        <a:t>Name</a:t>
                      </a:r>
                    </a:p>
                  </a:txBody>
                  <a:tcPr marL="36001" marR="36001" marT="0" marB="0" anchor="ctr"/>
                </a:tc>
                <a:tc>
                  <a:txBody>
                    <a:bodyPr/>
                    <a:lstStyle/>
                    <a:p>
                      <a:pPr algn="ctr">
                        <a:lnSpc>
                          <a:spcPct val="107000"/>
                        </a:lnSpc>
                        <a:spcAft>
                          <a:spcPts val="800"/>
                        </a:spcAft>
                      </a:pPr>
                      <a:r>
                        <a:rPr lang="en-GB" sz="1000" dirty="0"/>
                        <a:t>Acronym</a:t>
                      </a:r>
                    </a:p>
                  </a:txBody>
                  <a:tcPr marL="36001" marR="36001" marT="0" marB="0" anchor="ctr"/>
                </a:tc>
                <a:tc>
                  <a:txBody>
                    <a:bodyPr/>
                    <a:lstStyle/>
                    <a:p>
                      <a:pPr algn="ctr">
                        <a:lnSpc>
                          <a:spcPct val="107000"/>
                        </a:lnSpc>
                        <a:spcAft>
                          <a:spcPts val="800"/>
                        </a:spcAft>
                      </a:pPr>
                      <a:r>
                        <a:rPr lang="en-GB" sz="1000" dirty="0"/>
                        <a:t>Target (mm/</a:t>
                      </a:r>
                      <a:r>
                        <a:rPr lang="en-GB" sz="1000" dirty="0" err="1"/>
                        <a:t>yyyy</a:t>
                      </a:r>
                      <a:r>
                        <a:rPr lang="en-GB" sz="1000" dirty="0"/>
                        <a:t>)</a:t>
                      </a:r>
                    </a:p>
                  </a:txBody>
                  <a:tcPr marL="36001" marR="36001" marT="0" marB="0" anchor="ctr"/>
                </a:tc>
                <a:tc>
                  <a:txBody>
                    <a:bodyPr/>
                    <a:lstStyle/>
                    <a:p>
                      <a:pPr algn="ctr">
                        <a:lnSpc>
                          <a:spcPct val="107000"/>
                        </a:lnSpc>
                        <a:spcAft>
                          <a:spcPts val="800"/>
                        </a:spcAft>
                      </a:pPr>
                      <a:r>
                        <a:rPr lang="en-GB" sz="1000" dirty="0"/>
                        <a:t>Old %</a:t>
                      </a:r>
                    </a:p>
                  </a:txBody>
                  <a:tcPr marL="36001" marR="36001" marT="0" marB="0" anchor="ctr"/>
                </a:tc>
                <a:tc>
                  <a:txBody>
                    <a:bodyPr/>
                    <a:lstStyle/>
                    <a:p>
                      <a:pPr algn="ctr">
                        <a:lnSpc>
                          <a:spcPct val="107000"/>
                        </a:lnSpc>
                        <a:spcAft>
                          <a:spcPts val="800"/>
                        </a:spcAft>
                      </a:pPr>
                      <a:r>
                        <a:rPr lang="en-GB" sz="1000" b="1" kern="1200" dirty="0">
                          <a:solidFill>
                            <a:schemeClr val="lt1"/>
                          </a:solidFill>
                          <a:latin typeface="+mn-lt"/>
                          <a:ea typeface="+mn-ea"/>
                          <a:cs typeface="+mn-cs"/>
                        </a:rPr>
                        <a:t>WID</a:t>
                      </a:r>
                      <a:endParaRPr lang="en-GB" sz="1000" dirty="0">
                        <a:solidFill>
                          <a:srgbClr val="FF0000"/>
                        </a:solidFill>
                      </a:endParaRPr>
                    </a:p>
                  </a:txBody>
                  <a:tcPr marL="36001" marR="36001" marT="0" marB="0" anchor="ctr"/>
                </a:tc>
                <a:tc>
                  <a:txBody>
                    <a:bodyPr/>
                    <a:lstStyle/>
                    <a:p>
                      <a:pPr algn="ctr">
                        <a:lnSpc>
                          <a:spcPct val="107000"/>
                        </a:lnSpc>
                        <a:spcAft>
                          <a:spcPts val="800"/>
                        </a:spcAft>
                      </a:pPr>
                      <a:r>
                        <a:rPr lang="en-GB" sz="1000" dirty="0">
                          <a:solidFill>
                            <a:srgbClr val="FF0000"/>
                          </a:solidFill>
                        </a:rPr>
                        <a:t>New %</a:t>
                      </a:r>
                      <a:endParaRPr lang="en-GB" sz="1000" b="1" kern="1200" dirty="0">
                        <a:solidFill>
                          <a:schemeClr val="lt1"/>
                        </a:solidFill>
                        <a:latin typeface="+mn-lt"/>
                        <a:ea typeface="+mn-ea"/>
                        <a:cs typeface="+mn-cs"/>
                      </a:endParaRPr>
                    </a:p>
                  </a:txBody>
                  <a:tcPr marL="36001" marR="36001" marT="0" marB="0" anchor="ctr"/>
                </a:tc>
                <a:tc>
                  <a:txBody>
                    <a:bodyPr/>
                    <a:lstStyle/>
                    <a:p>
                      <a:pPr algn="ctr">
                        <a:lnSpc>
                          <a:spcPct val="107000"/>
                        </a:lnSpc>
                        <a:spcAft>
                          <a:spcPts val="800"/>
                        </a:spcAft>
                      </a:pPr>
                      <a:r>
                        <a:rPr lang="en-GB" sz="1000" dirty="0">
                          <a:solidFill>
                            <a:srgbClr val="FF0000"/>
                          </a:solidFill>
                        </a:rPr>
                        <a:t>Change or comment</a:t>
                      </a:r>
                    </a:p>
                  </a:txBody>
                  <a:tcPr marL="36001" marR="36001" marT="0" marB="0" anchor="ctr"/>
                </a:tc>
                <a:extLst>
                  <a:ext uri="{0D108BD9-81ED-4DB2-BD59-A6C34878D82A}">
                    <a16:rowId xmlns:a16="http://schemas.microsoft.com/office/drawing/2014/main" val="92955432"/>
                  </a:ext>
                </a:extLst>
              </a:tr>
              <a:tr h="265183">
                <a:tc>
                  <a:txBody>
                    <a:bodyPr/>
                    <a:lstStyle/>
                    <a:p>
                      <a:pPr algn="r" fontAlgn="b"/>
                      <a:r>
                        <a:rPr lang="en-US" sz="1000"/>
                        <a:t>950015</a:t>
                      </a:r>
                    </a:p>
                  </a:txBody>
                  <a:tcPr marL="9525" marR="9525" marT="9525" marB="0" anchor="b"/>
                </a:tc>
                <a:tc>
                  <a:txBody>
                    <a:bodyPr/>
                    <a:lstStyle/>
                    <a:p>
                      <a:pPr algn="l" fontAlgn="b"/>
                      <a:r>
                        <a:rPr lang="en-US" sz="1000" dirty="0"/>
                        <a:t>Media Capabilities for Augmented Reality </a:t>
                      </a:r>
                    </a:p>
                  </a:txBody>
                  <a:tcPr marL="9525" marR="9525" marT="9525" marB="0" anchor="b"/>
                </a:tc>
                <a:tc>
                  <a:txBody>
                    <a:bodyPr/>
                    <a:lstStyle/>
                    <a:p>
                      <a:pPr algn="l" fontAlgn="b"/>
                      <a:r>
                        <a:rPr lang="en-US" sz="1000" dirty="0" err="1"/>
                        <a:t>MeCAR</a:t>
                      </a:r>
                      <a:endParaRPr lang="en-US" sz="1000" dirty="0"/>
                    </a:p>
                  </a:txBody>
                  <a:tcPr marL="9525" marR="9525" marT="9525" marB="0" anchor="b"/>
                </a:tc>
                <a:tc>
                  <a:txBody>
                    <a:bodyPr/>
                    <a:lstStyle/>
                    <a:p>
                      <a:pPr algn="r" fontAlgn="b"/>
                      <a:r>
                        <a:rPr lang="en-US" sz="1000" dirty="0">
                          <a:solidFill>
                            <a:srgbClr val="FF0000"/>
                          </a:solidFill>
                        </a:rPr>
                        <a:t>12</a:t>
                      </a:r>
                      <a:r>
                        <a:rPr lang="en-US" sz="1000" dirty="0"/>
                        <a:t>/2023</a:t>
                      </a:r>
                    </a:p>
                  </a:txBody>
                  <a:tcPr marL="9525" marR="9525" marT="9525" marB="0" anchor="b"/>
                </a:tc>
                <a:tc>
                  <a:txBody>
                    <a:bodyPr/>
                    <a:lstStyle/>
                    <a:p>
                      <a:pPr algn="r" fontAlgn="b"/>
                      <a:r>
                        <a:rPr lang="en-US" sz="1000" dirty="0"/>
                        <a:t>15%</a:t>
                      </a:r>
                    </a:p>
                  </a:txBody>
                  <a:tcPr marL="9525" marR="9525" marT="9525" marB="0" anchor="b"/>
                </a:tc>
                <a:tc>
                  <a:txBody>
                    <a:bodyPr/>
                    <a:lstStyle/>
                    <a:p>
                      <a:pPr algn="l" fontAlgn="b"/>
                      <a:r>
                        <a:rPr lang="en-US" sz="1000" dirty="0">
                          <a:hlinkClick r:id="rId2"/>
                        </a:rPr>
                        <a:t>SP-220242</a:t>
                      </a:r>
                      <a:endParaRPr lang="en-US" sz="1000" dirty="0"/>
                    </a:p>
                  </a:txBody>
                  <a:tcPr marL="9525" marR="9525" marT="9525" marB="0" anchor="b"/>
                </a:tc>
                <a:tc>
                  <a:txBody>
                    <a:bodyPr/>
                    <a:lstStyle/>
                    <a:p>
                      <a:pPr algn="ctr">
                        <a:lnSpc>
                          <a:spcPct val="107000"/>
                        </a:lnSpc>
                        <a:spcAft>
                          <a:spcPts val="800"/>
                        </a:spcAft>
                      </a:pPr>
                      <a:r>
                        <a:rPr lang="en-GB" sz="1000" dirty="0">
                          <a:solidFill>
                            <a:srgbClr val="FF0000"/>
                          </a:solidFill>
                        </a:rPr>
                        <a:t>30%</a:t>
                      </a:r>
                    </a:p>
                  </a:txBody>
                  <a:tcPr marL="36001" marR="36001" marT="0" marB="0" anchor="ctr"/>
                </a:tc>
                <a:tc>
                  <a:txBody>
                    <a:bodyPr/>
                    <a:lstStyle/>
                    <a:p>
                      <a:pPr algn="ctr">
                        <a:lnSpc>
                          <a:spcPct val="107000"/>
                        </a:lnSpc>
                        <a:spcAft>
                          <a:spcPts val="800"/>
                        </a:spcAft>
                      </a:pPr>
                      <a:endParaRPr lang="en-GB" sz="1000" dirty="0">
                        <a:solidFill>
                          <a:srgbClr val="FF0000"/>
                        </a:solidFill>
                      </a:endParaRPr>
                    </a:p>
                  </a:txBody>
                  <a:tcPr marL="36001" marR="36001" marT="0" marB="0" anchor="ctr"/>
                </a:tc>
                <a:extLst>
                  <a:ext uri="{0D108BD9-81ED-4DB2-BD59-A6C34878D82A}">
                    <a16:rowId xmlns:a16="http://schemas.microsoft.com/office/drawing/2014/main" val="753965023"/>
                  </a:ext>
                </a:extLst>
              </a:tr>
            </a:tbl>
          </a:graphicData>
        </a:graphic>
      </p:graphicFrame>
    </p:spTree>
    <p:extLst>
      <p:ext uri="{BB962C8B-B14F-4D97-AF65-F5344CB8AC3E}">
        <p14:creationId xmlns:p14="http://schemas.microsoft.com/office/powerpoint/2010/main" val="1602870025"/>
      </p:ext>
    </p:extLst>
  </p:cSld>
  <p:clrMapOvr>
    <a:masterClrMapping/>
  </p:clrMapOvr>
  <p:transition spd="slow"/>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12A81A8-5C7E-4B5E-B955-EBF4BE0C600C}"/>
              </a:ext>
            </a:extLst>
          </p:cNvPr>
          <p:cNvSpPr>
            <a:spLocks noGrp="1"/>
          </p:cNvSpPr>
          <p:nvPr>
            <p:ph type="title"/>
          </p:nvPr>
        </p:nvSpPr>
        <p:spPr/>
        <p:txBody>
          <a:bodyPr/>
          <a:lstStyle/>
          <a:p>
            <a:r>
              <a:rPr lang="en-US" altLang="en-US" sz="3200" dirty="0"/>
              <a:t>IMS-based AR Conversational Services (IBACS)</a:t>
            </a:r>
          </a:p>
        </p:txBody>
      </p:sp>
      <p:sp>
        <p:nvSpPr>
          <p:cNvPr id="3" name="Espace réservé du contenu 2">
            <a:extLst>
              <a:ext uri="{FF2B5EF4-FFF2-40B4-BE49-F238E27FC236}">
                <a16:creationId xmlns:a16="http://schemas.microsoft.com/office/drawing/2014/main" id="{65F9F2AB-B13E-42E2-987D-E48C9A0EA900}"/>
              </a:ext>
            </a:extLst>
          </p:cNvPr>
          <p:cNvSpPr>
            <a:spLocks noGrp="1"/>
          </p:cNvSpPr>
          <p:nvPr>
            <p:ph idx="1"/>
          </p:nvPr>
        </p:nvSpPr>
        <p:spPr>
          <a:xfrm>
            <a:off x="647701" y="2506227"/>
            <a:ext cx="11068050" cy="3778688"/>
          </a:xfrm>
        </p:spPr>
        <p:txBody>
          <a:bodyPr/>
          <a:lstStyle/>
          <a:p>
            <a:pPr marL="287338" lvl="0" indent="-287338" fontAlgn="base">
              <a:lnSpc>
                <a:spcPct val="93000"/>
              </a:lnSpc>
              <a:spcBef>
                <a:spcPct val="15000"/>
              </a:spcBef>
              <a:spcAft>
                <a:spcPct val="15000"/>
              </a:spcAft>
              <a:buSzPct val="100000"/>
              <a:buNone/>
              <a:tabLst>
                <a:tab pos="285750" algn="l"/>
              </a:tabLst>
              <a:defRPr/>
            </a:pPr>
            <a:r>
              <a:rPr lang="en-GB" sz="1400" b="1" u="sng" dirty="0">
                <a:cs typeface="Arial" pitchFamily="34" charset="0"/>
              </a:rPr>
              <a:t>Purpose</a:t>
            </a:r>
          </a:p>
          <a:p>
            <a:pPr marL="287338" indent="-287338">
              <a:lnSpc>
                <a:spcPct val="93000"/>
              </a:lnSpc>
              <a:spcBef>
                <a:spcPct val="15000"/>
              </a:spcBef>
              <a:spcAft>
                <a:spcPct val="15000"/>
              </a:spcAft>
              <a:buSzPct val="100000"/>
              <a:tabLst>
                <a:tab pos="285750" algn="l"/>
              </a:tabLst>
              <a:defRPr/>
            </a:pPr>
            <a:r>
              <a:rPr lang="en-US" altLang="en-US" sz="1400" dirty="0">
                <a:cs typeface="Arial" panose="020B0604020202020204" pitchFamily="34" charset="0"/>
              </a:rPr>
              <a:t>The objective of this work item is to create a new specification for IMS-based AR conversational services. The features for RTP-based real-time communication, which can be used by IMS and non-IMS (AR) conversational services, will be specified in another new specification (as part of the 5G_RTP work). The relevant features and functional components specified for MTSI in TS 26.114 will be referenced and/or enhanced, if required.</a:t>
            </a:r>
          </a:p>
          <a:p>
            <a:pPr marL="287338" indent="-287338">
              <a:lnSpc>
                <a:spcPct val="93000"/>
              </a:lnSpc>
              <a:spcBef>
                <a:spcPct val="15000"/>
              </a:spcBef>
              <a:spcAft>
                <a:spcPct val="15000"/>
              </a:spcAft>
              <a:buSzPct val="100000"/>
              <a:buNone/>
              <a:tabLst>
                <a:tab pos="285750" algn="l"/>
              </a:tabLst>
              <a:defRPr/>
            </a:pPr>
            <a:r>
              <a:rPr lang="en-GB" sz="1400" b="1" u="sng" dirty="0">
                <a:cs typeface="Arial" pitchFamily="34" charset="0"/>
              </a:rPr>
              <a:t>Progress in the last quarter</a:t>
            </a:r>
          </a:p>
          <a:p>
            <a:r>
              <a:rPr lang="en-GB" sz="1400" u="sng" dirty="0">
                <a:solidFill>
                  <a:srgbClr val="0000FF"/>
                </a:solidFill>
                <a:effectLst/>
                <a:ea typeface="Times New Roman" panose="02020603050405020304" pitchFamily="18" charset="0"/>
                <a:cs typeface="Times New Roman" panose="02020603050405020304" pitchFamily="18" charset="0"/>
                <a:hlinkClick r:id="rId2"/>
              </a:rPr>
              <a:t>SP-221052</a:t>
            </a:r>
            <a:r>
              <a:rPr lang="en-US" sz="1400" dirty="0">
                <a:solidFill>
                  <a:srgbClr val="000000"/>
                </a:solidFill>
              </a:rPr>
              <a:t>: CR to TS 26.114 </a:t>
            </a:r>
            <a:r>
              <a:rPr lang="it-IT" sz="1400" dirty="0">
                <a:solidFill>
                  <a:srgbClr val="000000"/>
                </a:solidFill>
              </a:rPr>
              <a:t>on IANA registration for data channel sub-protocols</a:t>
            </a:r>
            <a:r>
              <a:rPr lang="en-US" sz="1400" dirty="0">
                <a:solidFill>
                  <a:srgbClr val="000000"/>
                </a:solidFill>
              </a:rPr>
              <a:t> (Rel-18, </a:t>
            </a:r>
            <a:r>
              <a:rPr lang="en-GB" sz="1400" dirty="0">
                <a:effectLst/>
                <a:ea typeface="Calibri" panose="020F0502020204030204" pitchFamily="34" charset="0"/>
                <a:cs typeface="Times New Roman" panose="02020603050405020304" pitchFamily="18" charset="0"/>
              </a:rPr>
              <a:t>IBACS</a:t>
            </a:r>
            <a:r>
              <a:rPr lang="en-US" sz="1400" dirty="0">
                <a:solidFill>
                  <a:srgbClr val="000000"/>
                </a:solidFill>
              </a:rPr>
              <a:t>) for approval</a:t>
            </a:r>
          </a:p>
          <a:p>
            <a:pPr marL="287338" indent="-287338">
              <a:lnSpc>
                <a:spcPct val="93000"/>
              </a:lnSpc>
              <a:spcBef>
                <a:spcPct val="15000"/>
              </a:spcBef>
              <a:spcAft>
                <a:spcPct val="15000"/>
              </a:spcAft>
              <a:buSzPct val="100000"/>
              <a:tabLst>
                <a:tab pos="285750" algn="l"/>
              </a:tabLst>
              <a:defRPr/>
            </a:pPr>
            <a:r>
              <a:rPr lang="en-US" altLang="zh-CN" sz="1400" dirty="0">
                <a:cs typeface="Arial" pitchFamily="34" charset="0"/>
              </a:rPr>
              <a:t>New Clause in Permanent Document to summarize requirements based on use cases and objectives with placeholders and one example of spatial descriptions</a:t>
            </a:r>
          </a:p>
          <a:p>
            <a:pPr marL="287338" indent="-287338">
              <a:lnSpc>
                <a:spcPct val="93000"/>
              </a:lnSpc>
              <a:spcBef>
                <a:spcPct val="15000"/>
              </a:spcBef>
              <a:spcAft>
                <a:spcPct val="15000"/>
              </a:spcAft>
              <a:buSzPct val="100000"/>
              <a:tabLst>
                <a:tab pos="285750" algn="l"/>
              </a:tabLst>
              <a:defRPr/>
            </a:pPr>
            <a:r>
              <a:rPr lang="en-US" altLang="zh-CN" sz="1400" dirty="0">
                <a:cs typeface="Arial" pitchFamily="34" charset="0"/>
              </a:rPr>
              <a:t>New Clause in Permanent Document with call flows:</a:t>
            </a:r>
          </a:p>
          <a:p>
            <a:pPr marL="687388" lvl="1" indent="-287338">
              <a:lnSpc>
                <a:spcPct val="93000"/>
              </a:lnSpc>
              <a:spcBef>
                <a:spcPct val="15000"/>
              </a:spcBef>
              <a:spcAft>
                <a:spcPct val="15000"/>
              </a:spcAft>
              <a:buSzPct val="100000"/>
              <a:tabLst>
                <a:tab pos="285750" algn="l"/>
              </a:tabLst>
              <a:defRPr/>
            </a:pPr>
            <a:r>
              <a:rPr lang="en-US" altLang="zh-CN" sz="1000" dirty="0">
                <a:cs typeface="Arial" pitchFamily="34" charset="0"/>
              </a:rPr>
              <a:t>Basic AR call flow</a:t>
            </a:r>
          </a:p>
          <a:p>
            <a:pPr marL="687388" lvl="1" indent="-287338">
              <a:lnSpc>
                <a:spcPct val="93000"/>
              </a:lnSpc>
              <a:spcBef>
                <a:spcPct val="15000"/>
              </a:spcBef>
              <a:spcAft>
                <a:spcPct val="15000"/>
              </a:spcAft>
              <a:buSzPct val="100000"/>
              <a:tabLst>
                <a:tab pos="285750" algn="l"/>
              </a:tabLst>
              <a:defRPr/>
            </a:pPr>
            <a:r>
              <a:rPr lang="en-US" altLang="zh-CN" sz="1000" dirty="0">
                <a:cs typeface="Arial" pitchFamily="34" charset="0"/>
              </a:rPr>
              <a:t>3D call flow</a:t>
            </a:r>
          </a:p>
          <a:p>
            <a:pPr marL="687388" lvl="1" indent="-287338">
              <a:lnSpc>
                <a:spcPct val="93000"/>
              </a:lnSpc>
              <a:spcBef>
                <a:spcPct val="15000"/>
              </a:spcBef>
              <a:spcAft>
                <a:spcPct val="15000"/>
              </a:spcAft>
              <a:buSzPct val="100000"/>
              <a:tabLst>
                <a:tab pos="285750" algn="l"/>
              </a:tabLst>
              <a:defRPr/>
            </a:pPr>
            <a:r>
              <a:rPr lang="en-US" altLang="zh-CN" sz="1000" dirty="0">
                <a:cs typeface="Arial" pitchFamily="34" charset="0"/>
              </a:rPr>
              <a:t>Real-time Animated Avatar call flow</a:t>
            </a:r>
          </a:p>
          <a:p>
            <a:pPr marL="687388" lvl="1" indent="-287338">
              <a:lnSpc>
                <a:spcPct val="93000"/>
              </a:lnSpc>
              <a:spcBef>
                <a:spcPct val="15000"/>
              </a:spcBef>
              <a:spcAft>
                <a:spcPct val="15000"/>
              </a:spcAft>
              <a:buSzPct val="100000"/>
              <a:tabLst>
                <a:tab pos="285750" algn="l"/>
              </a:tabLst>
              <a:defRPr/>
            </a:pPr>
            <a:r>
              <a:rPr lang="en-US" altLang="zh-CN" sz="1000" dirty="0">
                <a:cs typeface="Arial" pitchFamily="34" charset="0"/>
              </a:rPr>
              <a:t>Motion signal RTP call flow</a:t>
            </a:r>
          </a:p>
          <a:p>
            <a:pPr marL="0" indent="0">
              <a:lnSpc>
                <a:spcPct val="93000"/>
              </a:lnSpc>
              <a:spcBef>
                <a:spcPct val="15000"/>
              </a:spcBef>
              <a:spcAft>
                <a:spcPct val="15000"/>
              </a:spcAft>
              <a:buSzPct val="100000"/>
              <a:buNone/>
              <a:tabLst>
                <a:tab pos="285750" algn="l"/>
              </a:tabLst>
              <a:defRPr/>
            </a:pPr>
            <a:endParaRPr lang="en-US" altLang="zh-CN" sz="1400" dirty="0">
              <a:cs typeface="Arial" pitchFamily="34" charset="0"/>
            </a:endParaRPr>
          </a:p>
          <a:p>
            <a:pPr marL="287338" indent="-287338">
              <a:lnSpc>
                <a:spcPct val="93000"/>
              </a:lnSpc>
              <a:spcBef>
                <a:spcPct val="15000"/>
              </a:spcBef>
              <a:spcAft>
                <a:spcPct val="15000"/>
              </a:spcAft>
              <a:buSzPct val="100000"/>
              <a:tabLst>
                <a:tab pos="285750" algn="l"/>
              </a:tabLst>
              <a:defRPr/>
            </a:pPr>
            <a:endParaRPr lang="en-US" altLang="en-US" sz="1300" dirty="0">
              <a:cs typeface="Arial" panose="020B0604020202020204" pitchFamily="34" charset="0"/>
            </a:endParaRPr>
          </a:p>
        </p:txBody>
      </p:sp>
      <p:graphicFrame>
        <p:nvGraphicFramePr>
          <p:cNvPr id="4" name="Table 3">
            <a:extLst>
              <a:ext uri="{FF2B5EF4-FFF2-40B4-BE49-F238E27FC236}">
                <a16:creationId xmlns:a16="http://schemas.microsoft.com/office/drawing/2014/main" id="{80B4343C-926B-4B93-97AA-F7C3DC777FBA}"/>
              </a:ext>
            </a:extLst>
          </p:cNvPr>
          <p:cNvGraphicFramePr>
            <a:graphicFrameLocks noGrp="1"/>
          </p:cNvGraphicFramePr>
          <p:nvPr>
            <p:extLst>
              <p:ext uri="{D42A27DB-BD31-4B8C-83A1-F6EECF244321}">
                <p14:modId xmlns:p14="http://schemas.microsoft.com/office/powerpoint/2010/main" val="3469974434"/>
              </p:ext>
            </p:extLst>
          </p:nvPr>
        </p:nvGraphicFramePr>
        <p:xfrm>
          <a:off x="647700" y="1454150"/>
          <a:ext cx="10084901" cy="584080"/>
        </p:xfrm>
        <a:graphic>
          <a:graphicData uri="http://schemas.openxmlformats.org/drawingml/2006/table">
            <a:tbl>
              <a:tblPr firstRow="1" firstCol="1" bandRow="1">
                <a:tableStyleId>{F5AB1C69-6EDB-4FF4-983F-18BD219EF322}</a:tableStyleId>
              </a:tblPr>
              <a:tblGrid>
                <a:gridCol w="601902">
                  <a:extLst>
                    <a:ext uri="{9D8B030D-6E8A-4147-A177-3AD203B41FA5}">
                      <a16:colId xmlns:a16="http://schemas.microsoft.com/office/drawing/2014/main" val="2325900480"/>
                    </a:ext>
                  </a:extLst>
                </a:gridCol>
                <a:gridCol w="3844407">
                  <a:extLst>
                    <a:ext uri="{9D8B030D-6E8A-4147-A177-3AD203B41FA5}">
                      <a16:colId xmlns:a16="http://schemas.microsoft.com/office/drawing/2014/main" val="864763507"/>
                    </a:ext>
                  </a:extLst>
                </a:gridCol>
                <a:gridCol w="1095473">
                  <a:extLst>
                    <a:ext uri="{9D8B030D-6E8A-4147-A177-3AD203B41FA5}">
                      <a16:colId xmlns:a16="http://schemas.microsoft.com/office/drawing/2014/main" val="2264394372"/>
                    </a:ext>
                  </a:extLst>
                </a:gridCol>
                <a:gridCol w="807092">
                  <a:extLst>
                    <a:ext uri="{9D8B030D-6E8A-4147-A177-3AD203B41FA5}">
                      <a16:colId xmlns:a16="http://schemas.microsoft.com/office/drawing/2014/main" val="2844856645"/>
                    </a:ext>
                  </a:extLst>
                </a:gridCol>
                <a:gridCol w="551732">
                  <a:extLst>
                    <a:ext uri="{9D8B030D-6E8A-4147-A177-3AD203B41FA5}">
                      <a16:colId xmlns:a16="http://schemas.microsoft.com/office/drawing/2014/main" val="2427524909"/>
                    </a:ext>
                  </a:extLst>
                </a:gridCol>
                <a:gridCol w="643064">
                  <a:extLst>
                    <a:ext uri="{9D8B030D-6E8A-4147-A177-3AD203B41FA5}">
                      <a16:colId xmlns:a16="http://schemas.microsoft.com/office/drawing/2014/main" val="3824706711"/>
                    </a:ext>
                  </a:extLst>
                </a:gridCol>
                <a:gridCol w="643064">
                  <a:extLst>
                    <a:ext uri="{9D8B030D-6E8A-4147-A177-3AD203B41FA5}">
                      <a16:colId xmlns:a16="http://schemas.microsoft.com/office/drawing/2014/main" val="1327702428"/>
                    </a:ext>
                  </a:extLst>
                </a:gridCol>
                <a:gridCol w="1898167">
                  <a:extLst>
                    <a:ext uri="{9D8B030D-6E8A-4147-A177-3AD203B41FA5}">
                      <a16:colId xmlns:a16="http://schemas.microsoft.com/office/drawing/2014/main" val="1471894097"/>
                    </a:ext>
                  </a:extLst>
                </a:gridCol>
              </a:tblGrid>
              <a:tr h="296861">
                <a:tc>
                  <a:txBody>
                    <a:bodyPr/>
                    <a:lstStyle/>
                    <a:p>
                      <a:pPr algn="ctr">
                        <a:lnSpc>
                          <a:spcPct val="107000"/>
                        </a:lnSpc>
                        <a:spcAft>
                          <a:spcPts val="800"/>
                        </a:spcAft>
                      </a:pPr>
                      <a:r>
                        <a:rPr lang="en-GB" sz="1000" dirty="0"/>
                        <a:t>UID</a:t>
                      </a:r>
                    </a:p>
                  </a:txBody>
                  <a:tcPr marL="36001" marR="36001" marT="0" marB="0" anchor="ctr"/>
                </a:tc>
                <a:tc>
                  <a:txBody>
                    <a:bodyPr/>
                    <a:lstStyle/>
                    <a:p>
                      <a:pPr algn="ctr">
                        <a:lnSpc>
                          <a:spcPct val="107000"/>
                        </a:lnSpc>
                        <a:spcAft>
                          <a:spcPts val="800"/>
                        </a:spcAft>
                      </a:pPr>
                      <a:r>
                        <a:rPr lang="en-GB" sz="1000" dirty="0"/>
                        <a:t>Name</a:t>
                      </a:r>
                    </a:p>
                  </a:txBody>
                  <a:tcPr marL="36001" marR="36001" marT="0" marB="0" anchor="ctr"/>
                </a:tc>
                <a:tc>
                  <a:txBody>
                    <a:bodyPr/>
                    <a:lstStyle/>
                    <a:p>
                      <a:pPr algn="ctr">
                        <a:lnSpc>
                          <a:spcPct val="107000"/>
                        </a:lnSpc>
                        <a:spcAft>
                          <a:spcPts val="800"/>
                        </a:spcAft>
                      </a:pPr>
                      <a:r>
                        <a:rPr lang="en-GB" sz="1000" dirty="0"/>
                        <a:t>Acronym</a:t>
                      </a:r>
                    </a:p>
                  </a:txBody>
                  <a:tcPr marL="36001" marR="36001" marT="0" marB="0" anchor="ctr"/>
                </a:tc>
                <a:tc>
                  <a:txBody>
                    <a:bodyPr/>
                    <a:lstStyle/>
                    <a:p>
                      <a:pPr algn="ctr">
                        <a:lnSpc>
                          <a:spcPct val="107000"/>
                        </a:lnSpc>
                        <a:spcAft>
                          <a:spcPts val="800"/>
                        </a:spcAft>
                      </a:pPr>
                      <a:r>
                        <a:rPr lang="en-GB" sz="1000" dirty="0"/>
                        <a:t>Target (mm/</a:t>
                      </a:r>
                      <a:r>
                        <a:rPr lang="en-GB" sz="1000" dirty="0" err="1"/>
                        <a:t>yyyy</a:t>
                      </a:r>
                      <a:r>
                        <a:rPr lang="en-GB" sz="1000" dirty="0"/>
                        <a:t>)</a:t>
                      </a:r>
                    </a:p>
                  </a:txBody>
                  <a:tcPr marL="36001" marR="36001" marT="0" marB="0" anchor="ctr"/>
                </a:tc>
                <a:tc>
                  <a:txBody>
                    <a:bodyPr/>
                    <a:lstStyle/>
                    <a:p>
                      <a:pPr algn="ctr">
                        <a:lnSpc>
                          <a:spcPct val="107000"/>
                        </a:lnSpc>
                        <a:spcAft>
                          <a:spcPts val="800"/>
                        </a:spcAft>
                      </a:pPr>
                      <a:r>
                        <a:rPr lang="en-GB" sz="1000" dirty="0"/>
                        <a:t>Old %</a:t>
                      </a:r>
                    </a:p>
                  </a:txBody>
                  <a:tcPr marL="36001" marR="36001" marT="0" marB="0" anchor="ctr"/>
                </a:tc>
                <a:tc>
                  <a:txBody>
                    <a:bodyPr/>
                    <a:lstStyle/>
                    <a:p>
                      <a:pPr algn="ctr">
                        <a:lnSpc>
                          <a:spcPct val="107000"/>
                        </a:lnSpc>
                        <a:spcAft>
                          <a:spcPts val="800"/>
                        </a:spcAft>
                      </a:pPr>
                      <a:r>
                        <a:rPr lang="en-GB" sz="1000" b="1" kern="1200" dirty="0">
                          <a:solidFill>
                            <a:schemeClr val="lt1"/>
                          </a:solidFill>
                          <a:latin typeface="+mn-lt"/>
                          <a:ea typeface="+mn-ea"/>
                          <a:cs typeface="+mn-cs"/>
                        </a:rPr>
                        <a:t>WID</a:t>
                      </a:r>
                      <a:endParaRPr lang="en-GB" sz="1000" dirty="0">
                        <a:solidFill>
                          <a:srgbClr val="FF0000"/>
                        </a:solidFill>
                      </a:endParaRPr>
                    </a:p>
                  </a:txBody>
                  <a:tcPr marL="36001" marR="36001" marT="0" marB="0" anchor="ctr"/>
                </a:tc>
                <a:tc>
                  <a:txBody>
                    <a:bodyPr/>
                    <a:lstStyle/>
                    <a:p>
                      <a:pPr algn="ctr">
                        <a:lnSpc>
                          <a:spcPct val="107000"/>
                        </a:lnSpc>
                        <a:spcAft>
                          <a:spcPts val="800"/>
                        </a:spcAft>
                      </a:pPr>
                      <a:r>
                        <a:rPr lang="en-GB" sz="1000" dirty="0">
                          <a:solidFill>
                            <a:srgbClr val="FF0000"/>
                          </a:solidFill>
                        </a:rPr>
                        <a:t>New %</a:t>
                      </a:r>
                      <a:endParaRPr lang="en-GB" sz="1000" b="1" kern="1200" dirty="0">
                        <a:solidFill>
                          <a:schemeClr val="lt1"/>
                        </a:solidFill>
                        <a:latin typeface="+mn-lt"/>
                        <a:ea typeface="+mn-ea"/>
                        <a:cs typeface="+mn-cs"/>
                      </a:endParaRPr>
                    </a:p>
                  </a:txBody>
                  <a:tcPr marL="36001" marR="36001" marT="0" marB="0" anchor="ctr"/>
                </a:tc>
                <a:tc>
                  <a:txBody>
                    <a:bodyPr/>
                    <a:lstStyle/>
                    <a:p>
                      <a:pPr algn="ctr">
                        <a:lnSpc>
                          <a:spcPct val="107000"/>
                        </a:lnSpc>
                        <a:spcAft>
                          <a:spcPts val="800"/>
                        </a:spcAft>
                      </a:pPr>
                      <a:r>
                        <a:rPr lang="en-GB" sz="1000" dirty="0">
                          <a:solidFill>
                            <a:srgbClr val="FF0000"/>
                          </a:solidFill>
                        </a:rPr>
                        <a:t>Change or comment</a:t>
                      </a:r>
                    </a:p>
                  </a:txBody>
                  <a:tcPr marL="36001" marR="36001" marT="0" marB="0" anchor="ctr"/>
                </a:tc>
                <a:extLst>
                  <a:ext uri="{0D108BD9-81ED-4DB2-BD59-A6C34878D82A}">
                    <a16:rowId xmlns:a16="http://schemas.microsoft.com/office/drawing/2014/main" val="4120136194"/>
                  </a:ext>
                </a:extLst>
              </a:tr>
              <a:tr h="265183">
                <a:tc>
                  <a:txBody>
                    <a:bodyPr/>
                    <a:lstStyle/>
                    <a:p>
                      <a:pPr algn="r" fontAlgn="b"/>
                      <a:r>
                        <a:rPr lang="en-US" sz="1000"/>
                        <a:t>960042</a:t>
                      </a:r>
                    </a:p>
                  </a:txBody>
                  <a:tcPr marL="9525" marR="9525" marT="9525" marB="0" anchor="b"/>
                </a:tc>
                <a:tc>
                  <a:txBody>
                    <a:bodyPr/>
                    <a:lstStyle/>
                    <a:p>
                      <a:pPr algn="l" fontAlgn="b"/>
                      <a:r>
                        <a:rPr lang="en-US" sz="1000"/>
                        <a:t>IMS-based AR Conversational Services </a:t>
                      </a:r>
                    </a:p>
                  </a:txBody>
                  <a:tcPr marL="9525" marR="9525" marT="9525" marB="0" anchor="b"/>
                </a:tc>
                <a:tc>
                  <a:txBody>
                    <a:bodyPr/>
                    <a:lstStyle/>
                    <a:p>
                      <a:pPr algn="l" fontAlgn="b"/>
                      <a:r>
                        <a:rPr lang="en-US" sz="1000" dirty="0"/>
                        <a:t>IBACS</a:t>
                      </a:r>
                    </a:p>
                  </a:txBody>
                  <a:tcPr marL="9525" marR="9525" marT="9525" marB="0" anchor="b"/>
                </a:tc>
                <a:tc>
                  <a:txBody>
                    <a:bodyPr/>
                    <a:lstStyle/>
                    <a:p>
                      <a:pPr algn="r" fontAlgn="b"/>
                      <a:r>
                        <a:rPr lang="en-US" sz="1000" dirty="0">
                          <a:solidFill>
                            <a:srgbClr val="FF0000"/>
                          </a:solidFill>
                        </a:rPr>
                        <a:t>12</a:t>
                      </a:r>
                      <a:r>
                        <a:rPr lang="en-US" sz="1000" dirty="0">
                          <a:solidFill>
                            <a:schemeClr val="tx1"/>
                          </a:solidFill>
                        </a:rPr>
                        <a:t>/</a:t>
                      </a:r>
                      <a:r>
                        <a:rPr lang="en-US" sz="1000" dirty="0"/>
                        <a:t>2023</a:t>
                      </a:r>
                    </a:p>
                  </a:txBody>
                  <a:tcPr marL="9525" marR="9525" marT="9525" marB="0" anchor="b"/>
                </a:tc>
                <a:tc>
                  <a:txBody>
                    <a:bodyPr/>
                    <a:lstStyle/>
                    <a:p>
                      <a:pPr algn="r" fontAlgn="b"/>
                      <a:r>
                        <a:rPr lang="en-US" sz="1000" dirty="0"/>
                        <a:t>5%</a:t>
                      </a:r>
                    </a:p>
                  </a:txBody>
                  <a:tcPr marL="9525" marR="9525" marT="9525" marB="0" anchor="b"/>
                </a:tc>
                <a:tc>
                  <a:txBody>
                    <a:bodyPr/>
                    <a:lstStyle/>
                    <a:p>
                      <a:pPr algn="l" fontAlgn="b"/>
                      <a:r>
                        <a:rPr lang="en-US" sz="1000" dirty="0">
                          <a:hlinkClick r:id="rId3"/>
                        </a:rPr>
                        <a:t>SP-220668</a:t>
                      </a:r>
                      <a:endParaRPr lang="en-US" sz="1000" dirty="0"/>
                    </a:p>
                  </a:txBody>
                  <a:tcPr marL="9525" marR="9525" marT="9525" marB="0" anchor="b"/>
                </a:tc>
                <a:tc>
                  <a:txBody>
                    <a:bodyPr/>
                    <a:lstStyle/>
                    <a:p>
                      <a:pPr algn="ctr">
                        <a:lnSpc>
                          <a:spcPct val="107000"/>
                        </a:lnSpc>
                        <a:spcAft>
                          <a:spcPts val="800"/>
                        </a:spcAft>
                      </a:pPr>
                      <a:r>
                        <a:rPr lang="en-GB" sz="1000" dirty="0">
                          <a:solidFill>
                            <a:srgbClr val="FF0000"/>
                          </a:solidFill>
                        </a:rPr>
                        <a:t>15%</a:t>
                      </a:r>
                    </a:p>
                  </a:txBody>
                  <a:tcPr marL="36001" marR="36001" marT="0" marB="0" anchor="ctr"/>
                </a:tc>
                <a:tc>
                  <a:txBody>
                    <a:bodyPr/>
                    <a:lstStyle/>
                    <a:p>
                      <a:pPr algn="ctr">
                        <a:lnSpc>
                          <a:spcPct val="107000"/>
                        </a:lnSpc>
                        <a:spcAft>
                          <a:spcPts val="800"/>
                        </a:spcAft>
                      </a:pPr>
                      <a:endParaRPr lang="en-GB" sz="1000" dirty="0">
                        <a:solidFill>
                          <a:srgbClr val="FF0000"/>
                        </a:solidFill>
                      </a:endParaRPr>
                    </a:p>
                  </a:txBody>
                  <a:tcPr marL="36001" marR="36001" marT="0" marB="0" anchor="ctr"/>
                </a:tc>
                <a:extLst>
                  <a:ext uri="{0D108BD9-81ED-4DB2-BD59-A6C34878D82A}">
                    <a16:rowId xmlns:a16="http://schemas.microsoft.com/office/drawing/2014/main" val="2670157772"/>
                  </a:ext>
                </a:extLst>
              </a:tr>
            </a:tbl>
          </a:graphicData>
        </a:graphic>
      </p:graphicFrame>
    </p:spTree>
    <p:extLst>
      <p:ext uri="{BB962C8B-B14F-4D97-AF65-F5344CB8AC3E}">
        <p14:creationId xmlns:p14="http://schemas.microsoft.com/office/powerpoint/2010/main" val="893871659"/>
      </p:ext>
    </p:extLst>
  </p:cSld>
  <p:clrMapOvr>
    <a:masterClrMapping/>
  </p:clrMapOvr>
  <p:transition spd="slow"/>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12A81A8-5C7E-4B5E-B955-EBF4BE0C600C}"/>
              </a:ext>
            </a:extLst>
          </p:cNvPr>
          <p:cNvSpPr>
            <a:spLocks noGrp="1"/>
          </p:cNvSpPr>
          <p:nvPr>
            <p:ph type="title"/>
          </p:nvPr>
        </p:nvSpPr>
        <p:spPr/>
        <p:txBody>
          <a:bodyPr/>
          <a:lstStyle/>
          <a:p>
            <a:r>
              <a:rPr lang="en-US" altLang="en-US" sz="3200" dirty="0"/>
              <a:t>Generic architecture for Real-Time and AR/MR media (GA4RTAR)</a:t>
            </a:r>
          </a:p>
        </p:txBody>
      </p:sp>
      <p:sp>
        <p:nvSpPr>
          <p:cNvPr id="3" name="Espace réservé du contenu 2">
            <a:extLst>
              <a:ext uri="{FF2B5EF4-FFF2-40B4-BE49-F238E27FC236}">
                <a16:creationId xmlns:a16="http://schemas.microsoft.com/office/drawing/2014/main" id="{65F9F2AB-B13E-42E2-987D-E48C9A0EA900}"/>
              </a:ext>
            </a:extLst>
          </p:cNvPr>
          <p:cNvSpPr>
            <a:spLocks noGrp="1"/>
          </p:cNvSpPr>
          <p:nvPr>
            <p:ph idx="1"/>
          </p:nvPr>
        </p:nvSpPr>
        <p:spPr>
          <a:xfrm>
            <a:off x="647701" y="2506227"/>
            <a:ext cx="11068050" cy="3778688"/>
          </a:xfrm>
        </p:spPr>
        <p:txBody>
          <a:bodyPr/>
          <a:lstStyle/>
          <a:p>
            <a:pPr marL="287338" lvl="0" indent="-287338" fontAlgn="base">
              <a:lnSpc>
                <a:spcPct val="93000"/>
              </a:lnSpc>
              <a:spcBef>
                <a:spcPct val="15000"/>
              </a:spcBef>
              <a:spcAft>
                <a:spcPct val="15000"/>
              </a:spcAft>
              <a:buSzPct val="100000"/>
              <a:buNone/>
              <a:tabLst>
                <a:tab pos="285750" algn="l"/>
              </a:tabLst>
              <a:defRPr/>
            </a:pPr>
            <a:r>
              <a:rPr lang="en-GB" sz="1400" b="1" u="sng" dirty="0">
                <a:cs typeface="Arial" pitchFamily="34" charset="0"/>
              </a:rPr>
              <a:t>Purpose</a:t>
            </a:r>
          </a:p>
          <a:p>
            <a:pPr marL="287338" indent="-287338">
              <a:lnSpc>
                <a:spcPct val="93000"/>
              </a:lnSpc>
              <a:spcBef>
                <a:spcPct val="15000"/>
              </a:spcBef>
              <a:spcAft>
                <a:spcPct val="15000"/>
              </a:spcAft>
              <a:buSzPct val="100000"/>
              <a:tabLst>
                <a:tab pos="285750" algn="l"/>
              </a:tabLst>
              <a:defRPr/>
            </a:pPr>
            <a:r>
              <a:rPr lang="en-US" altLang="en-US" sz="1400" dirty="0">
                <a:cs typeface="Arial" panose="020B0604020202020204" pitchFamily="34" charset="0"/>
              </a:rPr>
              <a:t>This WID is the follow-up normative work from the recommendations in TR 26.998 and TR 26.928, SA2 Stage 2 TR (TR 23.700-87) and SA1 requirements (TR 22.873). The work scope of this WID is focused on the 5G generic architecture for real-time media communication. Other aspects such as AR Runtime, Scene Manager, and Codecs of the Media Access Function will be addressed by </a:t>
            </a:r>
            <a:r>
              <a:rPr lang="en-US" altLang="en-US" sz="1400" dirty="0" err="1">
                <a:cs typeface="Arial" panose="020B0604020202020204" pitchFamily="34" charset="0"/>
              </a:rPr>
              <a:t>MeCAR</a:t>
            </a:r>
            <a:r>
              <a:rPr lang="en-US" altLang="en-US" sz="1400" dirty="0">
                <a:cs typeface="Arial" panose="020B0604020202020204" pitchFamily="34" charset="0"/>
              </a:rPr>
              <a:t> WID, which is in synergy with this work. This new architecture will follow the principles and use the 5GMS architecture, specified in TS 26.501, as a baseline. </a:t>
            </a:r>
          </a:p>
          <a:p>
            <a:pPr marL="287338" indent="-287338">
              <a:lnSpc>
                <a:spcPct val="93000"/>
              </a:lnSpc>
              <a:spcBef>
                <a:spcPct val="15000"/>
              </a:spcBef>
              <a:spcAft>
                <a:spcPct val="15000"/>
              </a:spcAft>
              <a:buSzPct val="100000"/>
              <a:buNone/>
              <a:tabLst>
                <a:tab pos="285750" algn="l"/>
              </a:tabLst>
              <a:defRPr/>
            </a:pPr>
            <a:r>
              <a:rPr lang="en-GB" sz="1400" b="1" u="sng" dirty="0">
                <a:cs typeface="Arial" pitchFamily="34" charset="0"/>
              </a:rPr>
              <a:t>Progress in the last quarter</a:t>
            </a:r>
          </a:p>
          <a:p>
            <a:pPr marL="287338" indent="-287338">
              <a:lnSpc>
                <a:spcPct val="93000"/>
              </a:lnSpc>
              <a:spcBef>
                <a:spcPct val="15000"/>
              </a:spcBef>
              <a:spcAft>
                <a:spcPct val="15000"/>
              </a:spcAft>
              <a:buSzPct val="100000"/>
              <a:tabLst>
                <a:tab pos="285750" algn="l"/>
              </a:tabLst>
              <a:defRPr/>
            </a:pPr>
            <a:r>
              <a:rPr lang="en-US" altLang="zh-CN" sz="1400" dirty="0">
                <a:cs typeface="Arial" pitchFamily="34" charset="0"/>
              </a:rPr>
              <a:t>TS 26.506 5G Real-time Media Communication Architecture (Stage 2) progressed to v1.0.0 and presented to SA for information - </a:t>
            </a:r>
            <a:r>
              <a:rPr lang="en-US" sz="1400" dirty="0">
                <a:hlinkClick r:id="rId2"/>
              </a:rPr>
              <a:t>SP-221203</a:t>
            </a:r>
            <a:endParaRPr lang="en-US" sz="1400" dirty="0"/>
          </a:p>
          <a:p>
            <a:pPr marL="687388" lvl="1" indent="-287338">
              <a:lnSpc>
                <a:spcPct val="93000"/>
              </a:lnSpc>
              <a:spcBef>
                <a:spcPct val="15000"/>
              </a:spcBef>
              <a:spcAft>
                <a:spcPct val="15000"/>
              </a:spcAft>
              <a:buSzPct val="100000"/>
              <a:tabLst>
                <a:tab pos="285750" algn="l"/>
              </a:tabLst>
              <a:defRPr/>
            </a:pPr>
            <a:r>
              <a:rPr lang="en-US" altLang="zh-CN" sz="1400" dirty="0">
                <a:cs typeface="Arial" pitchFamily="34" charset="0"/>
              </a:rPr>
              <a:t>5G-RTC General Architecture is included</a:t>
            </a:r>
          </a:p>
          <a:p>
            <a:pPr marL="687388" lvl="1" indent="-287338">
              <a:lnSpc>
                <a:spcPct val="93000"/>
              </a:lnSpc>
              <a:spcBef>
                <a:spcPct val="15000"/>
              </a:spcBef>
              <a:spcAft>
                <a:spcPct val="15000"/>
              </a:spcAft>
              <a:buSzPct val="100000"/>
              <a:tabLst>
                <a:tab pos="285750" algn="l"/>
              </a:tabLst>
              <a:defRPr/>
            </a:pPr>
            <a:r>
              <a:rPr lang="en-US" altLang="zh-CN" sz="1400" dirty="0">
                <a:cs typeface="Arial" pitchFamily="34" charset="0"/>
              </a:rPr>
              <a:t>Extended 5G-RTC architecture for Edge Computing is included</a:t>
            </a:r>
          </a:p>
          <a:p>
            <a:pPr marL="687388" lvl="1" indent="-287338">
              <a:lnSpc>
                <a:spcPct val="93000"/>
              </a:lnSpc>
              <a:spcBef>
                <a:spcPct val="15000"/>
              </a:spcBef>
              <a:spcAft>
                <a:spcPct val="15000"/>
              </a:spcAft>
              <a:buSzPct val="100000"/>
              <a:tabLst>
                <a:tab pos="285750" algn="l"/>
              </a:tabLst>
              <a:defRPr/>
            </a:pPr>
            <a:r>
              <a:rPr lang="en-US" altLang="zh-CN" sz="1400" dirty="0">
                <a:cs typeface="Arial" pitchFamily="34" charset="0"/>
              </a:rPr>
              <a:t>Variants are described for collaboration scenarios</a:t>
            </a:r>
          </a:p>
          <a:p>
            <a:pPr marL="0" indent="0">
              <a:lnSpc>
                <a:spcPct val="93000"/>
              </a:lnSpc>
              <a:spcBef>
                <a:spcPct val="15000"/>
              </a:spcBef>
              <a:spcAft>
                <a:spcPct val="15000"/>
              </a:spcAft>
              <a:buSzPct val="100000"/>
              <a:buNone/>
              <a:tabLst>
                <a:tab pos="285750" algn="l"/>
              </a:tabLst>
              <a:defRPr/>
            </a:pPr>
            <a:endParaRPr lang="en-US" altLang="zh-CN" sz="1400" dirty="0">
              <a:cs typeface="Arial" pitchFamily="34" charset="0"/>
            </a:endParaRPr>
          </a:p>
          <a:p>
            <a:pPr marL="287338" indent="-287338">
              <a:lnSpc>
                <a:spcPct val="93000"/>
              </a:lnSpc>
              <a:spcBef>
                <a:spcPct val="15000"/>
              </a:spcBef>
              <a:spcAft>
                <a:spcPct val="15000"/>
              </a:spcAft>
              <a:buSzPct val="100000"/>
              <a:tabLst>
                <a:tab pos="285750" algn="l"/>
              </a:tabLst>
              <a:defRPr/>
            </a:pPr>
            <a:endParaRPr lang="en-US" altLang="en-US" sz="1300" dirty="0">
              <a:cs typeface="Arial" panose="020B0604020202020204" pitchFamily="34" charset="0"/>
            </a:endParaRPr>
          </a:p>
        </p:txBody>
      </p:sp>
      <p:graphicFrame>
        <p:nvGraphicFramePr>
          <p:cNvPr id="4" name="Table 3">
            <a:extLst>
              <a:ext uri="{FF2B5EF4-FFF2-40B4-BE49-F238E27FC236}">
                <a16:creationId xmlns:a16="http://schemas.microsoft.com/office/drawing/2014/main" id="{6C5050FB-453A-46A7-9B7B-E6B0EA6524B5}"/>
              </a:ext>
            </a:extLst>
          </p:cNvPr>
          <p:cNvGraphicFramePr>
            <a:graphicFrameLocks noGrp="1"/>
          </p:cNvGraphicFramePr>
          <p:nvPr>
            <p:extLst>
              <p:ext uri="{D42A27DB-BD31-4B8C-83A1-F6EECF244321}">
                <p14:modId xmlns:p14="http://schemas.microsoft.com/office/powerpoint/2010/main" val="1270940732"/>
              </p:ext>
            </p:extLst>
          </p:nvPr>
        </p:nvGraphicFramePr>
        <p:xfrm>
          <a:off x="647700" y="1454150"/>
          <a:ext cx="10084901" cy="637794"/>
        </p:xfrm>
        <a:graphic>
          <a:graphicData uri="http://schemas.openxmlformats.org/drawingml/2006/table">
            <a:tbl>
              <a:tblPr firstRow="1" firstCol="1" bandRow="1">
                <a:tableStyleId>{F5AB1C69-6EDB-4FF4-983F-18BD219EF322}</a:tableStyleId>
              </a:tblPr>
              <a:tblGrid>
                <a:gridCol w="601902">
                  <a:extLst>
                    <a:ext uri="{9D8B030D-6E8A-4147-A177-3AD203B41FA5}">
                      <a16:colId xmlns:a16="http://schemas.microsoft.com/office/drawing/2014/main" val="3293999038"/>
                    </a:ext>
                  </a:extLst>
                </a:gridCol>
                <a:gridCol w="3844407">
                  <a:extLst>
                    <a:ext uri="{9D8B030D-6E8A-4147-A177-3AD203B41FA5}">
                      <a16:colId xmlns:a16="http://schemas.microsoft.com/office/drawing/2014/main" val="363509161"/>
                    </a:ext>
                  </a:extLst>
                </a:gridCol>
                <a:gridCol w="1095473">
                  <a:extLst>
                    <a:ext uri="{9D8B030D-6E8A-4147-A177-3AD203B41FA5}">
                      <a16:colId xmlns:a16="http://schemas.microsoft.com/office/drawing/2014/main" val="1289786657"/>
                    </a:ext>
                  </a:extLst>
                </a:gridCol>
                <a:gridCol w="807092">
                  <a:extLst>
                    <a:ext uri="{9D8B030D-6E8A-4147-A177-3AD203B41FA5}">
                      <a16:colId xmlns:a16="http://schemas.microsoft.com/office/drawing/2014/main" val="995021823"/>
                    </a:ext>
                  </a:extLst>
                </a:gridCol>
                <a:gridCol w="551732">
                  <a:extLst>
                    <a:ext uri="{9D8B030D-6E8A-4147-A177-3AD203B41FA5}">
                      <a16:colId xmlns:a16="http://schemas.microsoft.com/office/drawing/2014/main" val="1705666607"/>
                    </a:ext>
                  </a:extLst>
                </a:gridCol>
                <a:gridCol w="643064">
                  <a:extLst>
                    <a:ext uri="{9D8B030D-6E8A-4147-A177-3AD203B41FA5}">
                      <a16:colId xmlns:a16="http://schemas.microsoft.com/office/drawing/2014/main" val="429469218"/>
                    </a:ext>
                  </a:extLst>
                </a:gridCol>
                <a:gridCol w="643064">
                  <a:extLst>
                    <a:ext uri="{9D8B030D-6E8A-4147-A177-3AD203B41FA5}">
                      <a16:colId xmlns:a16="http://schemas.microsoft.com/office/drawing/2014/main" val="3823351718"/>
                    </a:ext>
                  </a:extLst>
                </a:gridCol>
                <a:gridCol w="1898167">
                  <a:extLst>
                    <a:ext uri="{9D8B030D-6E8A-4147-A177-3AD203B41FA5}">
                      <a16:colId xmlns:a16="http://schemas.microsoft.com/office/drawing/2014/main" val="993269233"/>
                    </a:ext>
                  </a:extLst>
                </a:gridCol>
              </a:tblGrid>
              <a:tr h="296861">
                <a:tc>
                  <a:txBody>
                    <a:bodyPr/>
                    <a:lstStyle/>
                    <a:p>
                      <a:pPr algn="ctr">
                        <a:lnSpc>
                          <a:spcPct val="107000"/>
                        </a:lnSpc>
                        <a:spcAft>
                          <a:spcPts val="800"/>
                        </a:spcAft>
                      </a:pPr>
                      <a:r>
                        <a:rPr lang="en-GB" sz="1000" dirty="0"/>
                        <a:t>UID</a:t>
                      </a:r>
                    </a:p>
                  </a:txBody>
                  <a:tcPr marL="36001" marR="36001" marT="0" marB="0" anchor="ctr"/>
                </a:tc>
                <a:tc>
                  <a:txBody>
                    <a:bodyPr/>
                    <a:lstStyle/>
                    <a:p>
                      <a:pPr algn="ctr">
                        <a:lnSpc>
                          <a:spcPct val="107000"/>
                        </a:lnSpc>
                        <a:spcAft>
                          <a:spcPts val="800"/>
                        </a:spcAft>
                      </a:pPr>
                      <a:r>
                        <a:rPr lang="en-GB" sz="1000" dirty="0"/>
                        <a:t>Name</a:t>
                      </a:r>
                    </a:p>
                  </a:txBody>
                  <a:tcPr marL="36001" marR="36001" marT="0" marB="0" anchor="ctr"/>
                </a:tc>
                <a:tc>
                  <a:txBody>
                    <a:bodyPr/>
                    <a:lstStyle/>
                    <a:p>
                      <a:pPr algn="ctr">
                        <a:lnSpc>
                          <a:spcPct val="107000"/>
                        </a:lnSpc>
                        <a:spcAft>
                          <a:spcPts val="800"/>
                        </a:spcAft>
                      </a:pPr>
                      <a:r>
                        <a:rPr lang="en-GB" sz="1000" dirty="0"/>
                        <a:t>Acronym</a:t>
                      </a:r>
                    </a:p>
                  </a:txBody>
                  <a:tcPr marL="36001" marR="36001" marT="0" marB="0" anchor="ctr"/>
                </a:tc>
                <a:tc>
                  <a:txBody>
                    <a:bodyPr/>
                    <a:lstStyle/>
                    <a:p>
                      <a:pPr algn="ctr">
                        <a:lnSpc>
                          <a:spcPct val="107000"/>
                        </a:lnSpc>
                        <a:spcAft>
                          <a:spcPts val="800"/>
                        </a:spcAft>
                      </a:pPr>
                      <a:r>
                        <a:rPr lang="en-GB" sz="1000" dirty="0"/>
                        <a:t>Target (mm/</a:t>
                      </a:r>
                      <a:r>
                        <a:rPr lang="en-GB" sz="1000" dirty="0" err="1"/>
                        <a:t>yyyy</a:t>
                      </a:r>
                      <a:r>
                        <a:rPr lang="en-GB" sz="1000" dirty="0"/>
                        <a:t>)</a:t>
                      </a:r>
                    </a:p>
                  </a:txBody>
                  <a:tcPr marL="36001" marR="36001" marT="0" marB="0" anchor="ctr"/>
                </a:tc>
                <a:tc>
                  <a:txBody>
                    <a:bodyPr/>
                    <a:lstStyle/>
                    <a:p>
                      <a:pPr algn="ctr">
                        <a:lnSpc>
                          <a:spcPct val="107000"/>
                        </a:lnSpc>
                        <a:spcAft>
                          <a:spcPts val="800"/>
                        </a:spcAft>
                      </a:pPr>
                      <a:r>
                        <a:rPr lang="en-GB" sz="1000" dirty="0"/>
                        <a:t>Old %</a:t>
                      </a:r>
                    </a:p>
                  </a:txBody>
                  <a:tcPr marL="36001" marR="36001" marT="0" marB="0" anchor="ctr"/>
                </a:tc>
                <a:tc>
                  <a:txBody>
                    <a:bodyPr/>
                    <a:lstStyle/>
                    <a:p>
                      <a:pPr algn="ctr">
                        <a:lnSpc>
                          <a:spcPct val="107000"/>
                        </a:lnSpc>
                        <a:spcAft>
                          <a:spcPts val="800"/>
                        </a:spcAft>
                      </a:pPr>
                      <a:r>
                        <a:rPr lang="en-GB" sz="1000" b="1" kern="1200" dirty="0">
                          <a:solidFill>
                            <a:schemeClr val="lt1"/>
                          </a:solidFill>
                          <a:latin typeface="+mn-lt"/>
                          <a:ea typeface="+mn-ea"/>
                          <a:cs typeface="+mn-cs"/>
                        </a:rPr>
                        <a:t>WID</a:t>
                      </a:r>
                      <a:endParaRPr lang="en-GB" sz="1000" dirty="0">
                        <a:solidFill>
                          <a:srgbClr val="FF0000"/>
                        </a:solidFill>
                      </a:endParaRPr>
                    </a:p>
                  </a:txBody>
                  <a:tcPr marL="36001" marR="36001" marT="0" marB="0" anchor="ctr"/>
                </a:tc>
                <a:tc>
                  <a:txBody>
                    <a:bodyPr/>
                    <a:lstStyle/>
                    <a:p>
                      <a:pPr algn="ctr">
                        <a:lnSpc>
                          <a:spcPct val="107000"/>
                        </a:lnSpc>
                        <a:spcAft>
                          <a:spcPts val="800"/>
                        </a:spcAft>
                      </a:pPr>
                      <a:r>
                        <a:rPr lang="en-GB" sz="1000" dirty="0">
                          <a:solidFill>
                            <a:srgbClr val="FF0000"/>
                          </a:solidFill>
                        </a:rPr>
                        <a:t>New %</a:t>
                      </a:r>
                      <a:endParaRPr lang="en-GB" sz="1000" b="1" kern="1200" dirty="0">
                        <a:solidFill>
                          <a:schemeClr val="lt1"/>
                        </a:solidFill>
                        <a:latin typeface="+mn-lt"/>
                        <a:ea typeface="+mn-ea"/>
                        <a:cs typeface="+mn-cs"/>
                      </a:endParaRPr>
                    </a:p>
                  </a:txBody>
                  <a:tcPr marL="36001" marR="36001" marT="0" marB="0" anchor="ctr"/>
                </a:tc>
                <a:tc>
                  <a:txBody>
                    <a:bodyPr/>
                    <a:lstStyle/>
                    <a:p>
                      <a:pPr algn="ctr">
                        <a:lnSpc>
                          <a:spcPct val="107000"/>
                        </a:lnSpc>
                        <a:spcAft>
                          <a:spcPts val="800"/>
                        </a:spcAft>
                      </a:pPr>
                      <a:r>
                        <a:rPr lang="en-GB" sz="1000" dirty="0">
                          <a:solidFill>
                            <a:srgbClr val="FF0000"/>
                          </a:solidFill>
                        </a:rPr>
                        <a:t>Change or comment</a:t>
                      </a:r>
                    </a:p>
                  </a:txBody>
                  <a:tcPr marL="36001" marR="36001" marT="0" marB="0" anchor="ctr"/>
                </a:tc>
                <a:extLst>
                  <a:ext uri="{0D108BD9-81ED-4DB2-BD59-A6C34878D82A}">
                    <a16:rowId xmlns:a16="http://schemas.microsoft.com/office/drawing/2014/main" val="331694244"/>
                  </a:ext>
                </a:extLst>
              </a:tr>
              <a:tr h="295202">
                <a:tc>
                  <a:txBody>
                    <a:bodyPr/>
                    <a:lstStyle/>
                    <a:p>
                      <a:pPr algn="r" fontAlgn="b"/>
                      <a:r>
                        <a:rPr lang="en-US" sz="1000"/>
                        <a:t>960044</a:t>
                      </a:r>
                    </a:p>
                  </a:txBody>
                  <a:tcPr marL="9525" marR="9525" marT="9525" marB="0" anchor="b"/>
                </a:tc>
                <a:tc>
                  <a:txBody>
                    <a:bodyPr/>
                    <a:lstStyle/>
                    <a:p>
                      <a:pPr algn="l" fontAlgn="b"/>
                      <a:r>
                        <a:rPr lang="en-US" sz="1000"/>
                        <a:t>Generic architecture for RT and AR/MR </a:t>
                      </a:r>
                    </a:p>
                  </a:txBody>
                  <a:tcPr marL="9525" marR="9525" marT="9525" marB="0" anchor="b"/>
                </a:tc>
                <a:tc>
                  <a:txBody>
                    <a:bodyPr/>
                    <a:lstStyle/>
                    <a:p>
                      <a:pPr algn="l" fontAlgn="b"/>
                      <a:r>
                        <a:rPr lang="en-US" sz="1000"/>
                        <a:t>GA4RTAR</a:t>
                      </a:r>
                    </a:p>
                  </a:txBody>
                  <a:tcPr marL="9525" marR="9525" marT="9525" marB="0" anchor="b"/>
                </a:tc>
                <a:tc>
                  <a:txBody>
                    <a:bodyPr/>
                    <a:lstStyle/>
                    <a:p>
                      <a:pPr algn="r" fontAlgn="b"/>
                      <a:r>
                        <a:rPr lang="en-US" sz="1000" dirty="0">
                          <a:solidFill>
                            <a:srgbClr val="FF0000"/>
                          </a:solidFill>
                        </a:rPr>
                        <a:t>3</a:t>
                      </a:r>
                      <a:r>
                        <a:rPr lang="en-US" sz="1000" dirty="0"/>
                        <a:t>/2023</a:t>
                      </a:r>
                    </a:p>
                  </a:txBody>
                  <a:tcPr marL="9525" marR="9525" marT="9525" marB="0" anchor="b"/>
                </a:tc>
                <a:tc>
                  <a:txBody>
                    <a:bodyPr/>
                    <a:lstStyle/>
                    <a:p>
                      <a:pPr algn="r" fontAlgn="b"/>
                      <a:r>
                        <a:rPr lang="en-US" sz="1000" dirty="0"/>
                        <a:t>25%</a:t>
                      </a:r>
                    </a:p>
                  </a:txBody>
                  <a:tcPr marL="9525" marR="9525" marT="9525" marB="0" anchor="b"/>
                </a:tc>
                <a:tc>
                  <a:txBody>
                    <a:bodyPr/>
                    <a:lstStyle/>
                    <a:p>
                      <a:pPr algn="l" fontAlgn="b"/>
                      <a:r>
                        <a:rPr lang="en-US" sz="1000" dirty="0">
                          <a:hlinkClick r:id="rId3"/>
                        </a:rPr>
                        <a:t>SP-220672</a:t>
                      </a:r>
                      <a:endParaRPr lang="en-US" sz="1000" dirty="0"/>
                    </a:p>
                  </a:txBody>
                  <a:tcPr marL="9525" marR="9525" marT="9525" marB="0" anchor="b"/>
                </a:tc>
                <a:tc>
                  <a:txBody>
                    <a:bodyPr/>
                    <a:lstStyle/>
                    <a:p>
                      <a:pPr algn="ctr">
                        <a:lnSpc>
                          <a:spcPct val="107000"/>
                        </a:lnSpc>
                        <a:spcAft>
                          <a:spcPts val="800"/>
                        </a:spcAft>
                      </a:pPr>
                      <a:r>
                        <a:rPr lang="en-GB" sz="1000" dirty="0">
                          <a:solidFill>
                            <a:srgbClr val="FF0000"/>
                          </a:solidFill>
                        </a:rPr>
                        <a:t>60%</a:t>
                      </a:r>
                    </a:p>
                  </a:txBody>
                  <a:tcPr marL="36001" marR="36001" marT="0" marB="0" anchor="ctr"/>
                </a:tc>
                <a:tc>
                  <a:txBody>
                    <a:bodyPr/>
                    <a:lstStyle/>
                    <a:p>
                      <a:pPr algn="ctr">
                        <a:lnSpc>
                          <a:spcPct val="107000"/>
                        </a:lnSpc>
                        <a:spcAft>
                          <a:spcPts val="800"/>
                        </a:spcAft>
                      </a:pPr>
                      <a:r>
                        <a:rPr lang="en-GB" sz="1000" dirty="0">
                          <a:solidFill>
                            <a:srgbClr val="FF0000"/>
                          </a:solidFill>
                        </a:rPr>
                        <a:t>Stage 2 – no other WG dependencies identified</a:t>
                      </a:r>
                    </a:p>
                  </a:txBody>
                  <a:tcPr marL="36001" marR="36001" marT="0" marB="0" anchor="ctr"/>
                </a:tc>
                <a:extLst>
                  <a:ext uri="{0D108BD9-81ED-4DB2-BD59-A6C34878D82A}">
                    <a16:rowId xmlns:a16="http://schemas.microsoft.com/office/drawing/2014/main" val="2876479667"/>
                  </a:ext>
                </a:extLst>
              </a:tr>
            </a:tbl>
          </a:graphicData>
        </a:graphic>
      </p:graphicFrame>
    </p:spTree>
    <p:extLst>
      <p:ext uri="{BB962C8B-B14F-4D97-AF65-F5344CB8AC3E}">
        <p14:creationId xmlns:p14="http://schemas.microsoft.com/office/powerpoint/2010/main" val="4220958212"/>
      </p:ext>
    </p:extLst>
  </p:cSld>
  <p:clrMapOvr>
    <a:masterClrMapping/>
  </p:clrMapOvr>
  <p:transition spd="slow"/>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12A81A8-5C7E-4B5E-B955-EBF4BE0C600C}"/>
              </a:ext>
            </a:extLst>
          </p:cNvPr>
          <p:cNvSpPr>
            <a:spLocks noGrp="1"/>
          </p:cNvSpPr>
          <p:nvPr>
            <p:ph type="title"/>
          </p:nvPr>
        </p:nvSpPr>
        <p:spPr/>
        <p:txBody>
          <a:bodyPr/>
          <a:lstStyle/>
          <a:p>
            <a:r>
              <a:rPr lang="en-US" altLang="en-US" sz="3200" dirty="0"/>
              <a:t>Split Rendering Media Service Enabler (SR_MSE)</a:t>
            </a:r>
          </a:p>
        </p:txBody>
      </p:sp>
      <p:sp>
        <p:nvSpPr>
          <p:cNvPr id="3" name="Espace réservé du contenu 2">
            <a:extLst>
              <a:ext uri="{FF2B5EF4-FFF2-40B4-BE49-F238E27FC236}">
                <a16:creationId xmlns:a16="http://schemas.microsoft.com/office/drawing/2014/main" id="{65F9F2AB-B13E-42E2-987D-E48C9A0EA900}"/>
              </a:ext>
            </a:extLst>
          </p:cNvPr>
          <p:cNvSpPr>
            <a:spLocks noGrp="1"/>
          </p:cNvSpPr>
          <p:nvPr>
            <p:ph idx="1"/>
          </p:nvPr>
        </p:nvSpPr>
        <p:spPr>
          <a:xfrm>
            <a:off x="647701" y="2506227"/>
            <a:ext cx="11068050" cy="3778688"/>
          </a:xfrm>
        </p:spPr>
        <p:txBody>
          <a:bodyPr/>
          <a:lstStyle/>
          <a:p>
            <a:pPr marL="287338" lvl="0" indent="-287338" fontAlgn="base">
              <a:lnSpc>
                <a:spcPct val="93000"/>
              </a:lnSpc>
              <a:spcBef>
                <a:spcPct val="15000"/>
              </a:spcBef>
              <a:spcAft>
                <a:spcPct val="15000"/>
              </a:spcAft>
              <a:buSzPct val="100000"/>
              <a:buNone/>
              <a:tabLst>
                <a:tab pos="285750" algn="l"/>
              </a:tabLst>
              <a:defRPr/>
            </a:pPr>
            <a:r>
              <a:rPr lang="en-GB" sz="1400" b="1" u="sng" dirty="0">
                <a:cs typeface="Arial" pitchFamily="34" charset="0"/>
              </a:rPr>
              <a:t>Purpose</a:t>
            </a:r>
          </a:p>
          <a:p>
            <a:pPr marL="287338" indent="-287338">
              <a:lnSpc>
                <a:spcPct val="93000"/>
              </a:lnSpc>
              <a:spcBef>
                <a:spcPct val="15000"/>
              </a:spcBef>
              <a:spcAft>
                <a:spcPct val="15000"/>
              </a:spcAft>
              <a:buSzPct val="100000"/>
              <a:tabLst>
                <a:tab pos="285750" algn="l"/>
              </a:tabLst>
              <a:defRPr/>
            </a:pPr>
            <a:r>
              <a:rPr lang="en-US" altLang="en-US" sz="1400" dirty="0">
                <a:cs typeface="Arial" panose="020B0604020202020204" pitchFamily="34" charset="0"/>
              </a:rPr>
              <a:t>This work item will develop a Media Service Enabler that packages all the required enablers and defines the required formats and protocols to make split rendering accessible to media service and application providers. The package is aligned with the philosophy of Media Service Enablers and envisions deployments as an SDK that is offered to application developers. </a:t>
            </a:r>
          </a:p>
          <a:p>
            <a:pPr marL="287338" indent="-287338">
              <a:lnSpc>
                <a:spcPct val="93000"/>
              </a:lnSpc>
              <a:spcBef>
                <a:spcPct val="15000"/>
              </a:spcBef>
              <a:spcAft>
                <a:spcPct val="15000"/>
              </a:spcAft>
              <a:buSzPct val="100000"/>
              <a:buNone/>
              <a:tabLst>
                <a:tab pos="285750" algn="l"/>
              </a:tabLst>
              <a:defRPr/>
            </a:pPr>
            <a:r>
              <a:rPr lang="en-GB" sz="1400" b="1" u="sng" dirty="0">
                <a:cs typeface="Arial" pitchFamily="34" charset="0"/>
              </a:rPr>
              <a:t>Progress in the last quarter</a:t>
            </a:r>
          </a:p>
          <a:p>
            <a:pPr marL="287338" indent="-287338">
              <a:lnSpc>
                <a:spcPct val="93000"/>
              </a:lnSpc>
              <a:spcBef>
                <a:spcPct val="15000"/>
              </a:spcBef>
              <a:spcAft>
                <a:spcPct val="15000"/>
              </a:spcAft>
              <a:buSzPct val="100000"/>
              <a:tabLst>
                <a:tab pos="285750" algn="l"/>
              </a:tabLst>
              <a:defRPr/>
            </a:pPr>
            <a:r>
              <a:rPr lang="en-US" altLang="zh-CN" sz="1400" dirty="0">
                <a:cs typeface="Arial" pitchFamily="34" charset="0"/>
              </a:rPr>
              <a:t>TS 26.565 progressed to v0.2.0</a:t>
            </a:r>
          </a:p>
          <a:p>
            <a:pPr marL="287338" indent="-287338">
              <a:lnSpc>
                <a:spcPct val="93000"/>
              </a:lnSpc>
              <a:spcBef>
                <a:spcPct val="15000"/>
              </a:spcBef>
              <a:spcAft>
                <a:spcPct val="15000"/>
              </a:spcAft>
              <a:buSzPct val="100000"/>
              <a:tabLst>
                <a:tab pos="285750" algn="l"/>
              </a:tabLst>
              <a:defRPr/>
            </a:pPr>
            <a:r>
              <a:rPr lang="en-US" altLang="zh-CN" sz="1400" dirty="0">
                <a:cs typeface="Arial" pitchFamily="34" charset="0"/>
              </a:rPr>
              <a:t>Client architecture updated to reflect the agreed XR Client baseline architecture</a:t>
            </a:r>
          </a:p>
          <a:p>
            <a:pPr marL="287338" indent="-287338">
              <a:lnSpc>
                <a:spcPct val="93000"/>
              </a:lnSpc>
              <a:spcBef>
                <a:spcPct val="15000"/>
              </a:spcBef>
              <a:spcAft>
                <a:spcPct val="15000"/>
              </a:spcAft>
              <a:buSzPct val="100000"/>
              <a:tabLst>
                <a:tab pos="285750" algn="l"/>
              </a:tabLst>
              <a:defRPr/>
            </a:pPr>
            <a:r>
              <a:rPr lang="en-US" altLang="zh-CN" sz="1400" dirty="0">
                <a:cs typeface="Arial" pitchFamily="34" charset="0"/>
              </a:rPr>
              <a:t>New generic split rendering control architecture introduced with call flows</a:t>
            </a:r>
          </a:p>
          <a:p>
            <a:pPr marL="287338" indent="-287338">
              <a:lnSpc>
                <a:spcPct val="93000"/>
              </a:lnSpc>
              <a:spcBef>
                <a:spcPct val="15000"/>
              </a:spcBef>
              <a:spcAft>
                <a:spcPct val="15000"/>
              </a:spcAft>
              <a:buSzPct val="100000"/>
              <a:tabLst>
                <a:tab pos="285750" algn="l"/>
              </a:tabLst>
              <a:defRPr/>
            </a:pPr>
            <a:r>
              <a:rPr lang="en-US" altLang="zh-CN" sz="1400" dirty="0">
                <a:cs typeface="Arial" pitchFamily="34" charset="0"/>
              </a:rPr>
              <a:t>A pixel streaming profile is defined for 2D flat rendering e.g. for an HMD that supports 2 views and stereo audio with recommended formats for </a:t>
            </a:r>
            <a:r>
              <a:rPr lang="en-US" altLang="zh-CN" sz="1400" dirty="0" err="1">
                <a:cs typeface="Arial" pitchFamily="34" charset="0"/>
              </a:rPr>
              <a:t>swapchains</a:t>
            </a:r>
            <a:r>
              <a:rPr lang="en-US" altLang="zh-CN" sz="1400" dirty="0">
                <a:cs typeface="Arial" pitchFamily="34" charset="0"/>
              </a:rPr>
              <a:t> and audio (stereo audio and </a:t>
            </a:r>
            <a:r>
              <a:rPr lang="en-US" altLang="zh-CN" sz="1400" dirty="0" err="1">
                <a:cs typeface="Arial" pitchFamily="34" charset="0"/>
              </a:rPr>
              <a:t>binauralized</a:t>
            </a:r>
            <a:r>
              <a:rPr lang="en-US" altLang="zh-CN" sz="1400" dirty="0">
                <a:cs typeface="Arial" pitchFamily="34" charset="0"/>
              </a:rPr>
              <a:t> and HOA, all based on user pose)</a:t>
            </a:r>
          </a:p>
          <a:p>
            <a:pPr marL="287338" lvl="0" indent="-287338" fontAlgn="base">
              <a:lnSpc>
                <a:spcPct val="93000"/>
              </a:lnSpc>
              <a:spcBef>
                <a:spcPct val="15000"/>
              </a:spcBef>
              <a:spcAft>
                <a:spcPct val="15000"/>
              </a:spcAft>
              <a:buSzPct val="100000"/>
              <a:buNone/>
              <a:tabLst>
                <a:tab pos="285750" algn="l"/>
              </a:tabLst>
              <a:defRPr/>
            </a:pPr>
            <a:r>
              <a:rPr lang="en-GB" sz="1400" b="1" u="sng" dirty="0">
                <a:cs typeface="Arial" pitchFamily="34" charset="0"/>
              </a:rPr>
              <a:t>Next steps</a:t>
            </a:r>
          </a:p>
          <a:p>
            <a:pPr marL="287338" indent="-287338">
              <a:lnSpc>
                <a:spcPct val="93000"/>
              </a:lnSpc>
              <a:spcBef>
                <a:spcPct val="15000"/>
              </a:spcBef>
              <a:spcAft>
                <a:spcPct val="15000"/>
              </a:spcAft>
              <a:buSzPct val="100000"/>
              <a:tabLst>
                <a:tab pos="285750" algn="l"/>
              </a:tabLst>
              <a:defRPr/>
            </a:pPr>
            <a:r>
              <a:rPr lang="en-US" altLang="zh-CN" sz="1400" dirty="0">
                <a:cs typeface="Arial" pitchFamily="34" charset="0"/>
              </a:rPr>
              <a:t>Agree procedures and prerequisites on split rendering</a:t>
            </a:r>
          </a:p>
          <a:p>
            <a:pPr marL="287338" indent="-287338">
              <a:lnSpc>
                <a:spcPct val="93000"/>
              </a:lnSpc>
              <a:spcBef>
                <a:spcPct val="15000"/>
              </a:spcBef>
              <a:spcAft>
                <a:spcPct val="15000"/>
              </a:spcAft>
              <a:buSzPct val="100000"/>
              <a:tabLst>
                <a:tab pos="285750" algn="l"/>
              </a:tabLst>
              <a:defRPr/>
            </a:pPr>
            <a:r>
              <a:rPr lang="en-US" altLang="zh-CN" sz="1400" dirty="0">
                <a:cs typeface="Arial" pitchFamily="34" charset="0"/>
              </a:rPr>
              <a:t>Review inputs on AF, User Plane, and Client APIs and functionality</a:t>
            </a:r>
          </a:p>
          <a:p>
            <a:pPr marL="287338" indent="-287338">
              <a:lnSpc>
                <a:spcPct val="93000"/>
              </a:lnSpc>
              <a:spcBef>
                <a:spcPct val="15000"/>
              </a:spcBef>
              <a:spcAft>
                <a:spcPct val="15000"/>
              </a:spcAft>
              <a:buSzPct val="100000"/>
              <a:tabLst>
                <a:tab pos="285750" algn="l"/>
              </a:tabLst>
              <a:defRPr/>
            </a:pPr>
            <a:r>
              <a:rPr lang="en-US" altLang="zh-CN" sz="1400" dirty="0">
                <a:cs typeface="Arial" pitchFamily="34" charset="0"/>
              </a:rPr>
              <a:t>Finalize details of 2D flat split rendering profile</a:t>
            </a:r>
          </a:p>
          <a:p>
            <a:pPr marL="287338" indent="-287338">
              <a:lnSpc>
                <a:spcPct val="93000"/>
              </a:lnSpc>
              <a:spcBef>
                <a:spcPct val="15000"/>
              </a:spcBef>
              <a:spcAft>
                <a:spcPct val="15000"/>
              </a:spcAft>
              <a:buSzPct val="100000"/>
              <a:tabLst>
                <a:tab pos="285750" algn="l"/>
              </a:tabLst>
              <a:defRPr/>
            </a:pPr>
            <a:r>
              <a:rPr lang="en-US" altLang="zh-CN" sz="1400" dirty="0">
                <a:cs typeface="Arial" pitchFamily="34" charset="0"/>
              </a:rPr>
              <a:t>Identify additional split rendering profiles</a:t>
            </a:r>
          </a:p>
          <a:p>
            <a:pPr marL="287338" indent="-287338">
              <a:lnSpc>
                <a:spcPct val="93000"/>
              </a:lnSpc>
              <a:spcBef>
                <a:spcPct val="15000"/>
              </a:spcBef>
              <a:spcAft>
                <a:spcPct val="15000"/>
              </a:spcAft>
              <a:buSzPct val="100000"/>
              <a:tabLst>
                <a:tab pos="285750" algn="l"/>
              </a:tabLst>
              <a:defRPr/>
            </a:pPr>
            <a:endParaRPr lang="en-US" altLang="zh-CN" sz="1400" dirty="0">
              <a:cs typeface="Arial" pitchFamily="34" charset="0"/>
            </a:endParaRPr>
          </a:p>
          <a:p>
            <a:pPr marL="287338" indent="-287338">
              <a:lnSpc>
                <a:spcPct val="93000"/>
              </a:lnSpc>
              <a:spcBef>
                <a:spcPct val="15000"/>
              </a:spcBef>
              <a:spcAft>
                <a:spcPct val="15000"/>
              </a:spcAft>
              <a:buSzPct val="100000"/>
              <a:tabLst>
                <a:tab pos="285750" algn="l"/>
              </a:tabLst>
              <a:defRPr/>
            </a:pPr>
            <a:endParaRPr lang="en-US" altLang="en-US" sz="1300" dirty="0">
              <a:cs typeface="Arial" panose="020B0604020202020204" pitchFamily="34" charset="0"/>
            </a:endParaRPr>
          </a:p>
        </p:txBody>
      </p:sp>
      <p:graphicFrame>
        <p:nvGraphicFramePr>
          <p:cNvPr id="4" name="Table 3">
            <a:extLst>
              <a:ext uri="{FF2B5EF4-FFF2-40B4-BE49-F238E27FC236}">
                <a16:creationId xmlns:a16="http://schemas.microsoft.com/office/drawing/2014/main" id="{DF3DD5E4-3991-45FB-86B4-96F10E2216EC}"/>
              </a:ext>
            </a:extLst>
          </p:cNvPr>
          <p:cNvGraphicFramePr>
            <a:graphicFrameLocks noGrp="1"/>
          </p:cNvGraphicFramePr>
          <p:nvPr>
            <p:extLst>
              <p:ext uri="{D42A27DB-BD31-4B8C-83A1-F6EECF244321}">
                <p14:modId xmlns:p14="http://schemas.microsoft.com/office/powerpoint/2010/main" val="758142573"/>
              </p:ext>
            </p:extLst>
          </p:nvPr>
        </p:nvGraphicFramePr>
        <p:xfrm>
          <a:off x="647700" y="1454150"/>
          <a:ext cx="10084901" cy="584080"/>
        </p:xfrm>
        <a:graphic>
          <a:graphicData uri="http://schemas.openxmlformats.org/drawingml/2006/table">
            <a:tbl>
              <a:tblPr firstRow="1" firstCol="1" bandRow="1">
                <a:tableStyleId>{F5AB1C69-6EDB-4FF4-983F-18BD219EF322}</a:tableStyleId>
              </a:tblPr>
              <a:tblGrid>
                <a:gridCol w="601902">
                  <a:extLst>
                    <a:ext uri="{9D8B030D-6E8A-4147-A177-3AD203B41FA5}">
                      <a16:colId xmlns:a16="http://schemas.microsoft.com/office/drawing/2014/main" val="3774318400"/>
                    </a:ext>
                  </a:extLst>
                </a:gridCol>
                <a:gridCol w="3844407">
                  <a:extLst>
                    <a:ext uri="{9D8B030D-6E8A-4147-A177-3AD203B41FA5}">
                      <a16:colId xmlns:a16="http://schemas.microsoft.com/office/drawing/2014/main" val="4223585199"/>
                    </a:ext>
                  </a:extLst>
                </a:gridCol>
                <a:gridCol w="1095473">
                  <a:extLst>
                    <a:ext uri="{9D8B030D-6E8A-4147-A177-3AD203B41FA5}">
                      <a16:colId xmlns:a16="http://schemas.microsoft.com/office/drawing/2014/main" val="3243789555"/>
                    </a:ext>
                  </a:extLst>
                </a:gridCol>
                <a:gridCol w="807092">
                  <a:extLst>
                    <a:ext uri="{9D8B030D-6E8A-4147-A177-3AD203B41FA5}">
                      <a16:colId xmlns:a16="http://schemas.microsoft.com/office/drawing/2014/main" val="846670347"/>
                    </a:ext>
                  </a:extLst>
                </a:gridCol>
                <a:gridCol w="551732">
                  <a:extLst>
                    <a:ext uri="{9D8B030D-6E8A-4147-A177-3AD203B41FA5}">
                      <a16:colId xmlns:a16="http://schemas.microsoft.com/office/drawing/2014/main" val="434790302"/>
                    </a:ext>
                  </a:extLst>
                </a:gridCol>
                <a:gridCol w="643064">
                  <a:extLst>
                    <a:ext uri="{9D8B030D-6E8A-4147-A177-3AD203B41FA5}">
                      <a16:colId xmlns:a16="http://schemas.microsoft.com/office/drawing/2014/main" val="3073372978"/>
                    </a:ext>
                  </a:extLst>
                </a:gridCol>
                <a:gridCol w="643064">
                  <a:extLst>
                    <a:ext uri="{9D8B030D-6E8A-4147-A177-3AD203B41FA5}">
                      <a16:colId xmlns:a16="http://schemas.microsoft.com/office/drawing/2014/main" val="561946174"/>
                    </a:ext>
                  </a:extLst>
                </a:gridCol>
                <a:gridCol w="1898167">
                  <a:extLst>
                    <a:ext uri="{9D8B030D-6E8A-4147-A177-3AD203B41FA5}">
                      <a16:colId xmlns:a16="http://schemas.microsoft.com/office/drawing/2014/main" val="3640305894"/>
                    </a:ext>
                  </a:extLst>
                </a:gridCol>
              </a:tblGrid>
              <a:tr h="296861">
                <a:tc>
                  <a:txBody>
                    <a:bodyPr/>
                    <a:lstStyle/>
                    <a:p>
                      <a:pPr algn="ctr">
                        <a:lnSpc>
                          <a:spcPct val="107000"/>
                        </a:lnSpc>
                        <a:spcAft>
                          <a:spcPts val="800"/>
                        </a:spcAft>
                      </a:pPr>
                      <a:r>
                        <a:rPr lang="en-GB" sz="1000" dirty="0"/>
                        <a:t>UID</a:t>
                      </a:r>
                    </a:p>
                  </a:txBody>
                  <a:tcPr marL="36001" marR="36001" marT="0" marB="0" anchor="ctr"/>
                </a:tc>
                <a:tc>
                  <a:txBody>
                    <a:bodyPr/>
                    <a:lstStyle/>
                    <a:p>
                      <a:pPr algn="ctr">
                        <a:lnSpc>
                          <a:spcPct val="107000"/>
                        </a:lnSpc>
                        <a:spcAft>
                          <a:spcPts val="800"/>
                        </a:spcAft>
                      </a:pPr>
                      <a:r>
                        <a:rPr lang="en-GB" sz="1000" dirty="0"/>
                        <a:t>Name</a:t>
                      </a:r>
                    </a:p>
                  </a:txBody>
                  <a:tcPr marL="36001" marR="36001" marT="0" marB="0" anchor="ctr"/>
                </a:tc>
                <a:tc>
                  <a:txBody>
                    <a:bodyPr/>
                    <a:lstStyle/>
                    <a:p>
                      <a:pPr algn="ctr">
                        <a:lnSpc>
                          <a:spcPct val="107000"/>
                        </a:lnSpc>
                        <a:spcAft>
                          <a:spcPts val="800"/>
                        </a:spcAft>
                      </a:pPr>
                      <a:r>
                        <a:rPr lang="en-GB" sz="1000" dirty="0"/>
                        <a:t>Acronym</a:t>
                      </a:r>
                    </a:p>
                  </a:txBody>
                  <a:tcPr marL="36001" marR="36001" marT="0" marB="0" anchor="ctr"/>
                </a:tc>
                <a:tc>
                  <a:txBody>
                    <a:bodyPr/>
                    <a:lstStyle/>
                    <a:p>
                      <a:pPr algn="ctr">
                        <a:lnSpc>
                          <a:spcPct val="107000"/>
                        </a:lnSpc>
                        <a:spcAft>
                          <a:spcPts val="800"/>
                        </a:spcAft>
                      </a:pPr>
                      <a:r>
                        <a:rPr lang="en-GB" sz="1000" dirty="0"/>
                        <a:t>Target (mm/</a:t>
                      </a:r>
                      <a:r>
                        <a:rPr lang="en-GB" sz="1000" dirty="0" err="1"/>
                        <a:t>yyyy</a:t>
                      </a:r>
                      <a:r>
                        <a:rPr lang="en-GB" sz="1000" dirty="0"/>
                        <a:t>)</a:t>
                      </a:r>
                    </a:p>
                  </a:txBody>
                  <a:tcPr marL="36001" marR="36001" marT="0" marB="0" anchor="ctr"/>
                </a:tc>
                <a:tc>
                  <a:txBody>
                    <a:bodyPr/>
                    <a:lstStyle/>
                    <a:p>
                      <a:pPr algn="ctr">
                        <a:lnSpc>
                          <a:spcPct val="107000"/>
                        </a:lnSpc>
                        <a:spcAft>
                          <a:spcPts val="800"/>
                        </a:spcAft>
                      </a:pPr>
                      <a:r>
                        <a:rPr lang="en-GB" sz="1000" dirty="0"/>
                        <a:t>Old %</a:t>
                      </a:r>
                    </a:p>
                  </a:txBody>
                  <a:tcPr marL="36001" marR="36001" marT="0" marB="0" anchor="ctr"/>
                </a:tc>
                <a:tc>
                  <a:txBody>
                    <a:bodyPr/>
                    <a:lstStyle/>
                    <a:p>
                      <a:pPr algn="ctr">
                        <a:lnSpc>
                          <a:spcPct val="107000"/>
                        </a:lnSpc>
                        <a:spcAft>
                          <a:spcPts val="800"/>
                        </a:spcAft>
                      </a:pPr>
                      <a:r>
                        <a:rPr lang="en-GB" sz="1000" b="1" kern="1200" dirty="0">
                          <a:solidFill>
                            <a:schemeClr val="lt1"/>
                          </a:solidFill>
                          <a:latin typeface="+mn-lt"/>
                          <a:ea typeface="+mn-ea"/>
                          <a:cs typeface="+mn-cs"/>
                        </a:rPr>
                        <a:t>WID</a:t>
                      </a:r>
                      <a:endParaRPr lang="en-GB" sz="1000" dirty="0">
                        <a:solidFill>
                          <a:srgbClr val="FF0000"/>
                        </a:solidFill>
                      </a:endParaRPr>
                    </a:p>
                  </a:txBody>
                  <a:tcPr marL="36001" marR="36001" marT="0" marB="0" anchor="ctr"/>
                </a:tc>
                <a:tc>
                  <a:txBody>
                    <a:bodyPr/>
                    <a:lstStyle/>
                    <a:p>
                      <a:pPr algn="ctr">
                        <a:lnSpc>
                          <a:spcPct val="107000"/>
                        </a:lnSpc>
                        <a:spcAft>
                          <a:spcPts val="800"/>
                        </a:spcAft>
                      </a:pPr>
                      <a:r>
                        <a:rPr lang="en-GB" sz="1000" dirty="0">
                          <a:solidFill>
                            <a:srgbClr val="FF0000"/>
                          </a:solidFill>
                        </a:rPr>
                        <a:t>New %</a:t>
                      </a:r>
                      <a:endParaRPr lang="en-GB" sz="1000" b="1" kern="1200" dirty="0">
                        <a:solidFill>
                          <a:schemeClr val="lt1"/>
                        </a:solidFill>
                        <a:latin typeface="+mn-lt"/>
                        <a:ea typeface="+mn-ea"/>
                        <a:cs typeface="+mn-cs"/>
                      </a:endParaRPr>
                    </a:p>
                  </a:txBody>
                  <a:tcPr marL="36001" marR="36001" marT="0" marB="0" anchor="ctr"/>
                </a:tc>
                <a:tc>
                  <a:txBody>
                    <a:bodyPr/>
                    <a:lstStyle/>
                    <a:p>
                      <a:pPr algn="ctr">
                        <a:lnSpc>
                          <a:spcPct val="107000"/>
                        </a:lnSpc>
                        <a:spcAft>
                          <a:spcPts val="800"/>
                        </a:spcAft>
                      </a:pPr>
                      <a:r>
                        <a:rPr lang="en-GB" sz="1000" dirty="0">
                          <a:solidFill>
                            <a:srgbClr val="FF0000"/>
                          </a:solidFill>
                        </a:rPr>
                        <a:t>Change or comment</a:t>
                      </a:r>
                    </a:p>
                  </a:txBody>
                  <a:tcPr marL="36001" marR="36001" marT="0" marB="0" anchor="ctr"/>
                </a:tc>
                <a:extLst>
                  <a:ext uri="{0D108BD9-81ED-4DB2-BD59-A6C34878D82A}">
                    <a16:rowId xmlns:a16="http://schemas.microsoft.com/office/drawing/2014/main" val="4239288155"/>
                  </a:ext>
                </a:extLst>
              </a:tr>
              <a:tr h="265183">
                <a:tc>
                  <a:txBody>
                    <a:bodyPr/>
                    <a:lstStyle/>
                    <a:p>
                      <a:pPr algn="r" fontAlgn="b"/>
                      <a:r>
                        <a:rPr lang="en-US" sz="1000"/>
                        <a:t>960045</a:t>
                      </a:r>
                    </a:p>
                  </a:txBody>
                  <a:tcPr marL="9525" marR="9525" marT="9525" marB="0" anchor="b"/>
                </a:tc>
                <a:tc>
                  <a:txBody>
                    <a:bodyPr/>
                    <a:lstStyle/>
                    <a:p>
                      <a:pPr algn="l" fontAlgn="b"/>
                      <a:r>
                        <a:rPr lang="nb-NO" sz="1000"/>
                        <a:t>Split Rendering Media Service Enabler </a:t>
                      </a:r>
                    </a:p>
                  </a:txBody>
                  <a:tcPr marL="9525" marR="9525" marT="9525" marB="0" anchor="b"/>
                </a:tc>
                <a:tc>
                  <a:txBody>
                    <a:bodyPr/>
                    <a:lstStyle/>
                    <a:p>
                      <a:pPr algn="l" fontAlgn="b"/>
                      <a:r>
                        <a:rPr lang="en-US" sz="1000"/>
                        <a:t>SR_MSE</a:t>
                      </a:r>
                    </a:p>
                  </a:txBody>
                  <a:tcPr marL="9525" marR="9525" marT="9525" marB="0" anchor="b"/>
                </a:tc>
                <a:tc>
                  <a:txBody>
                    <a:bodyPr/>
                    <a:lstStyle/>
                    <a:p>
                      <a:pPr algn="r" fontAlgn="b"/>
                      <a:r>
                        <a:rPr lang="en-US" sz="1000" dirty="0">
                          <a:solidFill>
                            <a:srgbClr val="FF0000"/>
                          </a:solidFill>
                        </a:rPr>
                        <a:t>9</a:t>
                      </a:r>
                      <a:r>
                        <a:rPr lang="en-US" sz="1000" dirty="0"/>
                        <a:t>/2023</a:t>
                      </a:r>
                    </a:p>
                  </a:txBody>
                  <a:tcPr marL="9525" marR="9525" marT="9525" marB="0" anchor="b"/>
                </a:tc>
                <a:tc>
                  <a:txBody>
                    <a:bodyPr/>
                    <a:lstStyle/>
                    <a:p>
                      <a:pPr algn="r" fontAlgn="b"/>
                      <a:r>
                        <a:rPr lang="en-US" sz="1000" dirty="0"/>
                        <a:t>5%</a:t>
                      </a:r>
                    </a:p>
                  </a:txBody>
                  <a:tcPr marL="9525" marR="9525" marT="9525" marB="0" anchor="b"/>
                </a:tc>
                <a:tc>
                  <a:txBody>
                    <a:bodyPr/>
                    <a:lstStyle/>
                    <a:p>
                      <a:pPr algn="l" fontAlgn="b"/>
                      <a:r>
                        <a:rPr lang="en-US" sz="1000" dirty="0">
                          <a:hlinkClick r:id="rId2"/>
                        </a:rPr>
                        <a:t>SP-220685</a:t>
                      </a:r>
                      <a:endParaRPr lang="en-US" sz="1000" dirty="0"/>
                    </a:p>
                  </a:txBody>
                  <a:tcPr marL="9525" marR="9525" marT="9525" marB="0" anchor="b"/>
                </a:tc>
                <a:tc>
                  <a:txBody>
                    <a:bodyPr/>
                    <a:lstStyle/>
                    <a:p>
                      <a:pPr algn="ctr">
                        <a:lnSpc>
                          <a:spcPct val="107000"/>
                        </a:lnSpc>
                        <a:spcAft>
                          <a:spcPts val="800"/>
                        </a:spcAft>
                      </a:pPr>
                      <a:r>
                        <a:rPr lang="en-GB" sz="1000" dirty="0">
                          <a:solidFill>
                            <a:srgbClr val="FF0000"/>
                          </a:solidFill>
                        </a:rPr>
                        <a:t>15%</a:t>
                      </a:r>
                    </a:p>
                  </a:txBody>
                  <a:tcPr marL="36001" marR="36001" marT="0" marB="0" anchor="ctr"/>
                </a:tc>
                <a:tc>
                  <a:txBody>
                    <a:bodyPr/>
                    <a:lstStyle/>
                    <a:p>
                      <a:pPr algn="ctr">
                        <a:lnSpc>
                          <a:spcPct val="107000"/>
                        </a:lnSpc>
                        <a:spcAft>
                          <a:spcPts val="800"/>
                        </a:spcAft>
                      </a:pPr>
                      <a:endParaRPr lang="en-GB" sz="1000" dirty="0">
                        <a:solidFill>
                          <a:srgbClr val="FF0000"/>
                        </a:solidFill>
                      </a:endParaRPr>
                    </a:p>
                  </a:txBody>
                  <a:tcPr marL="36001" marR="36001" marT="0" marB="0" anchor="ctr"/>
                </a:tc>
                <a:extLst>
                  <a:ext uri="{0D108BD9-81ED-4DB2-BD59-A6C34878D82A}">
                    <a16:rowId xmlns:a16="http://schemas.microsoft.com/office/drawing/2014/main" val="3663855747"/>
                  </a:ext>
                </a:extLst>
              </a:tr>
            </a:tbl>
          </a:graphicData>
        </a:graphic>
      </p:graphicFrame>
    </p:spTree>
    <p:extLst>
      <p:ext uri="{BB962C8B-B14F-4D97-AF65-F5344CB8AC3E}">
        <p14:creationId xmlns:p14="http://schemas.microsoft.com/office/powerpoint/2010/main" val="2522630026"/>
      </p:ext>
    </p:extLst>
  </p:cSld>
  <p:clrMapOvr>
    <a:masterClrMapping/>
  </p:clrMapOvr>
  <p:transition spd="slow"/>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F3B35329-BFCF-436F-8D48-FA81E821F100}"/>
              </a:ext>
            </a:extLst>
          </p:cNvPr>
          <p:cNvSpPr>
            <a:spLocks noGrp="1"/>
          </p:cNvSpPr>
          <p:nvPr>
            <p:ph type="title"/>
          </p:nvPr>
        </p:nvSpPr>
        <p:spPr/>
        <p:txBody>
          <a:bodyPr/>
          <a:lstStyle/>
          <a:p>
            <a:r>
              <a:rPr lang="en-GB" altLang="en-US"/>
              <a:t>Outline</a:t>
            </a:r>
          </a:p>
        </p:txBody>
      </p:sp>
      <p:sp>
        <p:nvSpPr>
          <p:cNvPr id="2" name="Espace réservé du contenu 1">
            <a:extLst>
              <a:ext uri="{FF2B5EF4-FFF2-40B4-BE49-F238E27FC236}">
                <a16:creationId xmlns:a16="http://schemas.microsoft.com/office/drawing/2014/main" id="{108D8350-CE6F-41B0-84B2-80DFA4E0AC7E}"/>
              </a:ext>
            </a:extLst>
          </p:cNvPr>
          <p:cNvSpPr>
            <a:spLocks noGrp="1"/>
          </p:cNvSpPr>
          <p:nvPr>
            <p:ph idx="1"/>
          </p:nvPr>
        </p:nvSpPr>
        <p:spPr/>
        <p:txBody>
          <a:bodyPr/>
          <a:lstStyle/>
          <a:p>
            <a:pPr>
              <a:lnSpc>
                <a:spcPct val="90000"/>
              </a:lnSpc>
              <a:spcBef>
                <a:spcPts val="500"/>
              </a:spcBef>
            </a:pPr>
            <a:r>
              <a:rPr lang="en-US" altLang="en-US" sz="2000" dirty="0"/>
              <a:t>General</a:t>
            </a:r>
          </a:p>
          <a:p>
            <a:pPr lvl="1">
              <a:lnSpc>
                <a:spcPct val="90000"/>
              </a:lnSpc>
              <a:spcBef>
                <a:spcPts val="300"/>
              </a:spcBef>
            </a:pPr>
            <a:r>
              <a:rPr lang="en-US" altLang="en-US" sz="1600" dirty="0"/>
              <a:t>Leadership and subgroups </a:t>
            </a:r>
          </a:p>
          <a:p>
            <a:pPr lvl="1">
              <a:lnSpc>
                <a:spcPct val="90000"/>
              </a:lnSpc>
              <a:spcBef>
                <a:spcPts val="300"/>
              </a:spcBef>
            </a:pPr>
            <a:r>
              <a:rPr lang="en-US" altLang="en-US" sz="1600" dirty="0"/>
              <a:t>Meetings and statistics</a:t>
            </a:r>
          </a:p>
          <a:p>
            <a:pPr lvl="1">
              <a:lnSpc>
                <a:spcPct val="90000"/>
              </a:lnSpc>
              <a:spcBef>
                <a:spcPts val="300"/>
              </a:spcBef>
            </a:pPr>
            <a:r>
              <a:rPr lang="en-US" altLang="en-US" sz="1600" dirty="0"/>
              <a:t>Progress highlights</a:t>
            </a:r>
          </a:p>
          <a:p>
            <a:pPr>
              <a:lnSpc>
                <a:spcPct val="90000"/>
              </a:lnSpc>
              <a:spcBef>
                <a:spcPts val="1500"/>
              </a:spcBef>
            </a:pPr>
            <a:r>
              <a:rPr lang="en-US" altLang="en-US" sz="2000" dirty="0"/>
              <a:t>Work progress </a:t>
            </a:r>
          </a:p>
          <a:p>
            <a:pPr lvl="1">
              <a:lnSpc>
                <a:spcPct val="90000"/>
              </a:lnSpc>
              <a:spcBef>
                <a:spcPts val="300"/>
              </a:spcBef>
            </a:pPr>
            <a:r>
              <a:rPr lang="en-US" altLang="en-US" sz="1600" dirty="0"/>
              <a:t>CRs to features in Release 17 and earlier</a:t>
            </a:r>
          </a:p>
          <a:p>
            <a:pPr lvl="1">
              <a:lnSpc>
                <a:spcPct val="90000"/>
              </a:lnSpc>
              <a:spcBef>
                <a:spcPts val="300"/>
              </a:spcBef>
            </a:pPr>
            <a:r>
              <a:rPr lang="fi-FI" altLang="en-US" sz="1600" dirty="0"/>
              <a:t>Rel-18 Work Items</a:t>
            </a:r>
          </a:p>
          <a:p>
            <a:pPr lvl="1">
              <a:lnSpc>
                <a:spcPct val="90000"/>
              </a:lnSpc>
              <a:spcBef>
                <a:spcPts val="300"/>
              </a:spcBef>
            </a:pPr>
            <a:r>
              <a:rPr lang="fi-FI" altLang="en-US" sz="1600" dirty="0"/>
              <a:t>Study Items</a:t>
            </a:r>
          </a:p>
          <a:p>
            <a:pPr lvl="1">
              <a:lnSpc>
                <a:spcPct val="90000"/>
              </a:lnSpc>
              <a:spcBef>
                <a:spcPts val="300"/>
              </a:spcBef>
            </a:pPr>
            <a:r>
              <a:rPr lang="fi-FI" altLang="en-US" sz="1600" dirty="0"/>
              <a:t>New Work Items</a:t>
            </a:r>
          </a:p>
          <a:p>
            <a:pPr lvl="1">
              <a:lnSpc>
                <a:spcPct val="90000"/>
              </a:lnSpc>
              <a:spcBef>
                <a:spcPts val="300"/>
              </a:spcBef>
            </a:pPr>
            <a:r>
              <a:rPr lang="fi-FI" altLang="en-US" sz="1600" dirty="0"/>
              <a:t>New Study Items</a:t>
            </a:r>
          </a:p>
          <a:p>
            <a:pPr>
              <a:lnSpc>
                <a:spcPct val="90000"/>
              </a:lnSpc>
              <a:spcBef>
                <a:spcPts val="1500"/>
              </a:spcBef>
            </a:pPr>
            <a:r>
              <a:rPr lang="fi-FI" altLang="en-US" sz="2000" dirty="0"/>
              <a:t>IETF Dependencies</a:t>
            </a:r>
          </a:p>
          <a:p>
            <a:pPr>
              <a:lnSpc>
                <a:spcPct val="90000"/>
              </a:lnSpc>
              <a:spcBef>
                <a:spcPts val="1500"/>
              </a:spcBef>
            </a:pPr>
            <a:r>
              <a:rPr lang="fi-FI" altLang="en-US" sz="2000" dirty="0"/>
              <a:t>Outgoing LSs</a:t>
            </a:r>
            <a:endParaRPr lang="en-US" altLang="en-US" sz="2000" dirty="0"/>
          </a:p>
          <a:p>
            <a:pPr>
              <a:lnSpc>
                <a:spcPct val="90000"/>
              </a:lnSpc>
              <a:spcBef>
                <a:spcPts val="1500"/>
              </a:spcBef>
            </a:pPr>
            <a:r>
              <a:rPr lang="en-US" altLang="en-US" sz="2000" dirty="0"/>
              <a:t>Summary of action items </a:t>
            </a:r>
          </a:p>
        </p:txBody>
      </p:sp>
    </p:spTree>
  </p:cSld>
  <p:clrMapOvr>
    <a:masterClrMapping/>
  </p:clrMapOvr>
  <p:transition spd="slow"/>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12A81A8-5C7E-4B5E-B955-EBF4BE0C600C}"/>
              </a:ext>
            </a:extLst>
          </p:cNvPr>
          <p:cNvSpPr>
            <a:spLocks noGrp="1"/>
          </p:cNvSpPr>
          <p:nvPr>
            <p:ph type="title"/>
          </p:nvPr>
        </p:nvSpPr>
        <p:spPr/>
        <p:txBody>
          <a:bodyPr/>
          <a:lstStyle/>
          <a:p>
            <a:r>
              <a:rPr lang="en-US" altLang="en-US" sz="3200" dirty="0"/>
              <a:t>5G Real-time Transport Protocols (5G_RTP)</a:t>
            </a:r>
          </a:p>
        </p:txBody>
      </p:sp>
      <p:sp>
        <p:nvSpPr>
          <p:cNvPr id="3" name="Espace réservé du contenu 2">
            <a:extLst>
              <a:ext uri="{FF2B5EF4-FFF2-40B4-BE49-F238E27FC236}">
                <a16:creationId xmlns:a16="http://schemas.microsoft.com/office/drawing/2014/main" id="{65F9F2AB-B13E-42E2-987D-E48C9A0EA900}"/>
              </a:ext>
            </a:extLst>
          </p:cNvPr>
          <p:cNvSpPr>
            <a:spLocks noGrp="1"/>
          </p:cNvSpPr>
          <p:nvPr>
            <p:ph idx="1"/>
          </p:nvPr>
        </p:nvSpPr>
        <p:spPr>
          <a:xfrm>
            <a:off x="647701" y="2506227"/>
            <a:ext cx="11068050" cy="3778688"/>
          </a:xfrm>
        </p:spPr>
        <p:txBody>
          <a:bodyPr/>
          <a:lstStyle/>
          <a:p>
            <a:pPr marL="287338" lvl="0" indent="-287338" fontAlgn="base">
              <a:lnSpc>
                <a:spcPct val="93000"/>
              </a:lnSpc>
              <a:spcBef>
                <a:spcPct val="15000"/>
              </a:spcBef>
              <a:spcAft>
                <a:spcPct val="15000"/>
              </a:spcAft>
              <a:buSzPct val="100000"/>
              <a:buNone/>
              <a:tabLst>
                <a:tab pos="285750" algn="l"/>
              </a:tabLst>
              <a:defRPr/>
            </a:pPr>
            <a:r>
              <a:rPr lang="en-GB" sz="1400" b="1" u="sng" dirty="0">
                <a:cs typeface="Arial" pitchFamily="34" charset="0"/>
              </a:rPr>
              <a:t>Purpose</a:t>
            </a:r>
          </a:p>
          <a:p>
            <a:pPr marL="287338" indent="-287338">
              <a:lnSpc>
                <a:spcPct val="93000"/>
              </a:lnSpc>
              <a:spcBef>
                <a:spcPct val="15000"/>
              </a:spcBef>
              <a:spcAft>
                <a:spcPct val="15000"/>
              </a:spcAft>
              <a:buSzPct val="100000"/>
              <a:tabLst>
                <a:tab pos="285750" algn="l"/>
              </a:tabLst>
              <a:defRPr/>
            </a:pPr>
            <a:r>
              <a:rPr lang="en-US" altLang="en-US" sz="1400" dirty="0">
                <a:cs typeface="Arial" panose="020B0604020202020204" pitchFamily="34" charset="0"/>
              </a:rPr>
              <a:t>The objective of this work item is to specify functionalities of RTP to improve support for traditional and immersive real-time services and enablers.  To develop a commercially relevant set of functionalities that only include technologies that are either commercially relevant or deployed or demonstrate clear performance or relevant functionality that justifies introducing additional implementation or interoperability complexity.</a:t>
            </a:r>
          </a:p>
          <a:p>
            <a:pPr marL="287338" indent="-287338">
              <a:lnSpc>
                <a:spcPct val="93000"/>
              </a:lnSpc>
              <a:spcBef>
                <a:spcPct val="15000"/>
              </a:spcBef>
              <a:spcAft>
                <a:spcPct val="15000"/>
              </a:spcAft>
              <a:buSzPct val="100000"/>
              <a:buNone/>
              <a:tabLst>
                <a:tab pos="285750" algn="l"/>
              </a:tabLst>
              <a:defRPr/>
            </a:pPr>
            <a:r>
              <a:rPr lang="en-GB" sz="1400" b="1" u="sng" dirty="0">
                <a:cs typeface="Arial" pitchFamily="34" charset="0"/>
              </a:rPr>
              <a:t>Progress in the last quarter</a:t>
            </a:r>
          </a:p>
          <a:p>
            <a:pPr marL="287338" indent="-287338">
              <a:lnSpc>
                <a:spcPct val="93000"/>
              </a:lnSpc>
              <a:spcBef>
                <a:spcPct val="15000"/>
              </a:spcBef>
              <a:spcAft>
                <a:spcPct val="15000"/>
              </a:spcAft>
              <a:buSzPct val="100000"/>
              <a:tabLst>
                <a:tab pos="285750" algn="l"/>
              </a:tabLst>
              <a:defRPr/>
            </a:pPr>
            <a:r>
              <a:rPr lang="en-US" altLang="zh-CN" sz="1400" dirty="0">
                <a:cs typeface="Arial" pitchFamily="34" charset="0"/>
              </a:rPr>
              <a:t>The Permanent document now includes RTP header extensions for interactive metadata and PDU set identification </a:t>
            </a:r>
          </a:p>
          <a:p>
            <a:pPr marL="0" indent="0">
              <a:lnSpc>
                <a:spcPct val="93000"/>
              </a:lnSpc>
              <a:spcBef>
                <a:spcPct val="15000"/>
              </a:spcBef>
              <a:spcAft>
                <a:spcPct val="15000"/>
              </a:spcAft>
              <a:buSzPct val="100000"/>
              <a:buNone/>
              <a:tabLst>
                <a:tab pos="285750" algn="l"/>
              </a:tabLst>
              <a:defRPr/>
            </a:pPr>
            <a:endParaRPr lang="en-US" altLang="zh-CN" sz="1400" dirty="0">
              <a:cs typeface="Arial" pitchFamily="34" charset="0"/>
            </a:endParaRPr>
          </a:p>
          <a:p>
            <a:pPr marL="287338" indent="-287338">
              <a:lnSpc>
                <a:spcPct val="93000"/>
              </a:lnSpc>
              <a:spcBef>
                <a:spcPct val="15000"/>
              </a:spcBef>
              <a:spcAft>
                <a:spcPct val="15000"/>
              </a:spcAft>
              <a:buSzPct val="100000"/>
              <a:tabLst>
                <a:tab pos="285750" algn="l"/>
              </a:tabLst>
              <a:defRPr/>
            </a:pPr>
            <a:endParaRPr lang="en-US" altLang="en-US" sz="1300" dirty="0">
              <a:cs typeface="Arial" panose="020B0604020202020204" pitchFamily="34" charset="0"/>
            </a:endParaRPr>
          </a:p>
        </p:txBody>
      </p:sp>
      <p:graphicFrame>
        <p:nvGraphicFramePr>
          <p:cNvPr id="4" name="Table 3">
            <a:extLst>
              <a:ext uri="{FF2B5EF4-FFF2-40B4-BE49-F238E27FC236}">
                <a16:creationId xmlns:a16="http://schemas.microsoft.com/office/drawing/2014/main" id="{CBD25676-08B5-42FF-8CDB-D4AA465BF64F}"/>
              </a:ext>
            </a:extLst>
          </p:cNvPr>
          <p:cNvGraphicFramePr>
            <a:graphicFrameLocks noGrp="1"/>
          </p:cNvGraphicFramePr>
          <p:nvPr>
            <p:extLst>
              <p:ext uri="{D42A27DB-BD31-4B8C-83A1-F6EECF244321}">
                <p14:modId xmlns:p14="http://schemas.microsoft.com/office/powerpoint/2010/main" val="1366036781"/>
              </p:ext>
            </p:extLst>
          </p:nvPr>
        </p:nvGraphicFramePr>
        <p:xfrm>
          <a:off x="647700" y="1454150"/>
          <a:ext cx="10084901" cy="584080"/>
        </p:xfrm>
        <a:graphic>
          <a:graphicData uri="http://schemas.openxmlformats.org/drawingml/2006/table">
            <a:tbl>
              <a:tblPr firstRow="1" firstCol="1" bandRow="1">
                <a:tableStyleId>{F5AB1C69-6EDB-4FF4-983F-18BD219EF322}</a:tableStyleId>
              </a:tblPr>
              <a:tblGrid>
                <a:gridCol w="601902">
                  <a:extLst>
                    <a:ext uri="{9D8B030D-6E8A-4147-A177-3AD203B41FA5}">
                      <a16:colId xmlns:a16="http://schemas.microsoft.com/office/drawing/2014/main" val="70409629"/>
                    </a:ext>
                  </a:extLst>
                </a:gridCol>
                <a:gridCol w="3844407">
                  <a:extLst>
                    <a:ext uri="{9D8B030D-6E8A-4147-A177-3AD203B41FA5}">
                      <a16:colId xmlns:a16="http://schemas.microsoft.com/office/drawing/2014/main" val="1274809605"/>
                    </a:ext>
                  </a:extLst>
                </a:gridCol>
                <a:gridCol w="1095473">
                  <a:extLst>
                    <a:ext uri="{9D8B030D-6E8A-4147-A177-3AD203B41FA5}">
                      <a16:colId xmlns:a16="http://schemas.microsoft.com/office/drawing/2014/main" val="3687245956"/>
                    </a:ext>
                  </a:extLst>
                </a:gridCol>
                <a:gridCol w="807092">
                  <a:extLst>
                    <a:ext uri="{9D8B030D-6E8A-4147-A177-3AD203B41FA5}">
                      <a16:colId xmlns:a16="http://schemas.microsoft.com/office/drawing/2014/main" val="1833922680"/>
                    </a:ext>
                  </a:extLst>
                </a:gridCol>
                <a:gridCol w="551732">
                  <a:extLst>
                    <a:ext uri="{9D8B030D-6E8A-4147-A177-3AD203B41FA5}">
                      <a16:colId xmlns:a16="http://schemas.microsoft.com/office/drawing/2014/main" val="414198531"/>
                    </a:ext>
                  </a:extLst>
                </a:gridCol>
                <a:gridCol w="643064">
                  <a:extLst>
                    <a:ext uri="{9D8B030D-6E8A-4147-A177-3AD203B41FA5}">
                      <a16:colId xmlns:a16="http://schemas.microsoft.com/office/drawing/2014/main" val="2250972029"/>
                    </a:ext>
                  </a:extLst>
                </a:gridCol>
                <a:gridCol w="643064">
                  <a:extLst>
                    <a:ext uri="{9D8B030D-6E8A-4147-A177-3AD203B41FA5}">
                      <a16:colId xmlns:a16="http://schemas.microsoft.com/office/drawing/2014/main" val="2005104815"/>
                    </a:ext>
                  </a:extLst>
                </a:gridCol>
                <a:gridCol w="1898167">
                  <a:extLst>
                    <a:ext uri="{9D8B030D-6E8A-4147-A177-3AD203B41FA5}">
                      <a16:colId xmlns:a16="http://schemas.microsoft.com/office/drawing/2014/main" val="2754523379"/>
                    </a:ext>
                  </a:extLst>
                </a:gridCol>
              </a:tblGrid>
              <a:tr h="296861">
                <a:tc>
                  <a:txBody>
                    <a:bodyPr/>
                    <a:lstStyle/>
                    <a:p>
                      <a:pPr algn="ctr">
                        <a:lnSpc>
                          <a:spcPct val="107000"/>
                        </a:lnSpc>
                        <a:spcAft>
                          <a:spcPts val="800"/>
                        </a:spcAft>
                      </a:pPr>
                      <a:r>
                        <a:rPr lang="en-GB" sz="1000" dirty="0"/>
                        <a:t>UID</a:t>
                      </a:r>
                    </a:p>
                  </a:txBody>
                  <a:tcPr marL="36001" marR="36001" marT="0" marB="0" anchor="ctr"/>
                </a:tc>
                <a:tc>
                  <a:txBody>
                    <a:bodyPr/>
                    <a:lstStyle/>
                    <a:p>
                      <a:pPr algn="ctr">
                        <a:lnSpc>
                          <a:spcPct val="107000"/>
                        </a:lnSpc>
                        <a:spcAft>
                          <a:spcPts val="800"/>
                        </a:spcAft>
                      </a:pPr>
                      <a:r>
                        <a:rPr lang="en-GB" sz="1000" dirty="0"/>
                        <a:t>Name</a:t>
                      </a:r>
                    </a:p>
                  </a:txBody>
                  <a:tcPr marL="36001" marR="36001" marT="0" marB="0" anchor="ctr"/>
                </a:tc>
                <a:tc>
                  <a:txBody>
                    <a:bodyPr/>
                    <a:lstStyle/>
                    <a:p>
                      <a:pPr algn="ctr">
                        <a:lnSpc>
                          <a:spcPct val="107000"/>
                        </a:lnSpc>
                        <a:spcAft>
                          <a:spcPts val="800"/>
                        </a:spcAft>
                      </a:pPr>
                      <a:r>
                        <a:rPr lang="en-GB" sz="1000" dirty="0"/>
                        <a:t>Acronym</a:t>
                      </a:r>
                    </a:p>
                  </a:txBody>
                  <a:tcPr marL="36001" marR="36001" marT="0" marB="0" anchor="ctr"/>
                </a:tc>
                <a:tc>
                  <a:txBody>
                    <a:bodyPr/>
                    <a:lstStyle/>
                    <a:p>
                      <a:pPr algn="ctr">
                        <a:lnSpc>
                          <a:spcPct val="107000"/>
                        </a:lnSpc>
                        <a:spcAft>
                          <a:spcPts val="800"/>
                        </a:spcAft>
                      </a:pPr>
                      <a:r>
                        <a:rPr lang="en-GB" sz="1000" dirty="0"/>
                        <a:t>Target (mm/</a:t>
                      </a:r>
                      <a:r>
                        <a:rPr lang="en-GB" sz="1000" dirty="0" err="1"/>
                        <a:t>yyyy</a:t>
                      </a:r>
                      <a:r>
                        <a:rPr lang="en-GB" sz="1000" dirty="0"/>
                        <a:t>)</a:t>
                      </a:r>
                    </a:p>
                  </a:txBody>
                  <a:tcPr marL="36001" marR="36001" marT="0" marB="0" anchor="ctr"/>
                </a:tc>
                <a:tc>
                  <a:txBody>
                    <a:bodyPr/>
                    <a:lstStyle/>
                    <a:p>
                      <a:pPr algn="ctr">
                        <a:lnSpc>
                          <a:spcPct val="107000"/>
                        </a:lnSpc>
                        <a:spcAft>
                          <a:spcPts val="800"/>
                        </a:spcAft>
                      </a:pPr>
                      <a:r>
                        <a:rPr lang="en-GB" sz="1000" dirty="0"/>
                        <a:t>Old %</a:t>
                      </a:r>
                    </a:p>
                  </a:txBody>
                  <a:tcPr marL="36001" marR="36001" marT="0" marB="0" anchor="ctr"/>
                </a:tc>
                <a:tc>
                  <a:txBody>
                    <a:bodyPr/>
                    <a:lstStyle/>
                    <a:p>
                      <a:pPr algn="ctr">
                        <a:lnSpc>
                          <a:spcPct val="107000"/>
                        </a:lnSpc>
                        <a:spcAft>
                          <a:spcPts val="800"/>
                        </a:spcAft>
                      </a:pPr>
                      <a:r>
                        <a:rPr lang="en-GB" sz="1000" b="1" kern="1200" dirty="0">
                          <a:solidFill>
                            <a:schemeClr val="lt1"/>
                          </a:solidFill>
                          <a:latin typeface="+mn-lt"/>
                          <a:ea typeface="+mn-ea"/>
                          <a:cs typeface="+mn-cs"/>
                        </a:rPr>
                        <a:t>WID</a:t>
                      </a:r>
                      <a:endParaRPr lang="en-GB" sz="1000" dirty="0">
                        <a:solidFill>
                          <a:srgbClr val="FF0000"/>
                        </a:solidFill>
                      </a:endParaRPr>
                    </a:p>
                  </a:txBody>
                  <a:tcPr marL="36001" marR="36001" marT="0" marB="0" anchor="ctr"/>
                </a:tc>
                <a:tc>
                  <a:txBody>
                    <a:bodyPr/>
                    <a:lstStyle/>
                    <a:p>
                      <a:pPr algn="ctr">
                        <a:lnSpc>
                          <a:spcPct val="107000"/>
                        </a:lnSpc>
                        <a:spcAft>
                          <a:spcPts val="800"/>
                        </a:spcAft>
                      </a:pPr>
                      <a:r>
                        <a:rPr lang="en-GB" sz="1000" dirty="0">
                          <a:solidFill>
                            <a:srgbClr val="FF0000"/>
                          </a:solidFill>
                        </a:rPr>
                        <a:t>New %</a:t>
                      </a:r>
                      <a:endParaRPr lang="en-GB" sz="1000" b="1" kern="1200" dirty="0">
                        <a:solidFill>
                          <a:schemeClr val="lt1"/>
                        </a:solidFill>
                        <a:latin typeface="+mn-lt"/>
                        <a:ea typeface="+mn-ea"/>
                        <a:cs typeface="+mn-cs"/>
                      </a:endParaRPr>
                    </a:p>
                  </a:txBody>
                  <a:tcPr marL="36001" marR="36001" marT="0" marB="0" anchor="ctr"/>
                </a:tc>
                <a:tc>
                  <a:txBody>
                    <a:bodyPr/>
                    <a:lstStyle/>
                    <a:p>
                      <a:pPr algn="ctr">
                        <a:lnSpc>
                          <a:spcPct val="107000"/>
                        </a:lnSpc>
                        <a:spcAft>
                          <a:spcPts val="800"/>
                        </a:spcAft>
                      </a:pPr>
                      <a:r>
                        <a:rPr lang="en-GB" sz="1000" dirty="0">
                          <a:solidFill>
                            <a:srgbClr val="FF0000"/>
                          </a:solidFill>
                        </a:rPr>
                        <a:t>Change or comment</a:t>
                      </a:r>
                    </a:p>
                  </a:txBody>
                  <a:tcPr marL="36001" marR="36001" marT="0" marB="0" anchor="ctr"/>
                </a:tc>
                <a:extLst>
                  <a:ext uri="{0D108BD9-81ED-4DB2-BD59-A6C34878D82A}">
                    <a16:rowId xmlns:a16="http://schemas.microsoft.com/office/drawing/2014/main" val="437025658"/>
                  </a:ext>
                </a:extLst>
              </a:tr>
              <a:tr h="265183">
                <a:tc>
                  <a:txBody>
                    <a:bodyPr/>
                    <a:lstStyle/>
                    <a:p>
                      <a:pPr algn="r" fontAlgn="b"/>
                      <a:r>
                        <a:rPr lang="en-US" sz="1000"/>
                        <a:t>960046</a:t>
                      </a:r>
                    </a:p>
                  </a:txBody>
                  <a:tcPr marL="9525" marR="9525" marT="9525" marB="0" anchor="b"/>
                </a:tc>
                <a:tc>
                  <a:txBody>
                    <a:bodyPr/>
                    <a:lstStyle/>
                    <a:p>
                      <a:pPr algn="l" fontAlgn="b"/>
                      <a:r>
                        <a:rPr lang="en-US" sz="1000"/>
                        <a:t>Real-time Transport Protocol Configurations </a:t>
                      </a:r>
                    </a:p>
                  </a:txBody>
                  <a:tcPr marL="9525" marR="9525" marT="9525" marB="0" anchor="b"/>
                </a:tc>
                <a:tc>
                  <a:txBody>
                    <a:bodyPr/>
                    <a:lstStyle/>
                    <a:p>
                      <a:pPr algn="l" fontAlgn="b"/>
                      <a:r>
                        <a:rPr lang="en-US" sz="1000"/>
                        <a:t>5G_RTP</a:t>
                      </a:r>
                    </a:p>
                  </a:txBody>
                  <a:tcPr marL="9525" marR="9525" marT="9525" marB="0" anchor="b"/>
                </a:tc>
                <a:tc>
                  <a:txBody>
                    <a:bodyPr/>
                    <a:lstStyle/>
                    <a:p>
                      <a:pPr algn="r" fontAlgn="b"/>
                      <a:r>
                        <a:rPr lang="en-US" sz="1000" dirty="0">
                          <a:solidFill>
                            <a:srgbClr val="FF0000"/>
                          </a:solidFill>
                        </a:rPr>
                        <a:t>6</a:t>
                      </a:r>
                      <a:r>
                        <a:rPr lang="en-US" sz="1000" dirty="0"/>
                        <a:t>/2023</a:t>
                      </a:r>
                    </a:p>
                  </a:txBody>
                  <a:tcPr marL="9525" marR="9525" marT="9525" marB="0" anchor="b"/>
                </a:tc>
                <a:tc>
                  <a:txBody>
                    <a:bodyPr/>
                    <a:lstStyle/>
                    <a:p>
                      <a:pPr algn="r" fontAlgn="b"/>
                      <a:r>
                        <a:rPr lang="en-US" sz="1000"/>
                        <a:t>3%</a:t>
                      </a:r>
                    </a:p>
                  </a:txBody>
                  <a:tcPr marL="9525" marR="9525" marT="9525" marB="0" anchor="b"/>
                </a:tc>
                <a:tc>
                  <a:txBody>
                    <a:bodyPr/>
                    <a:lstStyle/>
                    <a:p>
                      <a:pPr algn="l" fontAlgn="b"/>
                      <a:r>
                        <a:rPr lang="en-US" sz="1000">
                          <a:hlinkClick r:id="rId2"/>
                        </a:rPr>
                        <a:t>SP-220613</a:t>
                      </a:r>
                      <a:endParaRPr lang="en-US" sz="1000"/>
                    </a:p>
                  </a:txBody>
                  <a:tcPr marL="9525" marR="9525" marT="9525" marB="0" anchor="b"/>
                </a:tc>
                <a:tc>
                  <a:txBody>
                    <a:bodyPr/>
                    <a:lstStyle/>
                    <a:p>
                      <a:pPr algn="ctr">
                        <a:lnSpc>
                          <a:spcPct val="107000"/>
                        </a:lnSpc>
                        <a:spcAft>
                          <a:spcPts val="800"/>
                        </a:spcAft>
                      </a:pPr>
                      <a:r>
                        <a:rPr lang="en-GB" sz="1000" dirty="0">
                          <a:solidFill>
                            <a:srgbClr val="FF0000"/>
                          </a:solidFill>
                        </a:rPr>
                        <a:t>7%</a:t>
                      </a:r>
                    </a:p>
                  </a:txBody>
                  <a:tcPr marL="36001" marR="36001" marT="0" marB="0" anchor="ctr"/>
                </a:tc>
                <a:tc>
                  <a:txBody>
                    <a:bodyPr/>
                    <a:lstStyle/>
                    <a:p>
                      <a:pPr algn="ctr">
                        <a:lnSpc>
                          <a:spcPct val="107000"/>
                        </a:lnSpc>
                        <a:spcAft>
                          <a:spcPts val="800"/>
                        </a:spcAft>
                      </a:pPr>
                      <a:endParaRPr lang="en-GB" sz="1000" dirty="0">
                        <a:solidFill>
                          <a:srgbClr val="FF0000"/>
                        </a:solidFill>
                      </a:endParaRPr>
                    </a:p>
                  </a:txBody>
                  <a:tcPr marL="36001" marR="36001" marT="0" marB="0" anchor="ctr"/>
                </a:tc>
                <a:extLst>
                  <a:ext uri="{0D108BD9-81ED-4DB2-BD59-A6C34878D82A}">
                    <a16:rowId xmlns:a16="http://schemas.microsoft.com/office/drawing/2014/main" val="1614637289"/>
                  </a:ext>
                </a:extLst>
              </a:tr>
            </a:tbl>
          </a:graphicData>
        </a:graphic>
      </p:graphicFrame>
    </p:spTree>
    <p:extLst>
      <p:ext uri="{BB962C8B-B14F-4D97-AF65-F5344CB8AC3E}">
        <p14:creationId xmlns:p14="http://schemas.microsoft.com/office/powerpoint/2010/main" val="3439975873"/>
      </p:ext>
    </p:extLst>
  </p:cSld>
  <p:clrMapOvr>
    <a:masterClrMapping/>
  </p:clrMapOvr>
  <p:transition spd="slow"/>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12A81A8-5C7E-4B5E-B955-EBF4BE0C600C}"/>
              </a:ext>
            </a:extLst>
          </p:cNvPr>
          <p:cNvSpPr>
            <a:spLocks noGrp="1"/>
          </p:cNvSpPr>
          <p:nvPr>
            <p:ph type="title"/>
          </p:nvPr>
        </p:nvSpPr>
        <p:spPr/>
        <p:txBody>
          <a:bodyPr/>
          <a:lstStyle/>
          <a:p>
            <a:r>
              <a:rPr lang="en-US" altLang="en-US" sz="3200" dirty="0"/>
              <a:t>Terminal Audio quality performance and Test methods for Immersive Audio Services (ATIAS)</a:t>
            </a:r>
            <a:endParaRPr lang="fr-FR" dirty="0"/>
          </a:p>
        </p:txBody>
      </p:sp>
      <p:sp>
        <p:nvSpPr>
          <p:cNvPr id="3" name="Espace réservé du contenu 2">
            <a:extLst>
              <a:ext uri="{FF2B5EF4-FFF2-40B4-BE49-F238E27FC236}">
                <a16:creationId xmlns:a16="http://schemas.microsoft.com/office/drawing/2014/main" id="{65F9F2AB-B13E-42E2-987D-E48C9A0EA900}"/>
              </a:ext>
            </a:extLst>
          </p:cNvPr>
          <p:cNvSpPr>
            <a:spLocks noGrp="1"/>
          </p:cNvSpPr>
          <p:nvPr>
            <p:ph idx="1"/>
          </p:nvPr>
        </p:nvSpPr>
        <p:spPr>
          <a:xfrm>
            <a:off x="647701" y="2676525"/>
            <a:ext cx="11068050" cy="3608389"/>
          </a:xfrm>
        </p:spPr>
        <p:txBody>
          <a:bodyPr/>
          <a:lstStyle/>
          <a:p>
            <a:pPr marL="285750" lvl="0" indent="-285750" fontAlgn="base">
              <a:lnSpc>
                <a:spcPct val="93000"/>
              </a:lnSpc>
              <a:spcBef>
                <a:spcPct val="15000"/>
              </a:spcBef>
              <a:spcAft>
                <a:spcPct val="15000"/>
              </a:spcAft>
              <a:buSzPct val="100000"/>
              <a:buNone/>
              <a:tabLst>
                <a:tab pos="285750" algn="l"/>
              </a:tabLst>
              <a:defRPr/>
            </a:pPr>
            <a:r>
              <a:rPr lang="en-GB" sz="1400" b="1" u="sng" dirty="0">
                <a:cs typeface="Arial" pitchFamily="34" charset="0"/>
              </a:rPr>
              <a:t>Purpose</a:t>
            </a:r>
          </a:p>
          <a:p>
            <a:pPr marL="285750" indent="-285750">
              <a:lnSpc>
                <a:spcPct val="93000"/>
              </a:lnSpc>
              <a:spcBef>
                <a:spcPct val="15000"/>
              </a:spcBef>
              <a:spcAft>
                <a:spcPct val="15000"/>
              </a:spcAft>
              <a:buSzPct val="100000"/>
              <a:tabLst>
                <a:tab pos="285750" algn="l"/>
              </a:tabLst>
              <a:defRPr/>
            </a:pPr>
            <a:r>
              <a:rPr lang="en-US" altLang="en-US" sz="1400" dirty="0"/>
              <a:t>The overall objective of this work item is to develop a set of test specifications similar to TS 26.131 and 26.132 for objective characterization of terminals for 3GPP immersive services. This covers both conversational services based on MTSI / telepresence and non-conversational services. The tests will be limited to the use of an acoustic or a digital / analog audio interface. </a:t>
            </a:r>
          </a:p>
          <a:p>
            <a:pPr marL="0" indent="0">
              <a:lnSpc>
                <a:spcPct val="93000"/>
              </a:lnSpc>
              <a:spcBef>
                <a:spcPct val="15000"/>
              </a:spcBef>
              <a:spcAft>
                <a:spcPct val="15000"/>
              </a:spcAft>
              <a:buSzPct val="100000"/>
              <a:buNone/>
              <a:tabLst>
                <a:tab pos="285750" algn="l"/>
              </a:tabLst>
              <a:defRPr/>
            </a:pPr>
            <a:r>
              <a:rPr lang="en-GB" sz="1400" b="1" u="sng" dirty="0">
                <a:cs typeface="Arial" pitchFamily="34" charset="0"/>
              </a:rPr>
              <a:t>Progress in the last quarter</a:t>
            </a:r>
          </a:p>
          <a:p>
            <a:pPr marL="285750" lvl="0" indent="-285750" fontAlgn="base">
              <a:lnSpc>
                <a:spcPct val="93000"/>
              </a:lnSpc>
              <a:spcBef>
                <a:spcPct val="15000"/>
              </a:spcBef>
              <a:spcAft>
                <a:spcPct val="15000"/>
              </a:spcAft>
              <a:buSzPct val="100000"/>
              <a:tabLst>
                <a:tab pos="285750" algn="l"/>
              </a:tabLst>
              <a:defRPr/>
            </a:pPr>
            <a:r>
              <a:rPr lang="en-US" altLang="zh-CN" sz="1400" dirty="0">
                <a:cs typeface="Arial" pitchFamily="34" charset="0"/>
              </a:rPr>
              <a:t>Permanent document ATIAS-1 has been created for collection of candidate test methods and associated requirements for immersive audio capture and rendering. </a:t>
            </a:r>
          </a:p>
          <a:p>
            <a:pPr marL="285750" lvl="0" indent="-285750" fontAlgn="base">
              <a:lnSpc>
                <a:spcPct val="93000"/>
              </a:lnSpc>
              <a:spcBef>
                <a:spcPct val="15000"/>
              </a:spcBef>
              <a:spcAft>
                <a:spcPct val="15000"/>
              </a:spcAft>
              <a:buSzPct val="100000"/>
              <a:tabLst>
                <a:tab pos="285750" algn="l"/>
              </a:tabLst>
              <a:defRPr/>
            </a:pPr>
            <a:r>
              <a:rPr lang="en-GB" sz="1400" u="sng" dirty="0">
                <a:solidFill>
                  <a:srgbClr val="0000FF"/>
                </a:solidFill>
                <a:effectLst/>
                <a:ea typeface="Times New Roman" panose="02020603050405020304" pitchFamily="18" charset="0"/>
                <a:cs typeface="Times New Roman" panose="02020603050405020304" pitchFamily="18" charset="0"/>
                <a:hlinkClick r:id="rId2"/>
              </a:rPr>
              <a:t>SP-221047</a:t>
            </a:r>
            <a:r>
              <a:rPr lang="en-US" sz="1400" dirty="0">
                <a:solidFill>
                  <a:srgbClr val="000000"/>
                </a:solidFill>
              </a:rPr>
              <a:t>: CR to TS 26.260 on Correction to clause 4.1.1 on Diffuse-field Send Frequency Response for Scene-based Audio. Corrects a typo, adds reference to real spherical harmonics and fixes incorrect reference to an Annex within the spec (Rel-18, ATIAS).</a:t>
            </a:r>
          </a:p>
          <a:p>
            <a:pPr marL="685800" lvl="1">
              <a:lnSpc>
                <a:spcPct val="93000"/>
              </a:lnSpc>
              <a:spcBef>
                <a:spcPct val="15000"/>
              </a:spcBef>
              <a:spcAft>
                <a:spcPct val="15000"/>
              </a:spcAft>
              <a:buSzPct val="100000"/>
              <a:tabLst>
                <a:tab pos="285750" algn="l"/>
              </a:tabLst>
              <a:defRPr/>
            </a:pPr>
            <a:r>
              <a:rPr lang="en-US" sz="1400" dirty="0">
                <a:solidFill>
                  <a:srgbClr val="000000"/>
                </a:solidFill>
              </a:rPr>
              <a:t>Company revision that corrects the </a:t>
            </a:r>
            <a:r>
              <a:rPr lang="en-US" sz="1400" dirty="0" err="1">
                <a:solidFill>
                  <a:srgbClr val="000000"/>
                </a:solidFill>
              </a:rPr>
              <a:t>coverpage</a:t>
            </a:r>
            <a:r>
              <a:rPr lang="en-US" sz="1400" dirty="0">
                <a:solidFill>
                  <a:srgbClr val="000000"/>
                </a:solidFill>
              </a:rPr>
              <a:t> in </a:t>
            </a:r>
            <a:r>
              <a:rPr lang="en-GB" sz="1400" u="sng" dirty="0">
                <a:solidFill>
                  <a:srgbClr val="0000FF"/>
                </a:solidFill>
                <a:effectLst/>
                <a:ea typeface="Times New Roman" panose="02020603050405020304" pitchFamily="18" charset="0"/>
                <a:cs typeface="Times New Roman" panose="02020603050405020304" pitchFamily="18" charset="0"/>
                <a:hlinkClick r:id="rId3"/>
              </a:rPr>
              <a:t>SP-221058</a:t>
            </a:r>
            <a:r>
              <a:rPr lang="en-US" sz="1400" dirty="0">
                <a:solidFill>
                  <a:srgbClr val="000000"/>
                </a:solidFill>
              </a:rPr>
              <a:t> for approval. </a:t>
            </a:r>
          </a:p>
          <a:p>
            <a:pPr marL="0" indent="0">
              <a:lnSpc>
                <a:spcPct val="93000"/>
              </a:lnSpc>
              <a:spcBef>
                <a:spcPct val="15000"/>
              </a:spcBef>
              <a:spcAft>
                <a:spcPct val="15000"/>
              </a:spcAft>
              <a:buSzPct val="100000"/>
              <a:buNone/>
              <a:tabLst>
                <a:tab pos="285750" algn="l"/>
              </a:tabLst>
              <a:defRPr/>
            </a:pPr>
            <a:r>
              <a:rPr lang="en-GB" sz="1400" b="1" u="sng" dirty="0">
                <a:cs typeface="Arial" pitchFamily="34" charset="0"/>
              </a:rPr>
              <a:t>Next steps</a:t>
            </a:r>
          </a:p>
          <a:p>
            <a:pPr marL="285750" lvl="0" indent="-285750" fontAlgn="base">
              <a:lnSpc>
                <a:spcPct val="93000"/>
              </a:lnSpc>
              <a:spcBef>
                <a:spcPct val="15000"/>
              </a:spcBef>
              <a:spcAft>
                <a:spcPct val="15000"/>
              </a:spcAft>
              <a:buSzPct val="100000"/>
              <a:tabLst>
                <a:tab pos="285750" algn="l"/>
              </a:tabLst>
              <a:defRPr/>
            </a:pPr>
            <a:r>
              <a:rPr lang="en-US" altLang="zh-CN" sz="1400" dirty="0">
                <a:cs typeface="Arial" pitchFamily="34" charset="0"/>
              </a:rPr>
              <a:t>Progress discussions on:</a:t>
            </a:r>
          </a:p>
          <a:p>
            <a:pPr marL="685800" lvl="1">
              <a:lnSpc>
                <a:spcPct val="93000"/>
              </a:lnSpc>
              <a:spcBef>
                <a:spcPct val="15000"/>
              </a:spcBef>
              <a:spcAft>
                <a:spcPct val="15000"/>
              </a:spcAft>
              <a:buSzPct val="100000"/>
              <a:tabLst>
                <a:tab pos="285750" algn="l"/>
              </a:tabLst>
              <a:defRPr/>
            </a:pPr>
            <a:r>
              <a:rPr lang="en-US" altLang="zh-CN" sz="1000" dirty="0">
                <a:cs typeface="Arial" pitchFamily="34" charset="0"/>
              </a:rPr>
              <a:t>Performance Requirements (TS 26.261)</a:t>
            </a:r>
          </a:p>
          <a:p>
            <a:pPr marL="685800" lvl="1">
              <a:lnSpc>
                <a:spcPct val="93000"/>
              </a:lnSpc>
              <a:spcBef>
                <a:spcPct val="15000"/>
              </a:spcBef>
              <a:spcAft>
                <a:spcPct val="15000"/>
              </a:spcAft>
              <a:buSzPct val="100000"/>
              <a:tabLst>
                <a:tab pos="285750" algn="l"/>
              </a:tabLst>
              <a:defRPr/>
            </a:pPr>
            <a:r>
              <a:rPr lang="en-US" altLang="zh-CN" sz="1000" dirty="0">
                <a:cs typeface="Arial" pitchFamily="34" charset="0"/>
              </a:rPr>
              <a:t>Test Methods (CR to TS 26.260)</a:t>
            </a:r>
          </a:p>
          <a:p>
            <a:pPr marL="285750" lvl="0" indent="-285750" fontAlgn="base">
              <a:lnSpc>
                <a:spcPct val="93000"/>
              </a:lnSpc>
              <a:spcBef>
                <a:spcPct val="15000"/>
              </a:spcBef>
              <a:spcAft>
                <a:spcPct val="15000"/>
              </a:spcAft>
              <a:buSzPct val="100000"/>
              <a:tabLst>
                <a:tab pos="285750" algn="l"/>
              </a:tabLst>
              <a:defRPr/>
            </a:pPr>
            <a:endParaRPr lang="en-US" altLang="zh-CN" sz="1400" dirty="0">
              <a:cs typeface="Arial" pitchFamily="34" charset="0"/>
            </a:endParaRPr>
          </a:p>
          <a:p>
            <a:pPr marL="0" lvl="0" indent="0" fontAlgn="base">
              <a:lnSpc>
                <a:spcPct val="93000"/>
              </a:lnSpc>
              <a:spcBef>
                <a:spcPct val="15000"/>
              </a:spcBef>
              <a:spcAft>
                <a:spcPct val="15000"/>
              </a:spcAft>
              <a:buSzPct val="100000"/>
              <a:tabLst>
                <a:tab pos="285750" algn="l"/>
              </a:tabLst>
              <a:defRPr/>
            </a:pPr>
            <a:endParaRPr lang="en-US" altLang="zh-CN" sz="1400" dirty="0">
              <a:cs typeface="Arial" pitchFamily="34" charset="0"/>
            </a:endParaRPr>
          </a:p>
          <a:p>
            <a:pPr marL="0" lvl="0" indent="0" fontAlgn="base">
              <a:lnSpc>
                <a:spcPct val="93000"/>
              </a:lnSpc>
              <a:spcBef>
                <a:spcPct val="15000"/>
              </a:spcBef>
              <a:spcAft>
                <a:spcPct val="15000"/>
              </a:spcAft>
              <a:buSzPct val="100000"/>
              <a:buNone/>
              <a:tabLst>
                <a:tab pos="285750" algn="l"/>
              </a:tabLst>
              <a:defRPr/>
            </a:pPr>
            <a:endParaRPr lang="en-US" altLang="zh-CN" sz="1400" dirty="0">
              <a:cs typeface="Arial" pitchFamily="34" charset="0"/>
            </a:endParaRPr>
          </a:p>
          <a:p>
            <a:pPr marL="0" indent="0">
              <a:buNone/>
            </a:pPr>
            <a:endParaRPr lang="fr-FR" sz="1400" dirty="0"/>
          </a:p>
        </p:txBody>
      </p:sp>
      <p:graphicFrame>
        <p:nvGraphicFramePr>
          <p:cNvPr id="4" name="Table 3">
            <a:extLst>
              <a:ext uri="{FF2B5EF4-FFF2-40B4-BE49-F238E27FC236}">
                <a16:creationId xmlns:a16="http://schemas.microsoft.com/office/drawing/2014/main" id="{51F3E81D-386B-4957-A18B-422927F340BA}"/>
              </a:ext>
            </a:extLst>
          </p:cNvPr>
          <p:cNvGraphicFramePr>
            <a:graphicFrameLocks noGrp="1"/>
          </p:cNvGraphicFramePr>
          <p:nvPr>
            <p:extLst>
              <p:ext uri="{D42A27DB-BD31-4B8C-83A1-F6EECF244321}">
                <p14:modId xmlns:p14="http://schemas.microsoft.com/office/powerpoint/2010/main" val="4253831969"/>
              </p:ext>
            </p:extLst>
          </p:nvPr>
        </p:nvGraphicFramePr>
        <p:xfrm>
          <a:off x="647700" y="1454150"/>
          <a:ext cx="10084901" cy="633222"/>
        </p:xfrm>
        <a:graphic>
          <a:graphicData uri="http://schemas.openxmlformats.org/drawingml/2006/table">
            <a:tbl>
              <a:tblPr firstRow="1" firstCol="1" bandRow="1">
                <a:tableStyleId>{F5AB1C69-6EDB-4FF4-983F-18BD219EF322}</a:tableStyleId>
              </a:tblPr>
              <a:tblGrid>
                <a:gridCol w="601902">
                  <a:extLst>
                    <a:ext uri="{9D8B030D-6E8A-4147-A177-3AD203B41FA5}">
                      <a16:colId xmlns:a16="http://schemas.microsoft.com/office/drawing/2014/main" val="1891266433"/>
                    </a:ext>
                  </a:extLst>
                </a:gridCol>
                <a:gridCol w="3844407">
                  <a:extLst>
                    <a:ext uri="{9D8B030D-6E8A-4147-A177-3AD203B41FA5}">
                      <a16:colId xmlns:a16="http://schemas.microsoft.com/office/drawing/2014/main" val="3311872141"/>
                    </a:ext>
                  </a:extLst>
                </a:gridCol>
                <a:gridCol w="1095473">
                  <a:extLst>
                    <a:ext uri="{9D8B030D-6E8A-4147-A177-3AD203B41FA5}">
                      <a16:colId xmlns:a16="http://schemas.microsoft.com/office/drawing/2014/main" val="77372537"/>
                    </a:ext>
                  </a:extLst>
                </a:gridCol>
                <a:gridCol w="807092">
                  <a:extLst>
                    <a:ext uri="{9D8B030D-6E8A-4147-A177-3AD203B41FA5}">
                      <a16:colId xmlns:a16="http://schemas.microsoft.com/office/drawing/2014/main" val="450195047"/>
                    </a:ext>
                  </a:extLst>
                </a:gridCol>
                <a:gridCol w="551732">
                  <a:extLst>
                    <a:ext uri="{9D8B030D-6E8A-4147-A177-3AD203B41FA5}">
                      <a16:colId xmlns:a16="http://schemas.microsoft.com/office/drawing/2014/main" val="3504571371"/>
                    </a:ext>
                  </a:extLst>
                </a:gridCol>
                <a:gridCol w="643064">
                  <a:extLst>
                    <a:ext uri="{9D8B030D-6E8A-4147-A177-3AD203B41FA5}">
                      <a16:colId xmlns:a16="http://schemas.microsoft.com/office/drawing/2014/main" val="3078646753"/>
                    </a:ext>
                  </a:extLst>
                </a:gridCol>
                <a:gridCol w="643064">
                  <a:extLst>
                    <a:ext uri="{9D8B030D-6E8A-4147-A177-3AD203B41FA5}">
                      <a16:colId xmlns:a16="http://schemas.microsoft.com/office/drawing/2014/main" val="3744850209"/>
                    </a:ext>
                  </a:extLst>
                </a:gridCol>
                <a:gridCol w="1898167">
                  <a:extLst>
                    <a:ext uri="{9D8B030D-6E8A-4147-A177-3AD203B41FA5}">
                      <a16:colId xmlns:a16="http://schemas.microsoft.com/office/drawing/2014/main" val="406681458"/>
                    </a:ext>
                  </a:extLst>
                </a:gridCol>
              </a:tblGrid>
              <a:tr h="296861">
                <a:tc>
                  <a:txBody>
                    <a:bodyPr/>
                    <a:lstStyle/>
                    <a:p>
                      <a:pPr algn="ctr">
                        <a:lnSpc>
                          <a:spcPct val="107000"/>
                        </a:lnSpc>
                        <a:spcAft>
                          <a:spcPts val="800"/>
                        </a:spcAft>
                      </a:pPr>
                      <a:r>
                        <a:rPr lang="en-GB" sz="1000" dirty="0"/>
                        <a:t>UID</a:t>
                      </a:r>
                    </a:p>
                  </a:txBody>
                  <a:tcPr marL="36001" marR="36001" marT="0" marB="0" anchor="ctr"/>
                </a:tc>
                <a:tc>
                  <a:txBody>
                    <a:bodyPr/>
                    <a:lstStyle/>
                    <a:p>
                      <a:pPr algn="ctr">
                        <a:lnSpc>
                          <a:spcPct val="107000"/>
                        </a:lnSpc>
                        <a:spcAft>
                          <a:spcPts val="800"/>
                        </a:spcAft>
                      </a:pPr>
                      <a:r>
                        <a:rPr lang="en-GB" sz="1000" dirty="0"/>
                        <a:t>Name</a:t>
                      </a:r>
                    </a:p>
                  </a:txBody>
                  <a:tcPr marL="36001" marR="36001" marT="0" marB="0" anchor="ctr"/>
                </a:tc>
                <a:tc>
                  <a:txBody>
                    <a:bodyPr/>
                    <a:lstStyle/>
                    <a:p>
                      <a:pPr algn="ctr">
                        <a:lnSpc>
                          <a:spcPct val="107000"/>
                        </a:lnSpc>
                        <a:spcAft>
                          <a:spcPts val="800"/>
                        </a:spcAft>
                      </a:pPr>
                      <a:r>
                        <a:rPr lang="en-GB" sz="1000" dirty="0"/>
                        <a:t>Acronym</a:t>
                      </a:r>
                    </a:p>
                  </a:txBody>
                  <a:tcPr marL="36001" marR="36001" marT="0" marB="0" anchor="ctr"/>
                </a:tc>
                <a:tc>
                  <a:txBody>
                    <a:bodyPr/>
                    <a:lstStyle/>
                    <a:p>
                      <a:pPr algn="ctr">
                        <a:lnSpc>
                          <a:spcPct val="107000"/>
                        </a:lnSpc>
                        <a:spcAft>
                          <a:spcPts val="800"/>
                        </a:spcAft>
                      </a:pPr>
                      <a:r>
                        <a:rPr lang="en-GB" sz="1000" dirty="0"/>
                        <a:t>Target (mm/</a:t>
                      </a:r>
                      <a:r>
                        <a:rPr lang="en-GB" sz="1000" dirty="0" err="1"/>
                        <a:t>yyyy</a:t>
                      </a:r>
                      <a:r>
                        <a:rPr lang="en-GB" sz="1000" dirty="0"/>
                        <a:t>)</a:t>
                      </a:r>
                    </a:p>
                  </a:txBody>
                  <a:tcPr marL="36001" marR="36001" marT="0" marB="0" anchor="ctr"/>
                </a:tc>
                <a:tc>
                  <a:txBody>
                    <a:bodyPr/>
                    <a:lstStyle/>
                    <a:p>
                      <a:pPr algn="ctr">
                        <a:lnSpc>
                          <a:spcPct val="107000"/>
                        </a:lnSpc>
                        <a:spcAft>
                          <a:spcPts val="800"/>
                        </a:spcAft>
                      </a:pPr>
                      <a:r>
                        <a:rPr lang="en-GB" sz="1000" dirty="0"/>
                        <a:t>Old %</a:t>
                      </a:r>
                    </a:p>
                  </a:txBody>
                  <a:tcPr marL="36001" marR="36001" marT="0" marB="0" anchor="ctr"/>
                </a:tc>
                <a:tc>
                  <a:txBody>
                    <a:bodyPr/>
                    <a:lstStyle/>
                    <a:p>
                      <a:pPr algn="ctr">
                        <a:lnSpc>
                          <a:spcPct val="107000"/>
                        </a:lnSpc>
                        <a:spcAft>
                          <a:spcPts val="800"/>
                        </a:spcAft>
                      </a:pPr>
                      <a:r>
                        <a:rPr lang="en-GB" sz="1000" b="1" kern="1200" dirty="0">
                          <a:solidFill>
                            <a:schemeClr val="lt1"/>
                          </a:solidFill>
                          <a:latin typeface="+mn-lt"/>
                          <a:ea typeface="+mn-ea"/>
                          <a:cs typeface="+mn-cs"/>
                        </a:rPr>
                        <a:t>WID</a:t>
                      </a:r>
                      <a:endParaRPr lang="en-GB" sz="1000" dirty="0">
                        <a:solidFill>
                          <a:srgbClr val="FF0000"/>
                        </a:solidFill>
                      </a:endParaRPr>
                    </a:p>
                  </a:txBody>
                  <a:tcPr marL="36001" marR="36001" marT="0" marB="0" anchor="ctr"/>
                </a:tc>
                <a:tc>
                  <a:txBody>
                    <a:bodyPr/>
                    <a:lstStyle/>
                    <a:p>
                      <a:pPr algn="ctr">
                        <a:lnSpc>
                          <a:spcPct val="107000"/>
                        </a:lnSpc>
                        <a:spcAft>
                          <a:spcPts val="800"/>
                        </a:spcAft>
                      </a:pPr>
                      <a:r>
                        <a:rPr lang="en-GB" sz="1000" dirty="0">
                          <a:solidFill>
                            <a:srgbClr val="FF0000"/>
                          </a:solidFill>
                        </a:rPr>
                        <a:t>New %</a:t>
                      </a:r>
                      <a:endParaRPr lang="en-GB" sz="1000" b="1" kern="1200" dirty="0">
                        <a:solidFill>
                          <a:schemeClr val="lt1"/>
                        </a:solidFill>
                        <a:latin typeface="+mn-lt"/>
                        <a:ea typeface="+mn-ea"/>
                        <a:cs typeface="+mn-cs"/>
                      </a:endParaRPr>
                    </a:p>
                  </a:txBody>
                  <a:tcPr marL="36001" marR="36001" marT="0" marB="0" anchor="ctr"/>
                </a:tc>
                <a:tc>
                  <a:txBody>
                    <a:bodyPr/>
                    <a:lstStyle/>
                    <a:p>
                      <a:pPr algn="ctr">
                        <a:lnSpc>
                          <a:spcPct val="107000"/>
                        </a:lnSpc>
                        <a:spcAft>
                          <a:spcPts val="800"/>
                        </a:spcAft>
                      </a:pPr>
                      <a:r>
                        <a:rPr lang="en-GB" sz="1000" dirty="0">
                          <a:solidFill>
                            <a:srgbClr val="FF0000"/>
                          </a:solidFill>
                        </a:rPr>
                        <a:t>Change or comment</a:t>
                      </a:r>
                    </a:p>
                  </a:txBody>
                  <a:tcPr marL="36001" marR="36001" marT="0" marB="0" anchor="ctr"/>
                </a:tc>
                <a:extLst>
                  <a:ext uri="{0D108BD9-81ED-4DB2-BD59-A6C34878D82A}">
                    <a16:rowId xmlns:a16="http://schemas.microsoft.com/office/drawing/2014/main" val="3996820766"/>
                  </a:ext>
                </a:extLst>
              </a:tr>
              <a:tr h="293145">
                <a:tc>
                  <a:txBody>
                    <a:bodyPr/>
                    <a:lstStyle/>
                    <a:p>
                      <a:pPr algn="r" fontAlgn="b"/>
                      <a:r>
                        <a:rPr lang="en-US" sz="1000"/>
                        <a:t>830005</a:t>
                      </a:r>
                    </a:p>
                  </a:txBody>
                  <a:tcPr marL="9525" marR="9525" marT="9525" marB="0" anchor="b"/>
                </a:tc>
                <a:tc>
                  <a:txBody>
                    <a:bodyPr/>
                    <a:lstStyle/>
                    <a:p>
                      <a:pPr algn="l" fontAlgn="b"/>
                      <a:r>
                        <a:rPr lang="en-US" sz="1000"/>
                        <a:t>Terminal Audio quality performance and Test methods for Immersive Audio Services</a:t>
                      </a:r>
                    </a:p>
                  </a:txBody>
                  <a:tcPr marL="9525" marR="9525" marT="9525" marB="0" anchor="b"/>
                </a:tc>
                <a:tc>
                  <a:txBody>
                    <a:bodyPr/>
                    <a:lstStyle/>
                    <a:p>
                      <a:pPr algn="l" fontAlgn="b"/>
                      <a:r>
                        <a:rPr lang="en-US" sz="1000" dirty="0"/>
                        <a:t>ATIAS</a:t>
                      </a:r>
                    </a:p>
                  </a:txBody>
                  <a:tcPr marL="9525" marR="9525" marT="9525" marB="0" anchor="b"/>
                </a:tc>
                <a:tc>
                  <a:txBody>
                    <a:bodyPr/>
                    <a:lstStyle/>
                    <a:p>
                      <a:pPr algn="r" fontAlgn="b"/>
                      <a:r>
                        <a:rPr lang="en-US" sz="1000" dirty="0">
                          <a:solidFill>
                            <a:srgbClr val="FF0000"/>
                          </a:solidFill>
                        </a:rPr>
                        <a:t>12/2023</a:t>
                      </a:r>
                    </a:p>
                  </a:txBody>
                  <a:tcPr marL="9525" marR="9525" marT="9525" marB="0" anchor="b"/>
                </a:tc>
                <a:tc>
                  <a:txBody>
                    <a:bodyPr/>
                    <a:lstStyle/>
                    <a:p>
                      <a:pPr algn="r" fontAlgn="b"/>
                      <a:r>
                        <a:rPr lang="en-US" sz="1000"/>
                        <a:t>20%</a:t>
                      </a:r>
                    </a:p>
                  </a:txBody>
                  <a:tcPr marL="9525" marR="9525" marT="9525" marB="0" anchor="b"/>
                </a:tc>
                <a:tc>
                  <a:txBody>
                    <a:bodyPr/>
                    <a:lstStyle/>
                    <a:p>
                      <a:pPr algn="l" fontAlgn="b"/>
                      <a:r>
                        <a:rPr lang="en-US" sz="1000">
                          <a:hlinkClick r:id="rId4"/>
                        </a:rPr>
                        <a:t>SP-190040</a:t>
                      </a:r>
                      <a:endParaRPr lang="en-US" sz="1000"/>
                    </a:p>
                  </a:txBody>
                  <a:tcPr marL="9525" marR="9525" marT="9525" marB="0" anchor="b"/>
                </a:tc>
                <a:tc>
                  <a:txBody>
                    <a:bodyPr/>
                    <a:lstStyle/>
                    <a:p>
                      <a:pPr algn="ctr">
                        <a:lnSpc>
                          <a:spcPct val="107000"/>
                        </a:lnSpc>
                        <a:spcAft>
                          <a:spcPts val="800"/>
                        </a:spcAft>
                      </a:pPr>
                      <a:r>
                        <a:rPr lang="en-GB" sz="1000" dirty="0">
                          <a:solidFill>
                            <a:srgbClr val="FF0000"/>
                          </a:solidFill>
                        </a:rPr>
                        <a:t>25%</a:t>
                      </a:r>
                    </a:p>
                  </a:txBody>
                  <a:tcPr marL="36001" marR="36001" marT="0" marB="0" anchor="ctr"/>
                </a:tc>
                <a:tc>
                  <a:txBody>
                    <a:bodyPr/>
                    <a:lstStyle/>
                    <a:p>
                      <a:pPr algn="ctr">
                        <a:lnSpc>
                          <a:spcPct val="107000"/>
                        </a:lnSpc>
                        <a:spcAft>
                          <a:spcPts val="800"/>
                        </a:spcAft>
                      </a:pPr>
                      <a:endParaRPr lang="en-GB" sz="1000" dirty="0">
                        <a:solidFill>
                          <a:srgbClr val="FF0000"/>
                        </a:solidFill>
                      </a:endParaRPr>
                    </a:p>
                  </a:txBody>
                  <a:tcPr marL="36001" marR="36001" marT="0" marB="0" anchor="ctr"/>
                </a:tc>
                <a:extLst>
                  <a:ext uri="{0D108BD9-81ED-4DB2-BD59-A6C34878D82A}">
                    <a16:rowId xmlns:a16="http://schemas.microsoft.com/office/drawing/2014/main" val="1622032957"/>
                  </a:ext>
                </a:extLst>
              </a:tr>
            </a:tbl>
          </a:graphicData>
        </a:graphic>
      </p:graphicFrame>
    </p:spTree>
    <p:extLst>
      <p:ext uri="{BB962C8B-B14F-4D97-AF65-F5344CB8AC3E}">
        <p14:creationId xmlns:p14="http://schemas.microsoft.com/office/powerpoint/2010/main" val="3781680350"/>
      </p:ext>
    </p:extLst>
  </p:cSld>
  <p:clrMapOvr>
    <a:masterClrMapping/>
  </p:clrMapOvr>
  <p:transition spd="slow"/>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12A81A8-5C7E-4B5E-B955-EBF4BE0C600C}"/>
              </a:ext>
            </a:extLst>
          </p:cNvPr>
          <p:cNvSpPr>
            <a:spLocks noGrp="1"/>
          </p:cNvSpPr>
          <p:nvPr>
            <p:ph type="title"/>
          </p:nvPr>
        </p:nvSpPr>
        <p:spPr/>
        <p:txBody>
          <a:bodyPr/>
          <a:lstStyle/>
          <a:p>
            <a:r>
              <a:rPr lang="en-US" altLang="en-US" sz="3200" dirty="0"/>
              <a:t>EVS Codec Extension for Immersive Voice and Audio Services (</a:t>
            </a:r>
            <a:r>
              <a:rPr lang="en-US" altLang="en-US" sz="3200" dirty="0" err="1"/>
              <a:t>IVAS_Codec</a:t>
            </a:r>
            <a:r>
              <a:rPr lang="en-US" altLang="en-US" sz="3200" dirty="0"/>
              <a:t>)</a:t>
            </a:r>
            <a:endParaRPr lang="fr-FR" dirty="0"/>
          </a:p>
        </p:txBody>
      </p:sp>
      <p:sp>
        <p:nvSpPr>
          <p:cNvPr id="3" name="Espace réservé du contenu 2">
            <a:extLst>
              <a:ext uri="{FF2B5EF4-FFF2-40B4-BE49-F238E27FC236}">
                <a16:creationId xmlns:a16="http://schemas.microsoft.com/office/drawing/2014/main" id="{65F9F2AB-B13E-42E2-987D-E48C9A0EA900}"/>
              </a:ext>
            </a:extLst>
          </p:cNvPr>
          <p:cNvSpPr>
            <a:spLocks noGrp="1"/>
          </p:cNvSpPr>
          <p:nvPr>
            <p:ph idx="1"/>
          </p:nvPr>
        </p:nvSpPr>
        <p:spPr>
          <a:xfrm>
            <a:off x="647701" y="2676525"/>
            <a:ext cx="11068050" cy="3608389"/>
          </a:xfrm>
        </p:spPr>
        <p:txBody>
          <a:bodyPr/>
          <a:lstStyle/>
          <a:p>
            <a:pPr marL="0" lvl="0" indent="0" fontAlgn="base">
              <a:lnSpc>
                <a:spcPct val="93000"/>
              </a:lnSpc>
              <a:spcBef>
                <a:spcPct val="15000"/>
              </a:spcBef>
              <a:spcAft>
                <a:spcPct val="15000"/>
              </a:spcAft>
              <a:buSzPct val="100000"/>
              <a:buNone/>
              <a:tabLst>
                <a:tab pos="285750" algn="l"/>
              </a:tabLst>
              <a:defRPr/>
            </a:pPr>
            <a:r>
              <a:rPr lang="en-GB" sz="1200" b="1" u="sng" dirty="0">
                <a:cs typeface="Arial" pitchFamily="34" charset="0"/>
              </a:rPr>
              <a:t>Purpose</a:t>
            </a:r>
          </a:p>
          <a:p>
            <a:pPr marL="285750" lvl="0" indent="-285750" fontAlgn="base">
              <a:lnSpc>
                <a:spcPct val="93000"/>
              </a:lnSpc>
              <a:spcBef>
                <a:spcPct val="15000"/>
              </a:spcBef>
              <a:spcAft>
                <a:spcPct val="15000"/>
              </a:spcAft>
              <a:buSzPct val="100000"/>
              <a:tabLst>
                <a:tab pos="285750" algn="l"/>
              </a:tabLst>
              <a:defRPr/>
            </a:pPr>
            <a:r>
              <a:rPr lang="en-US" altLang="en-US" sz="1200" dirty="0"/>
              <a:t> The overall objective of this work item is to develop a single general-purpose audio codec for immersive 4G and 5G services and applications including the VR use cases envisioned in 3GPP TR 26.918. WID: </a:t>
            </a:r>
            <a:r>
              <a:rPr lang="en-US" sz="1200" dirty="0"/>
              <a:t>(revision at the present meeting)</a:t>
            </a:r>
            <a:endParaRPr lang="en-US" altLang="en-US" sz="1200" dirty="0">
              <a:cs typeface="Arial" panose="020B0604020202020204" pitchFamily="34" charset="0"/>
            </a:endParaRPr>
          </a:p>
          <a:p>
            <a:pPr marL="285750" lvl="0" indent="-285750" fontAlgn="base">
              <a:lnSpc>
                <a:spcPct val="93000"/>
              </a:lnSpc>
              <a:spcBef>
                <a:spcPct val="15000"/>
              </a:spcBef>
              <a:spcAft>
                <a:spcPct val="15000"/>
              </a:spcAft>
              <a:buSzPct val="100000"/>
              <a:buNone/>
              <a:tabLst>
                <a:tab pos="285750" algn="l"/>
              </a:tabLst>
              <a:defRPr/>
            </a:pPr>
            <a:r>
              <a:rPr lang="en-GB" sz="1200" b="1" u="sng" dirty="0">
                <a:cs typeface="Arial" pitchFamily="34" charset="0"/>
              </a:rPr>
              <a:t>Progress in the last quarter</a:t>
            </a:r>
          </a:p>
          <a:p>
            <a:pPr marL="285750" indent="-285750">
              <a:lnSpc>
                <a:spcPct val="93000"/>
              </a:lnSpc>
              <a:spcBef>
                <a:spcPct val="15000"/>
              </a:spcBef>
              <a:spcAft>
                <a:spcPct val="15000"/>
              </a:spcAft>
              <a:buSzPct val="100000"/>
              <a:tabLst>
                <a:tab pos="285750" algn="l"/>
              </a:tabLst>
              <a:defRPr/>
            </a:pPr>
            <a:r>
              <a:rPr lang="en-US" altLang="zh-CN" sz="1200" dirty="0">
                <a:cs typeface="Arial" pitchFamily="34" charset="0"/>
              </a:rPr>
              <a:t>Design constraints (IVAS-4): approved as 1.0.0 and presented for information to SA plenary in </a:t>
            </a:r>
            <a:r>
              <a:rPr lang="en-GB" sz="1200" u="sng" dirty="0">
                <a:solidFill>
                  <a:srgbClr val="0000FF"/>
                </a:solidFill>
                <a:effectLst/>
                <a:ea typeface="Calibri" panose="020F0502020204030204" pitchFamily="34" charset="0"/>
                <a:cs typeface="Arial" panose="020B0604020202020204" pitchFamily="34" charset="0"/>
                <a:hlinkClick r:id="rId2"/>
              </a:rPr>
              <a:t>SP-221038</a:t>
            </a:r>
            <a:endParaRPr lang="en-US" altLang="zh-CN" sz="1200" dirty="0">
              <a:cs typeface="Arial" pitchFamily="34" charset="0"/>
            </a:endParaRPr>
          </a:p>
          <a:p>
            <a:pPr marL="285750" lvl="0" indent="-285750" fontAlgn="base">
              <a:lnSpc>
                <a:spcPct val="93000"/>
              </a:lnSpc>
              <a:spcBef>
                <a:spcPct val="15000"/>
              </a:spcBef>
              <a:spcAft>
                <a:spcPct val="15000"/>
              </a:spcAft>
              <a:buSzPct val="100000"/>
              <a:tabLst>
                <a:tab pos="285750" algn="l"/>
              </a:tabLst>
              <a:defRPr/>
            </a:pPr>
            <a:r>
              <a:rPr lang="en-US" altLang="zh-CN" sz="1200" dirty="0">
                <a:cs typeface="Arial" pitchFamily="34" charset="0"/>
              </a:rPr>
              <a:t>Other Permanent documents progressed:</a:t>
            </a:r>
          </a:p>
          <a:p>
            <a:pPr marL="685800" lvl="1">
              <a:lnSpc>
                <a:spcPct val="93000"/>
              </a:lnSpc>
              <a:spcBef>
                <a:spcPct val="15000"/>
              </a:spcBef>
              <a:spcAft>
                <a:spcPct val="15000"/>
              </a:spcAft>
              <a:buSzPct val="100000"/>
              <a:tabLst>
                <a:tab pos="285750" algn="l"/>
              </a:tabLst>
              <a:defRPr/>
            </a:pPr>
            <a:r>
              <a:rPr lang="en-US" altLang="zh-CN" sz="1200" dirty="0">
                <a:cs typeface="Arial" pitchFamily="34" charset="0"/>
              </a:rPr>
              <a:t>Performance requirements (IVAS-3)</a:t>
            </a:r>
          </a:p>
          <a:p>
            <a:pPr marL="685800" lvl="1">
              <a:lnSpc>
                <a:spcPct val="93000"/>
              </a:lnSpc>
              <a:spcBef>
                <a:spcPct val="15000"/>
              </a:spcBef>
              <a:spcAft>
                <a:spcPct val="15000"/>
              </a:spcAft>
              <a:buSzPct val="100000"/>
              <a:tabLst>
                <a:tab pos="285750" algn="l"/>
              </a:tabLst>
              <a:defRPr/>
            </a:pPr>
            <a:r>
              <a:rPr lang="en-US" altLang="zh-CN" sz="1200" dirty="0">
                <a:cs typeface="Arial" pitchFamily="34" charset="0"/>
              </a:rPr>
              <a:t>Selection deliverables (IVAS-6) </a:t>
            </a:r>
          </a:p>
          <a:p>
            <a:pPr marL="685800" lvl="1">
              <a:lnSpc>
                <a:spcPct val="93000"/>
              </a:lnSpc>
              <a:spcBef>
                <a:spcPct val="15000"/>
              </a:spcBef>
              <a:spcAft>
                <a:spcPct val="15000"/>
              </a:spcAft>
              <a:buSzPct val="100000"/>
              <a:tabLst>
                <a:tab pos="285750" algn="l"/>
              </a:tabLst>
              <a:defRPr/>
            </a:pPr>
            <a:r>
              <a:rPr lang="en-US" altLang="zh-CN" sz="1200" dirty="0">
                <a:cs typeface="Arial" pitchFamily="34" charset="0"/>
              </a:rPr>
              <a:t>Processing functions (IVAS-7a) and </a:t>
            </a:r>
          </a:p>
          <a:p>
            <a:pPr marL="685800" lvl="1">
              <a:lnSpc>
                <a:spcPct val="93000"/>
              </a:lnSpc>
              <a:spcBef>
                <a:spcPct val="15000"/>
              </a:spcBef>
              <a:spcAft>
                <a:spcPct val="15000"/>
              </a:spcAft>
              <a:buSzPct val="100000"/>
              <a:tabLst>
                <a:tab pos="285750" algn="l"/>
              </a:tabLst>
              <a:defRPr/>
            </a:pPr>
            <a:r>
              <a:rPr lang="en-US" altLang="zh-CN" sz="1200" dirty="0">
                <a:cs typeface="Arial" pitchFamily="34" charset="0"/>
              </a:rPr>
              <a:t>Usage scenarios (IVAS-9).</a:t>
            </a:r>
          </a:p>
          <a:p>
            <a:pPr marL="285750">
              <a:lnSpc>
                <a:spcPct val="93000"/>
              </a:lnSpc>
              <a:spcBef>
                <a:spcPct val="15000"/>
              </a:spcBef>
              <a:spcAft>
                <a:spcPct val="15000"/>
              </a:spcAft>
              <a:buSzPct val="100000"/>
              <a:tabLst>
                <a:tab pos="285750" algn="l"/>
              </a:tabLst>
              <a:defRPr/>
            </a:pPr>
            <a:r>
              <a:rPr lang="en-US" altLang="zh-CN" sz="1200" dirty="0">
                <a:cs typeface="Arial" pitchFamily="34" charset="0"/>
              </a:rPr>
              <a:t>Project plan (IVAS-2): fixed-point code specifications to be delivered by March 2024 (Rel-18 code freeze). </a:t>
            </a:r>
          </a:p>
          <a:p>
            <a:pPr marL="285750" lvl="0" indent="-285750" fontAlgn="base">
              <a:lnSpc>
                <a:spcPct val="93000"/>
              </a:lnSpc>
              <a:spcBef>
                <a:spcPct val="15000"/>
              </a:spcBef>
              <a:spcAft>
                <a:spcPct val="15000"/>
              </a:spcAft>
              <a:buSzPct val="100000"/>
              <a:buNone/>
              <a:tabLst>
                <a:tab pos="285750" algn="l"/>
              </a:tabLst>
              <a:defRPr/>
            </a:pPr>
            <a:r>
              <a:rPr lang="en-GB" sz="1200" b="1" u="sng" dirty="0">
                <a:cs typeface="Arial" pitchFamily="34" charset="0"/>
              </a:rPr>
              <a:t>Next steps</a:t>
            </a:r>
          </a:p>
          <a:p>
            <a:pPr marL="285750" lvl="0" indent="-285750" fontAlgn="base">
              <a:lnSpc>
                <a:spcPct val="93000"/>
              </a:lnSpc>
              <a:spcBef>
                <a:spcPct val="15000"/>
              </a:spcBef>
              <a:spcAft>
                <a:spcPct val="15000"/>
              </a:spcAft>
              <a:buSzPct val="100000"/>
              <a:tabLst>
                <a:tab pos="285750" algn="l"/>
              </a:tabLst>
              <a:defRPr/>
            </a:pPr>
            <a:r>
              <a:rPr lang="en-US" sz="1200" dirty="0">
                <a:cs typeface="Arial" pitchFamily="34" charset="0"/>
              </a:rPr>
              <a:t>ETSI shall have received the signed Funding Agreement (FA) by all additional proponent companies of the single joint candidate codec at the latest by February 17, 2023 (Friday).</a:t>
            </a:r>
          </a:p>
          <a:p>
            <a:pPr marL="285750" lvl="0" indent="-285750" fontAlgn="base">
              <a:lnSpc>
                <a:spcPct val="93000"/>
              </a:lnSpc>
              <a:spcBef>
                <a:spcPct val="15000"/>
              </a:spcBef>
              <a:spcAft>
                <a:spcPct val="15000"/>
              </a:spcAft>
              <a:buSzPct val="100000"/>
              <a:tabLst>
                <a:tab pos="285750" algn="l"/>
              </a:tabLst>
              <a:defRPr/>
            </a:pPr>
            <a:r>
              <a:rPr lang="en-US" sz="1200" dirty="0"/>
              <a:t>Finalization of IVAS Performance Requirements (IVAS-3)</a:t>
            </a:r>
          </a:p>
          <a:p>
            <a:pPr marL="285750" lvl="0" indent="-285750" fontAlgn="base">
              <a:lnSpc>
                <a:spcPct val="93000"/>
              </a:lnSpc>
              <a:spcBef>
                <a:spcPct val="15000"/>
              </a:spcBef>
              <a:spcAft>
                <a:spcPct val="15000"/>
              </a:spcAft>
              <a:buSzPct val="100000"/>
              <a:tabLst>
                <a:tab pos="285750" algn="l"/>
              </a:tabLst>
              <a:defRPr/>
            </a:pPr>
            <a:r>
              <a:rPr lang="fr-FR" sz="1200" dirty="0"/>
              <a:t>Progress the </a:t>
            </a:r>
            <a:r>
              <a:rPr lang="fr-FR" sz="1200" dirty="0" err="1"/>
              <a:t>other</a:t>
            </a:r>
            <a:r>
              <a:rPr lang="fr-FR" sz="1200" dirty="0"/>
              <a:t> IVAS Permanent documents (IVAS-5/6/7a/8a)</a:t>
            </a:r>
          </a:p>
        </p:txBody>
      </p:sp>
      <p:graphicFrame>
        <p:nvGraphicFramePr>
          <p:cNvPr id="4" name="Table 3">
            <a:extLst>
              <a:ext uri="{FF2B5EF4-FFF2-40B4-BE49-F238E27FC236}">
                <a16:creationId xmlns:a16="http://schemas.microsoft.com/office/drawing/2014/main" id="{F1C18DDA-D823-4E92-87A8-1DE6A2DC7BFB}"/>
              </a:ext>
            </a:extLst>
          </p:cNvPr>
          <p:cNvGraphicFramePr>
            <a:graphicFrameLocks noGrp="1"/>
          </p:cNvGraphicFramePr>
          <p:nvPr>
            <p:extLst>
              <p:ext uri="{D42A27DB-BD31-4B8C-83A1-F6EECF244321}">
                <p14:modId xmlns:p14="http://schemas.microsoft.com/office/powerpoint/2010/main" val="130850007"/>
              </p:ext>
            </p:extLst>
          </p:nvPr>
        </p:nvGraphicFramePr>
        <p:xfrm>
          <a:off x="647700" y="1454150"/>
          <a:ext cx="10084901" cy="785622"/>
        </p:xfrm>
        <a:graphic>
          <a:graphicData uri="http://schemas.openxmlformats.org/drawingml/2006/table">
            <a:tbl>
              <a:tblPr firstRow="1" firstCol="1" bandRow="1">
                <a:tableStyleId>{F5AB1C69-6EDB-4FF4-983F-18BD219EF322}</a:tableStyleId>
              </a:tblPr>
              <a:tblGrid>
                <a:gridCol w="601902">
                  <a:extLst>
                    <a:ext uri="{9D8B030D-6E8A-4147-A177-3AD203B41FA5}">
                      <a16:colId xmlns:a16="http://schemas.microsoft.com/office/drawing/2014/main" val="485841599"/>
                    </a:ext>
                  </a:extLst>
                </a:gridCol>
                <a:gridCol w="3844407">
                  <a:extLst>
                    <a:ext uri="{9D8B030D-6E8A-4147-A177-3AD203B41FA5}">
                      <a16:colId xmlns:a16="http://schemas.microsoft.com/office/drawing/2014/main" val="1157079402"/>
                    </a:ext>
                  </a:extLst>
                </a:gridCol>
                <a:gridCol w="1095473">
                  <a:extLst>
                    <a:ext uri="{9D8B030D-6E8A-4147-A177-3AD203B41FA5}">
                      <a16:colId xmlns:a16="http://schemas.microsoft.com/office/drawing/2014/main" val="845558094"/>
                    </a:ext>
                  </a:extLst>
                </a:gridCol>
                <a:gridCol w="807092">
                  <a:extLst>
                    <a:ext uri="{9D8B030D-6E8A-4147-A177-3AD203B41FA5}">
                      <a16:colId xmlns:a16="http://schemas.microsoft.com/office/drawing/2014/main" val="3000399847"/>
                    </a:ext>
                  </a:extLst>
                </a:gridCol>
                <a:gridCol w="551732">
                  <a:extLst>
                    <a:ext uri="{9D8B030D-6E8A-4147-A177-3AD203B41FA5}">
                      <a16:colId xmlns:a16="http://schemas.microsoft.com/office/drawing/2014/main" val="734829523"/>
                    </a:ext>
                  </a:extLst>
                </a:gridCol>
                <a:gridCol w="643064">
                  <a:extLst>
                    <a:ext uri="{9D8B030D-6E8A-4147-A177-3AD203B41FA5}">
                      <a16:colId xmlns:a16="http://schemas.microsoft.com/office/drawing/2014/main" val="4055253057"/>
                    </a:ext>
                  </a:extLst>
                </a:gridCol>
                <a:gridCol w="643064">
                  <a:extLst>
                    <a:ext uri="{9D8B030D-6E8A-4147-A177-3AD203B41FA5}">
                      <a16:colId xmlns:a16="http://schemas.microsoft.com/office/drawing/2014/main" val="1653089165"/>
                    </a:ext>
                  </a:extLst>
                </a:gridCol>
                <a:gridCol w="1898167">
                  <a:extLst>
                    <a:ext uri="{9D8B030D-6E8A-4147-A177-3AD203B41FA5}">
                      <a16:colId xmlns:a16="http://schemas.microsoft.com/office/drawing/2014/main" val="974883378"/>
                    </a:ext>
                  </a:extLst>
                </a:gridCol>
              </a:tblGrid>
              <a:tr h="296861">
                <a:tc>
                  <a:txBody>
                    <a:bodyPr/>
                    <a:lstStyle/>
                    <a:p>
                      <a:pPr algn="ctr">
                        <a:lnSpc>
                          <a:spcPct val="107000"/>
                        </a:lnSpc>
                        <a:spcAft>
                          <a:spcPts val="800"/>
                        </a:spcAft>
                      </a:pPr>
                      <a:r>
                        <a:rPr lang="en-GB" sz="1000" dirty="0"/>
                        <a:t>UID</a:t>
                      </a:r>
                    </a:p>
                  </a:txBody>
                  <a:tcPr marL="36001" marR="36001" marT="0" marB="0" anchor="ctr"/>
                </a:tc>
                <a:tc>
                  <a:txBody>
                    <a:bodyPr/>
                    <a:lstStyle/>
                    <a:p>
                      <a:pPr algn="ctr">
                        <a:lnSpc>
                          <a:spcPct val="107000"/>
                        </a:lnSpc>
                        <a:spcAft>
                          <a:spcPts val="800"/>
                        </a:spcAft>
                      </a:pPr>
                      <a:r>
                        <a:rPr lang="en-GB" sz="1000" dirty="0"/>
                        <a:t>Name</a:t>
                      </a:r>
                    </a:p>
                  </a:txBody>
                  <a:tcPr marL="36001" marR="36001" marT="0" marB="0" anchor="ctr"/>
                </a:tc>
                <a:tc>
                  <a:txBody>
                    <a:bodyPr/>
                    <a:lstStyle/>
                    <a:p>
                      <a:pPr algn="ctr">
                        <a:lnSpc>
                          <a:spcPct val="107000"/>
                        </a:lnSpc>
                        <a:spcAft>
                          <a:spcPts val="800"/>
                        </a:spcAft>
                      </a:pPr>
                      <a:r>
                        <a:rPr lang="en-GB" sz="1000" dirty="0"/>
                        <a:t>Acronym</a:t>
                      </a:r>
                    </a:p>
                  </a:txBody>
                  <a:tcPr marL="36001" marR="36001" marT="0" marB="0" anchor="ctr"/>
                </a:tc>
                <a:tc>
                  <a:txBody>
                    <a:bodyPr/>
                    <a:lstStyle/>
                    <a:p>
                      <a:pPr algn="ctr">
                        <a:lnSpc>
                          <a:spcPct val="107000"/>
                        </a:lnSpc>
                        <a:spcAft>
                          <a:spcPts val="800"/>
                        </a:spcAft>
                      </a:pPr>
                      <a:r>
                        <a:rPr lang="en-GB" sz="1000" dirty="0"/>
                        <a:t>Target (mm/</a:t>
                      </a:r>
                      <a:r>
                        <a:rPr lang="en-GB" sz="1000" dirty="0" err="1"/>
                        <a:t>yyyy</a:t>
                      </a:r>
                      <a:r>
                        <a:rPr lang="en-GB" sz="1000" dirty="0"/>
                        <a:t>)</a:t>
                      </a:r>
                    </a:p>
                  </a:txBody>
                  <a:tcPr marL="36001" marR="36001" marT="0" marB="0" anchor="ctr"/>
                </a:tc>
                <a:tc>
                  <a:txBody>
                    <a:bodyPr/>
                    <a:lstStyle/>
                    <a:p>
                      <a:pPr algn="ctr">
                        <a:lnSpc>
                          <a:spcPct val="107000"/>
                        </a:lnSpc>
                        <a:spcAft>
                          <a:spcPts val="800"/>
                        </a:spcAft>
                      </a:pPr>
                      <a:r>
                        <a:rPr lang="en-GB" sz="1000" dirty="0"/>
                        <a:t>Old %</a:t>
                      </a:r>
                    </a:p>
                  </a:txBody>
                  <a:tcPr marL="36001" marR="36001" marT="0" marB="0" anchor="ctr"/>
                </a:tc>
                <a:tc>
                  <a:txBody>
                    <a:bodyPr/>
                    <a:lstStyle/>
                    <a:p>
                      <a:pPr algn="ctr">
                        <a:lnSpc>
                          <a:spcPct val="107000"/>
                        </a:lnSpc>
                        <a:spcAft>
                          <a:spcPts val="800"/>
                        </a:spcAft>
                      </a:pPr>
                      <a:r>
                        <a:rPr lang="en-GB" sz="1000" b="1" kern="1200" dirty="0">
                          <a:solidFill>
                            <a:schemeClr val="lt1"/>
                          </a:solidFill>
                          <a:latin typeface="+mn-lt"/>
                          <a:ea typeface="+mn-ea"/>
                          <a:cs typeface="+mn-cs"/>
                        </a:rPr>
                        <a:t>WID</a:t>
                      </a:r>
                      <a:endParaRPr lang="en-GB" sz="1000" dirty="0">
                        <a:solidFill>
                          <a:srgbClr val="FF0000"/>
                        </a:solidFill>
                      </a:endParaRPr>
                    </a:p>
                  </a:txBody>
                  <a:tcPr marL="36001" marR="36001" marT="0" marB="0" anchor="ctr"/>
                </a:tc>
                <a:tc>
                  <a:txBody>
                    <a:bodyPr/>
                    <a:lstStyle/>
                    <a:p>
                      <a:pPr algn="ctr">
                        <a:lnSpc>
                          <a:spcPct val="107000"/>
                        </a:lnSpc>
                        <a:spcAft>
                          <a:spcPts val="800"/>
                        </a:spcAft>
                      </a:pPr>
                      <a:r>
                        <a:rPr lang="en-GB" sz="1000" dirty="0">
                          <a:solidFill>
                            <a:srgbClr val="FF0000"/>
                          </a:solidFill>
                        </a:rPr>
                        <a:t>New %</a:t>
                      </a:r>
                      <a:endParaRPr lang="en-GB" sz="1000" b="1" kern="1200" dirty="0">
                        <a:solidFill>
                          <a:schemeClr val="lt1"/>
                        </a:solidFill>
                        <a:latin typeface="+mn-lt"/>
                        <a:ea typeface="+mn-ea"/>
                        <a:cs typeface="+mn-cs"/>
                      </a:endParaRPr>
                    </a:p>
                  </a:txBody>
                  <a:tcPr marL="36001" marR="36001" marT="0" marB="0" anchor="ctr"/>
                </a:tc>
                <a:tc>
                  <a:txBody>
                    <a:bodyPr/>
                    <a:lstStyle/>
                    <a:p>
                      <a:pPr algn="ctr">
                        <a:lnSpc>
                          <a:spcPct val="107000"/>
                        </a:lnSpc>
                        <a:spcAft>
                          <a:spcPts val="800"/>
                        </a:spcAft>
                      </a:pPr>
                      <a:r>
                        <a:rPr lang="en-GB" sz="1000" dirty="0">
                          <a:solidFill>
                            <a:srgbClr val="FF0000"/>
                          </a:solidFill>
                        </a:rPr>
                        <a:t>Change or comment</a:t>
                      </a:r>
                    </a:p>
                  </a:txBody>
                  <a:tcPr marL="36001" marR="36001" marT="0" marB="0" anchor="ctr"/>
                </a:tc>
                <a:extLst>
                  <a:ext uri="{0D108BD9-81ED-4DB2-BD59-A6C34878D82A}">
                    <a16:rowId xmlns:a16="http://schemas.microsoft.com/office/drawing/2014/main" val="1760008594"/>
                  </a:ext>
                </a:extLst>
              </a:tr>
              <a:tr h="265183">
                <a:tc>
                  <a:txBody>
                    <a:bodyPr/>
                    <a:lstStyle/>
                    <a:p>
                      <a:pPr algn="r" fontAlgn="b"/>
                      <a:r>
                        <a:rPr lang="en-US" sz="1000"/>
                        <a:t>770024</a:t>
                      </a:r>
                    </a:p>
                  </a:txBody>
                  <a:tcPr marL="9525" marR="9525" marT="9525" marB="0" anchor="b"/>
                </a:tc>
                <a:tc>
                  <a:txBody>
                    <a:bodyPr/>
                    <a:lstStyle/>
                    <a:p>
                      <a:pPr algn="l" fontAlgn="b"/>
                      <a:r>
                        <a:rPr lang="en-US" sz="1000"/>
                        <a:t>EVS Codec Extension for Immersive Voice and Audio Services</a:t>
                      </a:r>
                    </a:p>
                  </a:txBody>
                  <a:tcPr marL="9525" marR="9525" marT="9525" marB="0" anchor="b"/>
                </a:tc>
                <a:tc>
                  <a:txBody>
                    <a:bodyPr/>
                    <a:lstStyle/>
                    <a:p>
                      <a:pPr algn="l" fontAlgn="b"/>
                      <a:r>
                        <a:rPr lang="en-US" sz="1000"/>
                        <a:t>IVAS_Codec</a:t>
                      </a:r>
                    </a:p>
                  </a:txBody>
                  <a:tcPr marL="9525" marR="9525" marT="9525" marB="0" anchor="b"/>
                </a:tc>
                <a:tc>
                  <a:txBody>
                    <a:bodyPr/>
                    <a:lstStyle/>
                    <a:p>
                      <a:pPr algn="r" fontAlgn="b"/>
                      <a:r>
                        <a:rPr lang="en-US" sz="1000" dirty="0"/>
                        <a:t>12/2023</a:t>
                      </a:r>
                    </a:p>
                  </a:txBody>
                  <a:tcPr marL="9525" marR="9525" marT="9525" marB="0" anchor="b"/>
                </a:tc>
                <a:tc>
                  <a:txBody>
                    <a:bodyPr/>
                    <a:lstStyle/>
                    <a:p>
                      <a:pPr algn="r" fontAlgn="b"/>
                      <a:r>
                        <a:rPr lang="en-US" sz="1000"/>
                        <a:t>40%</a:t>
                      </a:r>
                    </a:p>
                  </a:txBody>
                  <a:tcPr marL="9525" marR="9525" marT="9525" marB="0" anchor="b"/>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en-US" sz="1000" dirty="0">
                          <a:hlinkClick r:id="rId3"/>
                        </a:rPr>
                        <a:t>SP-170611</a:t>
                      </a:r>
                      <a:r>
                        <a:rPr lang="en-US" sz="1000" dirty="0"/>
                        <a:t> </a:t>
                      </a:r>
                    </a:p>
                    <a:p>
                      <a:pPr marL="0" marR="0" lvl="0" indent="0" algn="l" defTabSz="914400" rtl="0" eaLnBrk="1" fontAlgn="b" latinLnBrk="0" hangingPunct="1">
                        <a:lnSpc>
                          <a:spcPct val="100000"/>
                        </a:lnSpc>
                        <a:spcBef>
                          <a:spcPts val="0"/>
                        </a:spcBef>
                        <a:spcAft>
                          <a:spcPts val="0"/>
                        </a:spcAft>
                        <a:buClrTx/>
                        <a:buSzTx/>
                        <a:buFontTx/>
                        <a:buNone/>
                        <a:tabLst/>
                        <a:defRPr/>
                      </a:pPr>
                      <a:r>
                        <a:rPr lang="en-US" sz="1000" dirty="0">
                          <a:solidFill>
                            <a:srgbClr val="FF0000"/>
                          </a:solidFill>
                        </a:rPr>
                        <a:t>-&gt;</a:t>
                      </a:r>
                    </a:p>
                    <a:p>
                      <a:pPr marL="0" marR="0" lvl="0" indent="0" algn="l" defTabSz="914400" rtl="0" eaLnBrk="1" fontAlgn="b" latinLnBrk="0" hangingPunct="1">
                        <a:lnSpc>
                          <a:spcPct val="100000"/>
                        </a:lnSpc>
                        <a:spcBef>
                          <a:spcPts val="0"/>
                        </a:spcBef>
                        <a:spcAft>
                          <a:spcPts val="0"/>
                        </a:spcAft>
                        <a:buClrTx/>
                        <a:buSzTx/>
                        <a:buFontTx/>
                        <a:buNone/>
                        <a:tabLst/>
                        <a:defRPr/>
                      </a:pPr>
                      <a:r>
                        <a:rPr lang="en-US" sz="1000" u="sng" dirty="0">
                          <a:hlinkClick r:id="rId4"/>
                        </a:rPr>
                        <a:t>SP-220608</a:t>
                      </a:r>
                      <a:endParaRPr lang="en-US" sz="1000" dirty="0"/>
                    </a:p>
                  </a:txBody>
                  <a:tcPr marL="9525" marR="9525" marT="9525" marB="0" anchor="b"/>
                </a:tc>
                <a:tc>
                  <a:txBody>
                    <a:bodyPr/>
                    <a:lstStyle/>
                    <a:p>
                      <a:pPr algn="ctr">
                        <a:lnSpc>
                          <a:spcPct val="107000"/>
                        </a:lnSpc>
                        <a:spcAft>
                          <a:spcPts val="800"/>
                        </a:spcAft>
                      </a:pPr>
                      <a:r>
                        <a:rPr lang="en-GB" sz="1000" dirty="0">
                          <a:solidFill>
                            <a:srgbClr val="FF0000"/>
                          </a:solidFill>
                        </a:rPr>
                        <a:t>45%</a:t>
                      </a:r>
                    </a:p>
                  </a:txBody>
                  <a:tcPr marL="36001" marR="36001" marT="0" marB="0" anchor="ctr"/>
                </a:tc>
                <a:tc>
                  <a:txBody>
                    <a:bodyPr/>
                    <a:lstStyle/>
                    <a:p>
                      <a:pPr algn="ctr">
                        <a:lnSpc>
                          <a:spcPct val="107000"/>
                        </a:lnSpc>
                        <a:spcAft>
                          <a:spcPts val="800"/>
                        </a:spcAft>
                      </a:pPr>
                      <a:r>
                        <a:rPr lang="en-GB" sz="1000" dirty="0">
                          <a:solidFill>
                            <a:srgbClr val="FF0000"/>
                          </a:solidFill>
                        </a:rPr>
                        <a:t>WP needs to be updated with revised WID </a:t>
                      </a:r>
                      <a:r>
                        <a:rPr lang="en-GB" sz="1000" dirty="0" err="1">
                          <a:solidFill>
                            <a:srgbClr val="FF0000"/>
                          </a:solidFill>
                        </a:rPr>
                        <a:t>Tdoc</a:t>
                      </a:r>
                      <a:endParaRPr lang="en-GB" sz="1000" dirty="0">
                        <a:solidFill>
                          <a:srgbClr val="FF0000"/>
                        </a:solidFill>
                      </a:endParaRPr>
                    </a:p>
                  </a:txBody>
                  <a:tcPr marL="36001" marR="36001" marT="0" marB="0" anchor="ctr"/>
                </a:tc>
                <a:extLst>
                  <a:ext uri="{0D108BD9-81ED-4DB2-BD59-A6C34878D82A}">
                    <a16:rowId xmlns:a16="http://schemas.microsoft.com/office/drawing/2014/main" val="2116852016"/>
                  </a:ext>
                </a:extLst>
              </a:tr>
            </a:tbl>
          </a:graphicData>
        </a:graphic>
      </p:graphicFrame>
    </p:spTree>
    <p:extLst>
      <p:ext uri="{BB962C8B-B14F-4D97-AF65-F5344CB8AC3E}">
        <p14:creationId xmlns:p14="http://schemas.microsoft.com/office/powerpoint/2010/main" val="1332187051"/>
      </p:ext>
    </p:extLst>
  </p:cSld>
  <p:clrMapOvr>
    <a:masterClrMapping/>
  </p:clrMapOvr>
  <p:transition spd="slow"/>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12A81A8-5C7E-4B5E-B955-EBF4BE0C600C}"/>
              </a:ext>
            </a:extLst>
          </p:cNvPr>
          <p:cNvSpPr>
            <a:spLocks noGrp="1"/>
          </p:cNvSpPr>
          <p:nvPr>
            <p:ph type="title"/>
          </p:nvPr>
        </p:nvSpPr>
        <p:spPr/>
        <p:txBody>
          <a:bodyPr/>
          <a:lstStyle/>
          <a:p>
            <a:r>
              <a:rPr lang="en-US" altLang="en-US" sz="3200" dirty="0"/>
              <a:t>Enhancements to UE Testing (</a:t>
            </a:r>
            <a:r>
              <a:rPr lang="en-US" altLang="en-US" sz="3200" dirty="0" err="1"/>
              <a:t>eUET</a:t>
            </a:r>
            <a:r>
              <a:rPr lang="en-US" altLang="en-US" sz="3200" dirty="0"/>
              <a:t>)</a:t>
            </a:r>
          </a:p>
        </p:txBody>
      </p:sp>
      <p:sp>
        <p:nvSpPr>
          <p:cNvPr id="3" name="Espace réservé du contenu 2">
            <a:extLst>
              <a:ext uri="{FF2B5EF4-FFF2-40B4-BE49-F238E27FC236}">
                <a16:creationId xmlns:a16="http://schemas.microsoft.com/office/drawing/2014/main" id="{65F9F2AB-B13E-42E2-987D-E48C9A0EA900}"/>
              </a:ext>
            </a:extLst>
          </p:cNvPr>
          <p:cNvSpPr>
            <a:spLocks noGrp="1"/>
          </p:cNvSpPr>
          <p:nvPr>
            <p:ph idx="1"/>
          </p:nvPr>
        </p:nvSpPr>
        <p:spPr>
          <a:xfrm>
            <a:off x="647701" y="2506227"/>
            <a:ext cx="11068050" cy="3778688"/>
          </a:xfrm>
        </p:spPr>
        <p:txBody>
          <a:bodyPr/>
          <a:lstStyle/>
          <a:p>
            <a:pPr marL="287338" lvl="0" indent="-287338" fontAlgn="base">
              <a:lnSpc>
                <a:spcPct val="93000"/>
              </a:lnSpc>
              <a:spcBef>
                <a:spcPct val="15000"/>
              </a:spcBef>
              <a:spcAft>
                <a:spcPct val="15000"/>
              </a:spcAft>
              <a:buSzPct val="100000"/>
              <a:buNone/>
              <a:tabLst>
                <a:tab pos="285750" algn="l"/>
              </a:tabLst>
              <a:defRPr/>
            </a:pPr>
            <a:r>
              <a:rPr lang="en-GB" sz="1400" b="1" u="sng" dirty="0">
                <a:cs typeface="Arial" pitchFamily="34" charset="0"/>
              </a:rPr>
              <a:t>Purpose</a:t>
            </a:r>
          </a:p>
          <a:p>
            <a:pPr marL="287338" indent="-287338">
              <a:lnSpc>
                <a:spcPct val="93000"/>
              </a:lnSpc>
              <a:spcBef>
                <a:spcPct val="15000"/>
              </a:spcBef>
              <a:spcAft>
                <a:spcPct val="15000"/>
              </a:spcAft>
              <a:buSzPct val="100000"/>
              <a:tabLst>
                <a:tab pos="285750" algn="l"/>
              </a:tabLst>
              <a:defRPr/>
            </a:pPr>
            <a:r>
              <a:rPr lang="en-US" altLang="en-US" sz="1400" dirty="0">
                <a:cs typeface="Arial" panose="020B0604020202020204" pitchFamily="34" charset="0"/>
              </a:rPr>
              <a:t>In TS 26.131 and TS 26.132: Define missing SWB frequency masks and review related test methods. Update "Jitter buffer management behavior" and "Test conditions" for jitter buffer management. Develop a new specification to verify correct implementations of the RTP payload format for 3GPP codecs. Review receiving performance of UEs at maximum volume control and define, if necessary, requirements and test methods to ensure an adequate user experience. Document in TR 26.801 any relevant finding from the round robin activity and additional tests conducted in the Rel-17 </a:t>
            </a:r>
            <a:r>
              <a:rPr lang="en-US" altLang="en-US" sz="1400" dirty="0" err="1">
                <a:cs typeface="Arial" panose="020B0604020202020204" pitchFamily="34" charset="0"/>
              </a:rPr>
              <a:t>HaNTE</a:t>
            </a:r>
            <a:r>
              <a:rPr lang="en-US" altLang="en-US" sz="1400" dirty="0">
                <a:cs typeface="Arial" panose="020B0604020202020204" pitchFamily="34" charset="0"/>
              </a:rPr>
              <a:t> work. </a:t>
            </a:r>
          </a:p>
          <a:p>
            <a:pPr marL="0" indent="0">
              <a:lnSpc>
                <a:spcPct val="93000"/>
              </a:lnSpc>
              <a:spcBef>
                <a:spcPct val="15000"/>
              </a:spcBef>
              <a:spcAft>
                <a:spcPct val="15000"/>
              </a:spcAft>
              <a:buSzPct val="100000"/>
              <a:buNone/>
              <a:tabLst>
                <a:tab pos="285750" algn="l"/>
              </a:tabLst>
              <a:defRPr/>
            </a:pPr>
            <a:r>
              <a:rPr lang="en-GB" sz="1400" b="1" u="sng" dirty="0">
                <a:cs typeface="Arial" pitchFamily="34" charset="0"/>
              </a:rPr>
              <a:t>Progress in the last quarter</a:t>
            </a:r>
          </a:p>
          <a:p>
            <a:pPr marL="287338" indent="-287338">
              <a:lnSpc>
                <a:spcPct val="93000"/>
              </a:lnSpc>
              <a:spcBef>
                <a:spcPct val="15000"/>
              </a:spcBef>
              <a:spcAft>
                <a:spcPct val="15000"/>
              </a:spcAft>
              <a:buSzPct val="100000"/>
              <a:tabLst>
                <a:tab pos="285750" algn="l"/>
              </a:tabLst>
              <a:defRPr/>
            </a:pPr>
            <a:r>
              <a:rPr lang="en-GB" sz="1400" u="sng" dirty="0">
                <a:solidFill>
                  <a:srgbClr val="0000FF"/>
                </a:solidFill>
                <a:effectLst/>
                <a:ea typeface="Times New Roman" panose="02020603050405020304" pitchFamily="18" charset="0"/>
                <a:cs typeface="Times New Roman" panose="02020603050405020304" pitchFamily="18" charset="0"/>
                <a:hlinkClick r:id="rId2"/>
              </a:rPr>
              <a:t>SP-221048</a:t>
            </a:r>
            <a:r>
              <a:rPr lang="en-US" altLang="zh-CN" sz="1400" dirty="0">
                <a:cs typeface="Arial" pitchFamily="34" charset="0"/>
              </a:rPr>
              <a:t>: CRs to 26.131/26.132 removing vehicle-mounted handsfree UE for SA approval (Rel-18, </a:t>
            </a:r>
            <a:r>
              <a:rPr lang="en-US" altLang="zh-CN" sz="1400" dirty="0" err="1">
                <a:cs typeface="Arial" pitchFamily="34" charset="0"/>
              </a:rPr>
              <a:t>eUET</a:t>
            </a:r>
            <a:r>
              <a:rPr lang="en-US" altLang="zh-CN" sz="1400" dirty="0">
                <a:cs typeface="Arial" pitchFamily="34" charset="0"/>
              </a:rPr>
              <a:t>)</a:t>
            </a:r>
          </a:p>
          <a:p>
            <a:pPr marL="287338" indent="-287338">
              <a:lnSpc>
                <a:spcPct val="93000"/>
              </a:lnSpc>
              <a:spcBef>
                <a:spcPct val="15000"/>
              </a:spcBef>
              <a:spcAft>
                <a:spcPct val="15000"/>
              </a:spcAft>
              <a:buSzPct val="100000"/>
              <a:tabLst>
                <a:tab pos="285750" algn="l"/>
              </a:tabLst>
              <a:defRPr/>
            </a:pPr>
            <a:r>
              <a:rPr lang="en-US" altLang="zh-CN" sz="1400" dirty="0">
                <a:cs typeface="Arial" pitchFamily="34" charset="0"/>
              </a:rPr>
              <a:t>Updated test results on SWB performance were presented. </a:t>
            </a:r>
          </a:p>
          <a:p>
            <a:pPr marL="287338" indent="-287338">
              <a:lnSpc>
                <a:spcPct val="93000"/>
              </a:lnSpc>
              <a:spcBef>
                <a:spcPct val="15000"/>
              </a:spcBef>
              <a:spcAft>
                <a:spcPct val="15000"/>
              </a:spcAft>
              <a:buSzPct val="100000"/>
              <a:tabLst>
                <a:tab pos="285750" algn="l"/>
              </a:tabLst>
              <a:defRPr/>
            </a:pPr>
            <a:r>
              <a:rPr lang="en-US" altLang="zh-CN" sz="1400" dirty="0">
                <a:cs typeface="Arial" pitchFamily="34" charset="0"/>
              </a:rPr>
              <a:t>The construction of a realistic JBM profile reflecting VoLTE was also presented. </a:t>
            </a:r>
          </a:p>
          <a:p>
            <a:pPr marL="287338" lvl="0" indent="-287338" fontAlgn="base">
              <a:lnSpc>
                <a:spcPct val="93000"/>
              </a:lnSpc>
              <a:spcBef>
                <a:spcPct val="15000"/>
              </a:spcBef>
              <a:spcAft>
                <a:spcPct val="15000"/>
              </a:spcAft>
              <a:buSzPct val="100000"/>
              <a:buNone/>
              <a:tabLst>
                <a:tab pos="285750" algn="l"/>
              </a:tabLst>
              <a:defRPr/>
            </a:pPr>
            <a:r>
              <a:rPr lang="en-GB" sz="1400" b="1" u="sng" dirty="0">
                <a:cs typeface="Arial" pitchFamily="34" charset="0"/>
              </a:rPr>
              <a:t>Next steps</a:t>
            </a:r>
          </a:p>
          <a:p>
            <a:pPr marL="287338" indent="-287338">
              <a:lnSpc>
                <a:spcPct val="93000"/>
              </a:lnSpc>
              <a:spcBef>
                <a:spcPct val="15000"/>
              </a:spcBef>
              <a:spcAft>
                <a:spcPct val="15000"/>
              </a:spcAft>
              <a:buSzPct val="100000"/>
              <a:tabLst>
                <a:tab pos="285750" algn="l"/>
              </a:tabLst>
              <a:defRPr/>
            </a:pPr>
            <a:r>
              <a:rPr lang="en-US" altLang="zh-CN" sz="1400" dirty="0">
                <a:cs typeface="Arial" pitchFamily="34" charset="0"/>
              </a:rPr>
              <a:t>Progress discussions on new specification for RTP payload format conformance, performance requirements (TS 26.131), test methods (TS 26.132), test results on </a:t>
            </a:r>
            <a:r>
              <a:rPr lang="en-US" altLang="zh-CN" sz="1400" dirty="0" err="1">
                <a:cs typeface="Arial" pitchFamily="34" charset="0"/>
              </a:rPr>
              <a:t>HaNTE</a:t>
            </a:r>
            <a:r>
              <a:rPr lang="en-US" altLang="zh-CN" sz="1400" dirty="0">
                <a:cs typeface="Arial" pitchFamily="34" charset="0"/>
              </a:rPr>
              <a:t> (TR 26.801)</a:t>
            </a:r>
            <a:endParaRPr lang="en-US" altLang="en-US" sz="1300" dirty="0">
              <a:cs typeface="Arial" panose="020B0604020202020204" pitchFamily="34" charset="0"/>
            </a:endParaRPr>
          </a:p>
        </p:txBody>
      </p:sp>
      <p:graphicFrame>
        <p:nvGraphicFramePr>
          <p:cNvPr id="4" name="Table 3">
            <a:extLst>
              <a:ext uri="{FF2B5EF4-FFF2-40B4-BE49-F238E27FC236}">
                <a16:creationId xmlns:a16="http://schemas.microsoft.com/office/drawing/2014/main" id="{53F93AC8-E748-4084-A001-A708BF541B1F}"/>
              </a:ext>
            </a:extLst>
          </p:cNvPr>
          <p:cNvGraphicFramePr>
            <a:graphicFrameLocks noGrp="1"/>
          </p:cNvGraphicFramePr>
          <p:nvPr>
            <p:extLst>
              <p:ext uri="{D42A27DB-BD31-4B8C-83A1-F6EECF244321}">
                <p14:modId xmlns:p14="http://schemas.microsoft.com/office/powerpoint/2010/main" val="441092072"/>
              </p:ext>
            </p:extLst>
          </p:nvPr>
        </p:nvGraphicFramePr>
        <p:xfrm>
          <a:off x="647700" y="1454150"/>
          <a:ext cx="10084901" cy="584080"/>
        </p:xfrm>
        <a:graphic>
          <a:graphicData uri="http://schemas.openxmlformats.org/drawingml/2006/table">
            <a:tbl>
              <a:tblPr firstRow="1" firstCol="1" bandRow="1">
                <a:tableStyleId>{F5AB1C69-6EDB-4FF4-983F-18BD219EF322}</a:tableStyleId>
              </a:tblPr>
              <a:tblGrid>
                <a:gridCol w="601902">
                  <a:extLst>
                    <a:ext uri="{9D8B030D-6E8A-4147-A177-3AD203B41FA5}">
                      <a16:colId xmlns:a16="http://schemas.microsoft.com/office/drawing/2014/main" val="34282209"/>
                    </a:ext>
                  </a:extLst>
                </a:gridCol>
                <a:gridCol w="3844407">
                  <a:extLst>
                    <a:ext uri="{9D8B030D-6E8A-4147-A177-3AD203B41FA5}">
                      <a16:colId xmlns:a16="http://schemas.microsoft.com/office/drawing/2014/main" val="459508826"/>
                    </a:ext>
                  </a:extLst>
                </a:gridCol>
                <a:gridCol w="1095473">
                  <a:extLst>
                    <a:ext uri="{9D8B030D-6E8A-4147-A177-3AD203B41FA5}">
                      <a16:colId xmlns:a16="http://schemas.microsoft.com/office/drawing/2014/main" val="3102142753"/>
                    </a:ext>
                  </a:extLst>
                </a:gridCol>
                <a:gridCol w="807092">
                  <a:extLst>
                    <a:ext uri="{9D8B030D-6E8A-4147-A177-3AD203B41FA5}">
                      <a16:colId xmlns:a16="http://schemas.microsoft.com/office/drawing/2014/main" val="2072783741"/>
                    </a:ext>
                  </a:extLst>
                </a:gridCol>
                <a:gridCol w="551732">
                  <a:extLst>
                    <a:ext uri="{9D8B030D-6E8A-4147-A177-3AD203B41FA5}">
                      <a16:colId xmlns:a16="http://schemas.microsoft.com/office/drawing/2014/main" val="1701439563"/>
                    </a:ext>
                  </a:extLst>
                </a:gridCol>
                <a:gridCol w="643064">
                  <a:extLst>
                    <a:ext uri="{9D8B030D-6E8A-4147-A177-3AD203B41FA5}">
                      <a16:colId xmlns:a16="http://schemas.microsoft.com/office/drawing/2014/main" val="3814892244"/>
                    </a:ext>
                  </a:extLst>
                </a:gridCol>
                <a:gridCol w="643064">
                  <a:extLst>
                    <a:ext uri="{9D8B030D-6E8A-4147-A177-3AD203B41FA5}">
                      <a16:colId xmlns:a16="http://schemas.microsoft.com/office/drawing/2014/main" val="960716218"/>
                    </a:ext>
                  </a:extLst>
                </a:gridCol>
                <a:gridCol w="1898167">
                  <a:extLst>
                    <a:ext uri="{9D8B030D-6E8A-4147-A177-3AD203B41FA5}">
                      <a16:colId xmlns:a16="http://schemas.microsoft.com/office/drawing/2014/main" val="1870510373"/>
                    </a:ext>
                  </a:extLst>
                </a:gridCol>
              </a:tblGrid>
              <a:tr h="296861">
                <a:tc>
                  <a:txBody>
                    <a:bodyPr/>
                    <a:lstStyle/>
                    <a:p>
                      <a:pPr algn="ctr">
                        <a:lnSpc>
                          <a:spcPct val="107000"/>
                        </a:lnSpc>
                        <a:spcAft>
                          <a:spcPts val="800"/>
                        </a:spcAft>
                      </a:pPr>
                      <a:r>
                        <a:rPr lang="en-GB" sz="1000" dirty="0"/>
                        <a:t>UID</a:t>
                      </a:r>
                    </a:p>
                  </a:txBody>
                  <a:tcPr marL="36001" marR="36001" marT="0" marB="0" anchor="ctr"/>
                </a:tc>
                <a:tc>
                  <a:txBody>
                    <a:bodyPr/>
                    <a:lstStyle/>
                    <a:p>
                      <a:pPr algn="ctr">
                        <a:lnSpc>
                          <a:spcPct val="107000"/>
                        </a:lnSpc>
                        <a:spcAft>
                          <a:spcPts val="800"/>
                        </a:spcAft>
                      </a:pPr>
                      <a:r>
                        <a:rPr lang="en-GB" sz="1000" dirty="0"/>
                        <a:t>Name</a:t>
                      </a:r>
                    </a:p>
                  </a:txBody>
                  <a:tcPr marL="36001" marR="36001" marT="0" marB="0" anchor="ctr"/>
                </a:tc>
                <a:tc>
                  <a:txBody>
                    <a:bodyPr/>
                    <a:lstStyle/>
                    <a:p>
                      <a:pPr algn="ctr">
                        <a:lnSpc>
                          <a:spcPct val="107000"/>
                        </a:lnSpc>
                        <a:spcAft>
                          <a:spcPts val="800"/>
                        </a:spcAft>
                      </a:pPr>
                      <a:r>
                        <a:rPr lang="en-GB" sz="1000" dirty="0"/>
                        <a:t>Acronym</a:t>
                      </a:r>
                    </a:p>
                  </a:txBody>
                  <a:tcPr marL="36001" marR="36001" marT="0" marB="0" anchor="ctr"/>
                </a:tc>
                <a:tc>
                  <a:txBody>
                    <a:bodyPr/>
                    <a:lstStyle/>
                    <a:p>
                      <a:pPr algn="ctr">
                        <a:lnSpc>
                          <a:spcPct val="107000"/>
                        </a:lnSpc>
                        <a:spcAft>
                          <a:spcPts val="800"/>
                        </a:spcAft>
                      </a:pPr>
                      <a:r>
                        <a:rPr lang="en-GB" sz="1000" dirty="0"/>
                        <a:t>Target (mm/</a:t>
                      </a:r>
                      <a:r>
                        <a:rPr lang="en-GB" sz="1000" dirty="0" err="1"/>
                        <a:t>yyyy</a:t>
                      </a:r>
                      <a:r>
                        <a:rPr lang="en-GB" sz="1000" dirty="0"/>
                        <a:t>)</a:t>
                      </a:r>
                    </a:p>
                  </a:txBody>
                  <a:tcPr marL="36001" marR="36001" marT="0" marB="0" anchor="ctr"/>
                </a:tc>
                <a:tc>
                  <a:txBody>
                    <a:bodyPr/>
                    <a:lstStyle/>
                    <a:p>
                      <a:pPr algn="ctr">
                        <a:lnSpc>
                          <a:spcPct val="107000"/>
                        </a:lnSpc>
                        <a:spcAft>
                          <a:spcPts val="800"/>
                        </a:spcAft>
                      </a:pPr>
                      <a:r>
                        <a:rPr lang="en-GB" sz="1000" dirty="0"/>
                        <a:t>Old %</a:t>
                      </a:r>
                    </a:p>
                  </a:txBody>
                  <a:tcPr marL="36001" marR="36001" marT="0" marB="0" anchor="ctr"/>
                </a:tc>
                <a:tc>
                  <a:txBody>
                    <a:bodyPr/>
                    <a:lstStyle/>
                    <a:p>
                      <a:pPr algn="ctr">
                        <a:lnSpc>
                          <a:spcPct val="107000"/>
                        </a:lnSpc>
                        <a:spcAft>
                          <a:spcPts val="800"/>
                        </a:spcAft>
                      </a:pPr>
                      <a:r>
                        <a:rPr lang="en-GB" sz="1000" b="1" kern="1200" dirty="0">
                          <a:solidFill>
                            <a:schemeClr val="lt1"/>
                          </a:solidFill>
                          <a:latin typeface="+mn-lt"/>
                          <a:ea typeface="+mn-ea"/>
                          <a:cs typeface="+mn-cs"/>
                        </a:rPr>
                        <a:t>WID</a:t>
                      </a:r>
                      <a:endParaRPr lang="en-GB" sz="1000" dirty="0">
                        <a:solidFill>
                          <a:srgbClr val="FF0000"/>
                        </a:solidFill>
                      </a:endParaRPr>
                    </a:p>
                  </a:txBody>
                  <a:tcPr marL="36001" marR="36001" marT="0" marB="0" anchor="ctr"/>
                </a:tc>
                <a:tc>
                  <a:txBody>
                    <a:bodyPr/>
                    <a:lstStyle/>
                    <a:p>
                      <a:pPr algn="ctr">
                        <a:lnSpc>
                          <a:spcPct val="107000"/>
                        </a:lnSpc>
                        <a:spcAft>
                          <a:spcPts val="800"/>
                        </a:spcAft>
                      </a:pPr>
                      <a:r>
                        <a:rPr lang="en-GB" sz="1000" dirty="0">
                          <a:solidFill>
                            <a:srgbClr val="FF0000"/>
                          </a:solidFill>
                        </a:rPr>
                        <a:t>New %</a:t>
                      </a:r>
                      <a:endParaRPr lang="en-GB" sz="1000" b="1" kern="1200" dirty="0">
                        <a:solidFill>
                          <a:schemeClr val="lt1"/>
                        </a:solidFill>
                        <a:latin typeface="+mn-lt"/>
                        <a:ea typeface="+mn-ea"/>
                        <a:cs typeface="+mn-cs"/>
                      </a:endParaRPr>
                    </a:p>
                  </a:txBody>
                  <a:tcPr marL="36001" marR="36001" marT="0" marB="0" anchor="ctr"/>
                </a:tc>
                <a:tc>
                  <a:txBody>
                    <a:bodyPr/>
                    <a:lstStyle/>
                    <a:p>
                      <a:pPr algn="ctr">
                        <a:lnSpc>
                          <a:spcPct val="107000"/>
                        </a:lnSpc>
                        <a:spcAft>
                          <a:spcPts val="800"/>
                        </a:spcAft>
                      </a:pPr>
                      <a:r>
                        <a:rPr lang="en-GB" sz="1000" dirty="0">
                          <a:solidFill>
                            <a:srgbClr val="FF0000"/>
                          </a:solidFill>
                        </a:rPr>
                        <a:t>Change or comment</a:t>
                      </a:r>
                    </a:p>
                  </a:txBody>
                  <a:tcPr marL="36001" marR="36001" marT="0" marB="0" anchor="ctr"/>
                </a:tc>
                <a:extLst>
                  <a:ext uri="{0D108BD9-81ED-4DB2-BD59-A6C34878D82A}">
                    <a16:rowId xmlns:a16="http://schemas.microsoft.com/office/drawing/2014/main" val="755739133"/>
                  </a:ext>
                </a:extLst>
              </a:tr>
              <a:tr h="265183">
                <a:tc>
                  <a:txBody>
                    <a:bodyPr/>
                    <a:lstStyle/>
                    <a:p>
                      <a:pPr algn="r" fontAlgn="b"/>
                      <a:r>
                        <a:rPr lang="en-US" sz="1000"/>
                        <a:t>960043</a:t>
                      </a:r>
                    </a:p>
                  </a:txBody>
                  <a:tcPr marL="9525" marR="9525" marT="9525" marB="0" anchor="b"/>
                </a:tc>
                <a:tc>
                  <a:txBody>
                    <a:bodyPr/>
                    <a:lstStyle/>
                    <a:p>
                      <a:pPr algn="l" fontAlgn="b"/>
                      <a:r>
                        <a:rPr lang="en-US" sz="1000"/>
                        <a:t>UE Testing Phase 2 </a:t>
                      </a:r>
                    </a:p>
                  </a:txBody>
                  <a:tcPr marL="9525" marR="9525" marT="9525" marB="0" anchor="b"/>
                </a:tc>
                <a:tc>
                  <a:txBody>
                    <a:bodyPr/>
                    <a:lstStyle/>
                    <a:p>
                      <a:pPr algn="l" fontAlgn="b"/>
                      <a:r>
                        <a:rPr lang="en-US" sz="1000"/>
                        <a:t>eUET</a:t>
                      </a:r>
                    </a:p>
                  </a:txBody>
                  <a:tcPr marL="9525" marR="9525" marT="9525" marB="0" anchor="b"/>
                </a:tc>
                <a:tc>
                  <a:txBody>
                    <a:bodyPr/>
                    <a:lstStyle/>
                    <a:p>
                      <a:pPr algn="r" fontAlgn="b"/>
                      <a:r>
                        <a:rPr lang="en-US" sz="1000" dirty="0"/>
                        <a:t>12/2023</a:t>
                      </a:r>
                    </a:p>
                  </a:txBody>
                  <a:tcPr marL="9525" marR="9525" marT="9525" marB="0" anchor="b"/>
                </a:tc>
                <a:tc>
                  <a:txBody>
                    <a:bodyPr/>
                    <a:lstStyle/>
                    <a:p>
                      <a:pPr algn="r" fontAlgn="b"/>
                      <a:r>
                        <a:rPr lang="en-US" sz="1000"/>
                        <a:t>10%</a:t>
                      </a:r>
                    </a:p>
                  </a:txBody>
                  <a:tcPr marL="9525" marR="9525" marT="9525" marB="0" anchor="b"/>
                </a:tc>
                <a:tc>
                  <a:txBody>
                    <a:bodyPr/>
                    <a:lstStyle/>
                    <a:p>
                      <a:pPr algn="l" fontAlgn="b"/>
                      <a:r>
                        <a:rPr lang="en-US" sz="1000">
                          <a:hlinkClick r:id="rId3"/>
                        </a:rPr>
                        <a:t>SP-220610</a:t>
                      </a:r>
                      <a:endParaRPr lang="en-US" sz="1000"/>
                    </a:p>
                  </a:txBody>
                  <a:tcPr marL="9525" marR="9525" marT="9525" marB="0" anchor="b"/>
                </a:tc>
                <a:tc>
                  <a:txBody>
                    <a:bodyPr/>
                    <a:lstStyle/>
                    <a:p>
                      <a:pPr algn="ctr">
                        <a:lnSpc>
                          <a:spcPct val="107000"/>
                        </a:lnSpc>
                        <a:spcAft>
                          <a:spcPts val="800"/>
                        </a:spcAft>
                      </a:pPr>
                      <a:r>
                        <a:rPr lang="en-GB" sz="1000" dirty="0">
                          <a:solidFill>
                            <a:srgbClr val="FF0000"/>
                          </a:solidFill>
                        </a:rPr>
                        <a:t>15%</a:t>
                      </a:r>
                    </a:p>
                  </a:txBody>
                  <a:tcPr marL="36001" marR="36001" marT="0" marB="0" anchor="ctr"/>
                </a:tc>
                <a:tc>
                  <a:txBody>
                    <a:bodyPr/>
                    <a:lstStyle/>
                    <a:p>
                      <a:pPr algn="ctr">
                        <a:lnSpc>
                          <a:spcPct val="107000"/>
                        </a:lnSpc>
                        <a:spcAft>
                          <a:spcPts val="800"/>
                        </a:spcAft>
                      </a:pPr>
                      <a:endParaRPr lang="en-GB" sz="1000" dirty="0">
                        <a:solidFill>
                          <a:srgbClr val="FF0000"/>
                        </a:solidFill>
                      </a:endParaRPr>
                    </a:p>
                  </a:txBody>
                  <a:tcPr marL="36001" marR="36001" marT="0" marB="0" anchor="ctr"/>
                </a:tc>
                <a:extLst>
                  <a:ext uri="{0D108BD9-81ED-4DB2-BD59-A6C34878D82A}">
                    <a16:rowId xmlns:a16="http://schemas.microsoft.com/office/drawing/2014/main" val="3384734530"/>
                  </a:ext>
                </a:extLst>
              </a:tr>
            </a:tbl>
          </a:graphicData>
        </a:graphic>
      </p:graphicFrame>
    </p:spTree>
    <p:extLst>
      <p:ext uri="{BB962C8B-B14F-4D97-AF65-F5344CB8AC3E}">
        <p14:creationId xmlns:p14="http://schemas.microsoft.com/office/powerpoint/2010/main" val="157759405"/>
      </p:ext>
    </p:extLst>
  </p:cSld>
  <p:clrMapOvr>
    <a:masterClrMapping/>
  </p:clrMapOvr>
  <p:transition spd="slow"/>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12A81A8-5C7E-4B5E-B955-EBF4BE0C600C}"/>
              </a:ext>
            </a:extLst>
          </p:cNvPr>
          <p:cNvSpPr>
            <a:spLocks noGrp="1"/>
          </p:cNvSpPr>
          <p:nvPr>
            <p:ph type="title"/>
          </p:nvPr>
        </p:nvSpPr>
        <p:spPr/>
        <p:txBody>
          <a:bodyPr/>
          <a:lstStyle/>
          <a:p>
            <a:r>
              <a:rPr lang="en-US" altLang="en-US" sz="3200" dirty="0"/>
              <a:t>5G Media Streaming Architecture Phase2 (5GMS_Ph2)</a:t>
            </a:r>
          </a:p>
        </p:txBody>
      </p:sp>
      <p:sp>
        <p:nvSpPr>
          <p:cNvPr id="3" name="Espace réservé du contenu 2">
            <a:extLst>
              <a:ext uri="{FF2B5EF4-FFF2-40B4-BE49-F238E27FC236}">
                <a16:creationId xmlns:a16="http://schemas.microsoft.com/office/drawing/2014/main" id="{65F9F2AB-B13E-42E2-987D-E48C9A0EA900}"/>
              </a:ext>
            </a:extLst>
          </p:cNvPr>
          <p:cNvSpPr>
            <a:spLocks noGrp="1"/>
          </p:cNvSpPr>
          <p:nvPr>
            <p:ph idx="1"/>
          </p:nvPr>
        </p:nvSpPr>
        <p:spPr>
          <a:xfrm>
            <a:off x="647701" y="2506227"/>
            <a:ext cx="11068050" cy="3778688"/>
          </a:xfrm>
        </p:spPr>
        <p:txBody>
          <a:bodyPr/>
          <a:lstStyle/>
          <a:p>
            <a:pPr marL="287338" lvl="0" indent="-287338" fontAlgn="base">
              <a:lnSpc>
                <a:spcPct val="93000"/>
              </a:lnSpc>
              <a:spcBef>
                <a:spcPct val="15000"/>
              </a:spcBef>
              <a:spcAft>
                <a:spcPct val="15000"/>
              </a:spcAft>
              <a:buSzPct val="100000"/>
              <a:buNone/>
              <a:tabLst>
                <a:tab pos="285750" algn="l"/>
              </a:tabLst>
              <a:defRPr/>
            </a:pPr>
            <a:r>
              <a:rPr lang="en-GB" sz="1600" b="1" u="sng" dirty="0">
                <a:cs typeface="Arial" pitchFamily="34" charset="0"/>
              </a:rPr>
              <a:t>Purpose</a:t>
            </a:r>
          </a:p>
          <a:p>
            <a:pPr marL="287338" indent="-287338">
              <a:lnSpc>
                <a:spcPct val="93000"/>
              </a:lnSpc>
              <a:spcBef>
                <a:spcPct val="15000"/>
              </a:spcBef>
              <a:spcAft>
                <a:spcPct val="15000"/>
              </a:spcAft>
              <a:buSzPct val="100000"/>
              <a:tabLst>
                <a:tab pos="285750" algn="l"/>
              </a:tabLst>
              <a:defRPr/>
            </a:pPr>
            <a:r>
              <a:rPr lang="en-US" altLang="en-US" sz="1600" dirty="0">
                <a:cs typeface="Arial" panose="020B0604020202020204" pitchFamily="34" charset="0"/>
              </a:rPr>
              <a:t>The Work Item has the following objectives: Uplink streaming, End-to-end low latency live streaming, 5GMS over 5MBS, 5GMS hybrid services (5MBS and 5GMS) and Hybrid DASH/HLS operation</a:t>
            </a:r>
          </a:p>
          <a:p>
            <a:pPr marL="287338" indent="-287338">
              <a:lnSpc>
                <a:spcPct val="93000"/>
              </a:lnSpc>
              <a:spcBef>
                <a:spcPct val="15000"/>
              </a:spcBef>
              <a:spcAft>
                <a:spcPct val="15000"/>
              </a:spcAft>
              <a:buSzPct val="100000"/>
              <a:buNone/>
              <a:tabLst>
                <a:tab pos="285750" algn="l"/>
              </a:tabLst>
              <a:defRPr/>
            </a:pPr>
            <a:r>
              <a:rPr lang="en-GB" sz="1600" b="1" u="sng" dirty="0">
                <a:cs typeface="Arial" pitchFamily="34" charset="0"/>
              </a:rPr>
              <a:t>Progress in the last quarter</a:t>
            </a:r>
          </a:p>
          <a:p>
            <a:pPr marL="287338" indent="-287338">
              <a:lnSpc>
                <a:spcPct val="93000"/>
              </a:lnSpc>
              <a:spcBef>
                <a:spcPct val="15000"/>
              </a:spcBef>
              <a:spcAft>
                <a:spcPct val="15000"/>
              </a:spcAft>
              <a:buSzPct val="100000"/>
              <a:tabLst>
                <a:tab pos="285750" algn="l"/>
              </a:tabLst>
              <a:defRPr/>
            </a:pPr>
            <a:r>
              <a:rPr lang="en-GB" sz="1600" u="sng" dirty="0">
                <a:solidFill>
                  <a:srgbClr val="0000FF"/>
                </a:solidFill>
                <a:ea typeface="Times New Roman" panose="02020603050405020304" pitchFamily="18" charset="0"/>
                <a:cs typeface="Times New Roman" panose="02020603050405020304" pitchFamily="18" charset="0"/>
              </a:rPr>
              <a:t>SP-221057</a:t>
            </a:r>
            <a:r>
              <a:rPr lang="en-US" altLang="zh-CN" sz="1600" dirty="0">
                <a:cs typeface="Arial" pitchFamily="34" charset="0"/>
              </a:rPr>
              <a:t>: CRs to TS 26.501 (5GMS Stage 2) Uplink streaming procedures (Rel-18, </a:t>
            </a:r>
            <a:r>
              <a:rPr lang="en-US" altLang="en-US" sz="1600" dirty="0"/>
              <a:t>5GMS_Ph2</a:t>
            </a:r>
            <a:r>
              <a:rPr lang="en-US" altLang="zh-CN" sz="1600" dirty="0">
                <a:cs typeface="Arial" pitchFamily="34" charset="0"/>
              </a:rPr>
              <a:t>). </a:t>
            </a:r>
          </a:p>
          <a:p>
            <a:pPr marL="287338" lvl="0" indent="-287338" fontAlgn="base">
              <a:lnSpc>
                <a:spcPct val="93000"/>
              </a:lnSpc>
              <a:spcBef>
                <a:spcPct val="15000"/>
              </a:spcBef>
              <a:spcAft>
                <a:spcPct val="15000"/>
              </a:spcAft>
              <a:buSzPct val="100000"/>
              <a:buNone/>
              <a:tabLst>
                <a:tab pos="285750" algn="l"/>
              </a:tabLst>
              <a:defRPr/>
            </a:pPr>
            <a:r>
              <a:rPr lang="en-GB" sz="1600" b="1" u="sng" dirty="0">
                <a:cs typeface="Arial" pitchFamily="34" charset="0"/>
              </a:rPr>
              <a:t>Next steps</a:t>
            </a:r>
          </a:p>
          <a:p>
            <a:pPr marL="287338" indent="-287338">
              <a:lnSpc>
                <a:spcPct val="93000"/>
              </a:lnSpc>
              <a:spcBef>
                <a:spcPct val="15000"/>
              </a:spcBef>
              <a:spcAft>
                <a:spcPct val="15000"/>
              </a:spcAft>
              <a:buSzPct val="100000"/>
              <a:tabLst>
                <a:tab pos="285750" algn="l"/>
              </a:tabLst>
              <a:defRPr/>
            </a:pPr>
            <a:r>
              <a:rPr lang="en-US" altLang="zh-CN" sz="1600" dirty="0">
                <a:cs typeface="Arial" pitchFamily="34" charset="0"/>
              </a:rPr>
              <a:t>Progress work on remaining Work Item objectives</a:t>
            </a:r>
          </a:p>
          <a:p>
            <a:pPr marL="687388" lvl="1" indent="-287338">
              <a:lnSpc>
                <a:spcPct val="93000"/>
              </a:lnSpc>
              <a:spcBef>
                <a:spcPct val="15000"/>
              </a:spcBef>
              <a:spcAft>
                <a:spcPct val="15000"/>
              </a:spcAft>
              <a:buSzPct val="100000"/>
              <a:tabLst>
                <a:tab pos="285750" algn="l"/>
              </a:tabLst>
              <a:defRPr/>
            </a:pPr>
            <a:r>
              <a:rPr lang="en-US" altLang="zh-CN" sz="1050" dirty="0">
                <a:cs typeface="Arial" pitchFamily="34" charset="0"/>
              </a:rPr>
              <a:t>2)        5GMS + MBS</a:t>
            </a:r>
          </a:p>
          <a:p>
            <a:pPr marL="687388" lvl="1" indent="-287338">
              <a:lnSpc>
                <a:spcPct val="93000"/>
              </a:lnSpc>
              <a:spcBef>
                <a:spcPct val="15000"/>
              </a:spcBef>
              <a:spcAft>
                <a:spcPct val="15000"/>
              </a:spcAft>
              <a:buSzPct val="100000"/>
              <a:tabLst>
                <a:tab pos="285750" algn="l"/>
              </a:tabLst>
              <a:defRPr/>
            </a:pPr>
            <a:r>
              <a:rPr lang="en-US" altLang="zh-CN" sz="1050" dirty="0">
                <a:cs typeface="Arial" pitchFamily="34" charset="0"/>
              </a:rPr>
              <a:t>3)        LL-Streaming</a:t>
            </a:r>
          </a:p>
          <a:p>
            <a:pPr marL="687388" lvl="1" indent="-287338">
              <a:lnSpc>
                <a:spcPct val="93000"/>
              </a:lnSpc>
              <a:spcBef>
                <a:spcPct val="15000"/>
              </a:spcBef>
              <a:spcAft>
                <a:spcPct val="15000"/>
              </a:spcAft>
              <a:buSzPct val="100000"/>
              <a:tabLst>
                <a:tab pos="285750" algn="l"/>
              </a:tabLst>
              <a:defRPr/>
            </a:pPr>
            <a:r>
              <a:rPr lang="en-US" altLang="zh-CN" sz="1050" dirty="0">
                <a:cs typeface="Arial" pitchFamily="34" charset="0"/>
              </a:rPr>
              <a:t>4)        DASH/HLS</a:t>
            </a:r>
          </a:p>
          <a:p>
            <a:pPr marL="287338" indent="-287338">
              <a:lnSpc>
                <a:spcPct val="93000"/>
              </a:lnSpc>
              <a:spcBef>
                <a:spcPct val="15000"/>
              </a:spcBef>
              <a:spcAft>
                <a:spcPct val="15000"/>
              </a:spcAft>
              <a:buSzPct val="100000"/>
              <a:tabLst>
                <a:tab pos="285750" algn="l"/>
              </a:tabLst>
              <a:defRPr/>
            </a:pPr>
            <a:r>
              <a:rPr lang="en-US" altLang="zh-CN" sz="1600" dirty="0">
                <a:cs typeface="Arial" pitchFamily="34" charset="0"/>
              </a:rPr>
              <a:t>Note: no other WG dependencies identified</a:t>
            </a:r>
          </a:p>
          <a:p>
            <a:pPr marL="287338" indent="-287338">
              <a:lnSpc>
                <a:spcPct val="93000"/>
              </a:lnSpc>
              <a:spcBef>
                <a:spcPct val="15000"/>
              </a:spcBef>
              <a:spcAft>
                <a:spcPct val="15000"/>
              </a:spcAft>
              <a:buSzPct val="100000"/>
              <a:tabLst>
                <a:tab pos="285750" algn="l"/>
              </a:tabLst>
              <a:defRPr/>
            </a:pPr>
            <a:endParaRPr lang="en-US" altLang="en-US" sz="1300" dirty="0">
              <a:cs typeface="Arial" panose="020B0604020202020204" pitchFamily="34" charset="0"/>
            </a:endParaRPr>
          </a:p>
        </p:txBody>
      </p:sp>
      <p:graphicFrame>
        <p:nvGraphicFramePr>
          <p:cNvPr id="4" name="Table 3">
            <a:extLst>
              <a:ext uri="{FF2B5EF4-FFF2-40B4-BE49-F238E27FC236}">
                <a16:creationId xmlns:a16="http://schemas.microsoft.com/office/drawing/2014/main" id="{909FD898-5177-44AA-ADED-4300DF5FF2BE}"/>
              </a:ext>
            </a:extLst>
          </p:cNvPr>
          <p:cNvGraphicFramePr>
            <a:graphicFrameLocks noGrp="1"/>
          </p:cNvGraphicFramePr>
          <p:nvPr>
            <p:extLst>
              <p:ext uri="{D42A27DB-BD31-4B8C-83A1-F6EECF244321}">
                <p14:modId xmlns:p14="http://schemas.microsoft.com/office/powerpoint/2010/main" val="2851460167"/>
              </p:ext>
            </p:extLst>
          </p:nvPr>
        </p:nvGraphicFramePr>
        <p:xfrm>
          <a:off x="647700" y="1454150"/>
          <a:ext cx="10084901" cy="637794"/>
        </p:xfrm>
        <a:graphic>
          <a:graphicData uri="http://schemas.openxmlformats.org/drawingml/2006/table">
            <a:tbl>
              <a:tblPr firstRow="1" firstCol="1" bandRow="1">
                <a:tableStyleId>{F5AB1C69-6EDB-4FF4-983F-18BD219EF322}</a:tableStyleId>
              </a:tblPr>
              <a:tblGrid>
                <a:gridCol w="601902">
                  <a:extLst>
                    <a:ext uri="{9D8B030D-6E8A-4147-A177-3AD203B41FA5}">
                      <a16:colId xmlns:a16="http://schemas.microsoft.com/office/drawing/2014/main" val="1644918158"/>
                    </a:ext>
                  </a:extLst>
                </a:gridCol>
                <a:gridCol w="3844407">
                  <a:extLst>
                    <a:ext uri="{9D8B030D-6E8A-4147-A177-3AD203B41FA5}">
                      <a16:colId xmlns:a16="http://schemas.microsoft.com/office/drawing/2014/main" val="1459980242"/>
                    </a:ext>
                  </a:extLst>
                </a:gridCol>
                <a:gridCol w="1095473">
                  <a:extLst>
                    <a:ext uri="{9D8B030D-6E8A-4147-A177-3AD203B41FA5}">
                      <a16:colId xmlns:a16="http://schemas.microsoft.com/office/drawing/2014/main" val="297302760"/>
                    </a:ext>
                  </a:extLst>
                </a:gridCol>
                <a:gridCol w="807092">
                  <a:extLst>
                    <a:ext uri="{9D8B030D-6E8A-4147-A177-3AD203B41FA5}">
                      <a16:colId xmlns:a16="http://schemas.microsoft.com/office/drawing/2014/main" val="3331018314"/>
                    </a:ext>
                  </a:extLst>
                </a:gridCol>
                <a:gridCol w="551732">
                  <a:extLst>
                    <a:ext uri="{9D8B030D-6E8A-4147-A177-3AD203B41FA5}">
                      <a16:colId xmlns:a16="http://schemas.microsoft.com/office/drawing/2014/main" val="1048097541"/>
                    </a:ext>
                  </a:extLst>
                </a:gridCol>
                <a:gridCol w="643064">
                  <a:extLst>
                    <a:ext uri="{9D8B030D-6E8A-4147-A177-3AD203B41FA5}">
                      <a16:colId xmlns:a16="http://schemas.microsoft.com/office/drawing/2014/main" val="2735827163"/>
                    </a:ext>
                  </a:extLst>
                </a:gridCol>
                <a:gridCol w="643064">
                  <a:extLst>
                    <a:ext uri="{9D8B030D-6E8A-4147-A177-3AD203B41FA5}">
                      <a16:colId xmlns:a16="http://schemas.microsoft.com/office/drawing/2014/main" val="3220655723"/>
                    </a:ext>
                  </a:extLst>
                </a:gridCol>
                <a:gridCol w="1898167">
                  <a:extLst>
                    <a:ext uri="{9D8B030D-6E8A-4147-A177-3AD203B41FA5}">
                      <a16:colId xmlns:a16="http://schemas.microsoft.com/office/drawing/2014/main" val="1569938170"/>
                    </a:ext>
                  </a:extLst>
                </a:gridCol>
              </a:tblGrid>
              <a:tr h="296861">
                <a:tc>
                  <a:txBody>
                    <a:bodyPr/>
                    <a:lstStyle/>
                    <a:p>
                      <a:pPr algn="ctr">
                        <a:lnSpc>
                          <a:spcPct val="107000"/>
                        </a:lnSpc>
                        <a:spcAft>
                          <a:spcPts val="800"/>
                        </a:spcAft>
                      </a:pPr>
                      <a:r>
                        <a:rPr lang="en-GB" sz="1000" dirty="0"/>
                        <a:t>UID</a:t>
                      </a:r>
                    </a:p>
                  </a:txBody>
                  <a:tcPr marL="36001" marR="36001" marT="0" marB="0" anchor="ctr"/>
                </a:tc>
                <a:tc>
                  <a:txBody>
                    <a:bodyPr/>
                    <a:lstStyle/>
                    <a:p>
                      <a:pPr algn="ctr">
                        <a:lnSpc>
                          <a:spcPct val="107000"/>
                        </a:lnSpc>
                        <a:spcAft>
                          <a:spcPts val="800"/>
                        </a:spcAft>
                      </a:pPr>
                      <a:r>
                        <a:rPr lang="en-GB" sz="1000" dirty="0"/>
                        <a:t>Name</a:t>
                      </a:r>
                    </a:p>
                  </a:txBody>
                  <a:tcPr marL="36001" marR="36001" marT="0" marB="0" anchor="ctr"/>
                </a:tc>
                <a:tc>
                  <a:txBody>
                    <a:bodyPr/>
                    <a:lstStyle/>
                    <a:p>
                      <a:pPr algn="ctr">
                        <a:lnSpc>
                          <a:spcPct val="107000"/>
                        </a:lnSpc>
                        <a:spcAft>
                          <a:spcPts val="800"/>
                        </a:spcAft>
                      </a:pPr>
                      <a:r>
                        <a:rPr lang="en-GB" sz="1000" dirty="0"/>
                        <a:t>Acronym</a:t>
                      </a:r>
                    </a:p>
                  </a:txBody>
                  <a:tcPr marL="36001" marR="36001" marT="0" marB="0" anchor="ctr"/>
                </a:tc>
                <a:tc>
                  <a:txBody>
                    <a:bodyPr/>
                    <a:lstStyle/>
                    <a:p>
                      <a:pPr algn="ctr">
                        <a:lnSpc>
                          <a:spcPct val="107000"/>
                        </a:lnSpc>
                        <a:spcAft>
                          <a:spcPts val="800"/>
                        </a:spcAft>
                      </a:pPr>
                      <a:r>
                        <a:rPr lang="en-GB" sz="1000" dirty="0"/>
                        <a:t>Target (mm/</a:t>
                      </a:r>
                      <a:r>
                        <a:rPr lang="en-GB" sz="1000" dirty="0" err="1"/>
                        <a:t>yyyy</a:t>
                      </a:r>
                      <a:r>
                        <a:rPr lang="en-GB" sz="1000" dirty="0"/>
                        <a:t>)</a:t>
                      </a:r>
                    </a:p>
                  </a:txBody>
                  <a:tcPr marL="36001" marR="36001" marT="0" marB="0" anchor="ctr"/>
                </a:tc>
                <a:tc>
                  <a:txBody>
                    <a:bodyPr/>
                    <a:lstStyle/>
                    <a:p>
                      <a:pPr algn="ctr">
                        <a:lnSpc>
                          <a:spcPct val="107000"/>
                        </a:lnSpc>
                        <a:spcAft>
                          <a:spcPts val="800"/>
                        </a:spcAft>
                      </a:pPr>
                      <a:r>
                        <a:rPr lang="en-GB" sz="1000" dirty="0"/>
                        <a:t>Old %</a:t>
                      </a:r>
                    </a:p>
                  </a:txBody>
                  <a:tcPr marL="36001" marR="36001" marT="0" marB="0" anchor="ctr"/>
                </a:tc>
                <a:tc>
                  <a:txBody>
                    <a:bodyPr/>
                    <a:lstStyle/>
                    <a:p>
                      <a:pPr algn="ctr">
                        <a:lnSpc>
                          <a:spcPct val="107000"/>
                        </a:lnSpc>
                        <a:spcAft>
                          <a:spcPts val="800"/>
                        </a:spcAft>
                      </a:pPr>
                      <a:r>
                        <a:rPr lang="en-GB" sz="1000" b="1" kern="1200" dirty="0">
                          <a:solidFill>
                            <a:schemeClr val="lt1"/>
                          </a:solidFill>
                          <a:latin typeface="+mn-lt"/>
                          <a:ea typeface="+mn-ea"/>
                          <a:cs typeface="+mn-cs"/>
                        </a:rPr>
                        <a:t>WID</a:t>
                      </a:r>
                      <a:endParaRPr lang="en-GB" sz="1000" dirty="0">
                        <a:solidFill>
                          <a:srgbClr val="FF0000"/>
                        </a:solidFill>
                      </a:endParaRPr>
                    </a:p>
                  </a:txBody>
                  <a:tcPr marL="36001" marR="36001" marT="0" marB="0" anchor="ctr"/>
                </a:tc>
                <a:tc>
                  <a:txBody>
                    <a:bodyPr/>
                    <a:lstStyle/>
                    <a:p>
                      <a:pPr algn="ctr">
                        <a:lnSpc>
                          <a:spcPct val="107000"/>
                        </a:lnSpc>
                        <a:spcAft>
                          <a:spcPts val="800"/>
                        </a:spcAft>
                      </a:pPr>
                      <a:r>
                        <a:rPr lang="en-GB" sz="1000" dirty="0">
                          <a:solidFill>
                            <a:srgbClr val="FF0000"/>
                          </a:solidFill>
                        </a:rPr>
                        <a:t>New %</a:t>
                      </a:r>
                      <a:endParaRPr lang="en-GB" sz="1000" b="1" kern="1200" dirty="0">
                        <a:solidFill>
                          <a:schemeClr val="lt1"/>
                        </a:solidFill>
                        <a:latin typeface="+mn-lt"/>
                        <a:ea typeface="+mn-ea"/>
                        <a:cs typeface="+mn-cs"/>
                      </a:endParaRPr>
                    </a:p>
                  </a:txBody>
                  <a:tcPr marL="36001" marR="36001" marT="0" marB="0" anchor="ctr"/>
                </a:tc>
                <a:tc>
                  <a:txBody>
                    <a:bodyPr/>
                    <a:lstStyle/>
                    <a:p>
                      <a:pPr algn="ctr">
                        <a:lnSpc>
                          <a:spcPct val="107000"/>
                        </a:lnSpc>
                        <a:spcAft>
                          <a:spcPts val="800"/>
                        </a:spcAft>
                      </a:pPr>
                      <a:r>
                        <a:rPr lang="en-GB" sz="1000" dirty="0">
                          <a:solidFill>
                            <a:srgbClr val="FF0000"/>
                          </a:solidFill>
                        </a:rPr>
                        <a:t>Change or comment</a:t>
                      </a:r>
                    </a:p>
                  </a:txBody>
                  <a:tcPr marL="36001" marR="36001" marT="0" marB="0" anchor="ctr"/>
                </a:tc>
                <a:extLst>
                  <a:ext uri="{0D108BD9-81ED-4DB2-BD59-A6C34878D82A}">
                    <a16:rowId xmlns:a16="http://schemas.microsoft.com/office/drawing/2014/main" val="2165352221"/>
                  </a:ext>
                </a:extLst>
              </a:tr>
              <a:tr h="295202">
                <a:tc>
                  <a:txBody>
                    <a:bodyPr/>
                    <a:lstStyle/>
                    <a:p>
                      <a:pPr algn="r" fontAlgn="b"/>
                      <a:r>
                        <a:rPr lang="en-US" sz="1000"/>
                        <a:t>960047</a:t>
                      </a:r>
                    </a:p>
                  </a:txBody>
                  <a:tcPr marL="9525" marR="9525" marT="9525" marB="0" anchor="b"/>
                </a:tc>
                <a:tc>
                  <a:txBody>
                    <a:bodyPr/>
                    <a:lstStyle/>
                    <a:p>
                      <a:pPr algn="l" fontAlgn="b"/>
                      <a:r>
                        <a:rPr lang="en-US" sz="1000"/>
                        <a:t>5G Media Streaming Architecture Phase 2 </a:t>
                      </a:r>
                    </a:p>
                  </a:txBody>
                  <a:tcPr marL="9525" marR="9525" marT="9525" marB="0" anchor="b"/>
                </a:tc>
                <a:tc>
                  <a:txBody>
                    <a:bodyPr/>
                    <a:lstStyle/>
                    <a:p>
                      <a:pPr algn="l" fontAlgn="b"/>
                      <a:r>
                        <a:rPr lang="en-US" sz="1000"/>
                        <a:t>5GMS_Ph2</a:t>
                      </a:r>
                    </a:p>
                  </a:txBody>
                  <a:tcPr marL="9525" marR="9525" marT="9525" marB="0" anchor="b"/>
                </a:tc>
                <a:tc>
                  <a:txBody>
                    <a:bodyPr/>
                    <a:lstStyle/>
                    <a:p>
                      <a:pPr algn="r" fontAlgn="b"/>
                      <a:r>
                        <a:rPr lang="en-US" sz="1000" dirty="0"/>
                        <a:t>3/2023</a:t>
                      </a:r>
                    </a:p>
                  </a:txBody>
                  <a:tcPr marL="9525" marR="9525" marT="9525" marB="0" anchor="b"/>
                </a:tc>
                <a:tc>
                  <a:txBody>
                    <a:bodyPr/>
                    <a:lstStyle/>
                    <a:p>
                      <a:pPr algn="r" fontAlgn="b"/>
                      <a:r>
                        <a:rPr lang="en-US" sz="1000"/>
                        <a:t>15%</a:t>
                      </a:r>
                    </a:p>
                  </a:txBody>
                  <a:tcPr marL="9525" marR="9525" marT="9525" marB="0" anchor="b"/>
                </a:tc>
                <a:tc>
                  <a:txBody>
                    <a:bodyPr/>
                    <a:lstStyle/>
                    <a:p>
                      <a:pPr algn="l" fontAlgn="b"/>
                      <a:r>
                        <a:rPr lang="en-US" sz="1000">
                          <a:hlinkClick r:id="rId2"/>
                        </a:rPr>
                        <a:t>SP-220667</a:t>
                      </a:r>
                      <a:endParaRPr lang="en-US" sz="1000"/>
                    </a:p>
                  </a:txBody>
                  <a:tcPr marL="9525" marR="9525" marT="9525" marB="0" anchor="b"/>
                </a:tc>
                <a:tc>
                  <a:txBody>
                    <a:bodyPr/>
                    <a:lstStyle/>
                    <a:p>
                      <a:pPr algn="ctr">
                        <a:lnSpc>
                          <a:spcPct val="107000"/>
                        </a:lnSpc>
                        <a:spcAft>
                          <a:spcPts val="800"/>
                        </a:spcAft>
                      </a:pPr>
                      <a:r>
                        <a:rPr lang="en-GB" sz="1000" dirty="0">
                          <a:solidFill>
                            <a:srgbClr val="FF0000"/>
                          </a:solidFill>
                        </a:rPr>
                        <a:t>25%</a:t>
                      </a:r>
                    </a:p>
                  </a:txBody>
                  <a:tcPr marL="36001" marR="36001" marT="0" marB="0" anchor="ctr"/>
                </a:tc>
                <a:tc>
                  <a:txBody>
                    <a:bodyPr/>
                    <a:lstStyle/>
                    <a:p>
                      <a:pPr marL="0" marR="0" lvl="0" indent="0" algn="ctr" defTabSz="914296" rtl="0" eaLnBrk="1" fontAlgn="auto" latinLnBrk="0" hangingPunct="1">
                        <a:lnSpc>
                          <a:spcPct val="107000"/>
                        </a:lnSpc>
                        <a:spcBef>
                          <a:spcPts val="0"/>
                        </a:spcBef>
                        <a:spcAft>
                          <a:spcPts val="800"/>
                        </a:spcAft>
                        <a:buClrTx/>
                        <a:buSzTx/>
                        <a:buFontTx/>
                        <a:buNone/>
                        <a:tabLst/>
                        <a:defRPr/>
                      </a:pPr>
                      <a:r>
                        <a:rPr lang="en-GB" sz="1000" dirty="0">
                          <a:solidFill>
                            <a:srgbClr val="FF0000"/>
                          </a:solidFill>
                        </a:rPr>
                        <a:t>Stage 2 – no other WG dependencies identified</a:t>
                      </a:r>
                    </a:p>
                  </a:txBody>
                  <a:tcPr marL="36001" marR="36001" marT="0" marB="0" anchor="ctr"/>
                </a:tc>
                <a:extLst>
                  <a:ext uri="{0D108BD9-81ED-4DB2-BD59-A6C34878D82A}">
                    <a16:rowId xmlns:a16="http://schemas.microsoft.com/office/drawing/2014/main" val="1416123524"/>
                  </a:ext>
                </a:extLst>
              </a:tr>
            </a:tbl>
          </a:graphicData>
        </a:graphic>
      </p:graphicFrame>
    </p:spTree>
    <p:extLst>
      <p:ext uri="{BB962C8B-B14F-4D97-AF65-F5344CB8AC3E}">
        <p14:creationId xmlns:p14="http://schemas.microsoft.com/office/powerpoint/2010/main" val="2001005688"/>
      </p:ext>
    </p:extLst>
  </p:cSld>
  <p:clrMapOvr>
    <a:masterClrMapping/>
  </p:clrMapOvr>
  <p:transition spd="slow"/>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7" name="Title 1">
            <a:extLst>
              <a:ext uri="{FF2B5EF4-FFF2-40B4-BE49-F238E27FC236}">
                <a16:creationId xmlns:a16="http://schemas.microsoft.com/office/drawing/2014/main" id="{40AB3C44-8A1D-4921-A803-B5281B64AC81}"/>
              </a:ext>
            </a:extLst>
          </p:cNvPr>
          <p:cNvSpPr>
            <a:spLocks noGrp="1"/>
          </p:cNvSpPr>
          <p:nvPr>
            <p:ph type="title"/>
          </p:nvPr>
        </p:nvSpPr>
        <p:spPr>
          <a:xfrm>
            <a:off x="2012950" y="196850"/>
            <a:ext cx="6827838" cy="1143000"/>
          </a:xfrm>
        </p:spPr>
        <p:txBody>
          <a:bodyPr/>
          <a:lstStyle/>
          <a:p>
            <a:r>
              <a:rPr lang="en-US" altLang="en-US" dirty="0"/>
              <a:t>Overview of work progress </a:t>
            </a:r>
            <a:br>
              <a:rPr lang="en-US" altLang="en-US" dirty="0"/>
            </a:br>
            <a:r>
              <a:rPr lang="en-US" altLang="en-US" dirty="0"/>
              <a:t>Study Items</a:t>
            </a:r>
          </a:p>
        </p:txBody>
      </p:sp>
      <p:sp>
        <p:nvSpPr>
          <p:cNvPr id="36868" name="TextBox 1">
            <a:extLst>
              <a:ext uri="{FF2B5EF4-FFF2-40B4-BE49-F238E27FC236}">
                <a16:creationId xmlns:a16="http://schemas.microsoft.com/office/drawing/2014/main" id="{09E1CCF1-C944-4CB7-A0DC-1126FA163F37}"/>
              </a:ext>
            </a:extLst>
          </p:cNvPr>
          <p:cNvSpPr txBox="1">
            <a:spLocks noChangeArrowheads="1"/>
          </p:cNvSpPr>
          <p:nvPr/>
        </p:nvSpPr>
        <p:spPr bwMode="auto">
          <a:xfrm>
            <a:off x="2455863" y="6083300"/>
            <a:ext cx="3522662"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fi-FI" altLang="en-US" sz="800" dirty="0">
                <a:latin typeface="Arial" panose="020B0604020202020204" pitchFamily="34" charset="0"/>
              </a:rPr>
              <a:t>Note: Progress since last SA is shown with </a:t>
            </a:r>
            <a:r>
              <a:rPr lang="fi-FI" altLang="en-US" sz="800" dirty="0">
                <a:solidFill>
                  <a:srgbClr val="0000CC"/>
                </a:solidFill>
                <a:latin typeface="Arial" panose="020B0604020202020204" pitchFamily="34" charset="0"/>
              </a:rPr>
              <a:t>blue </a:t>
            </a:r>
            <a:r>
              <a:rPr lang="fi-FI" altLang="en-US" sz="800" dirty="0">
                <a:latin typeface="Arial" panose="020B0604020202020204" pitchFamily="34" charset="0"/>
              </a:rPr>
              <a:t>colour</a:t>
            </a:r>
            <a:r>
              <a:rPr lang="fi-FI" altLang="en-US" sz="800" dirty="0">
                <a:solidFill>
                  <a:srgbClr val="0000CC"/>
                </a:solidFill>
                <a:latin typeface="Arial" panose="020B0604020202020204" pitchFamily="34" charset="0"/>
              </a:rPr>
              <a:t>.</a:t>
            </a:r>
            <a:endParaRPr lang="en-US" altLang="en-US" sz="800" dirty="0">
              <a:solidFill>
                <a:srgbClr val="0000CC"/>
              </a:solidFill>
              <a:latin typeface="Arial" panose="020B0604020202020204" pitchFamily="34" charset="0"/>
            </a:endParaRPr>
          </a:p>
        </p:txBody>
      </p:sp>
      <p:graphicFrame>
        <p:nvGraphicFramePr>
          <p:cNvPr id="7" name="Table 6">
            <a:extLst>
              <a:ext uri="{FF2B5EF4-FFF2-40B4-BE49-F238E27FC236}">
                <a16:creationId xmlns:a16="http://schemas.microsoft.com/office/drawing/2014/main" id="{6ECC24EF-A002-45A6-8174-7ACEB4DD7B2C}"/>
              </a:ext>
            </a:extLst>
          </p:cNvPr>
          <p:cNvGraphicFramePr>
            <a:graphicFrameLocks noGrp="1"/>
          </p:cNvGraphicFramePr>
          <p:nvPr>
            <p:extLst>
              <p:ext uri="{D42A27DB-BD31-4B8C-83A1-F6EECF244321}">
                <p14:modId xmlns:p14="http://schemas.microsoft.com/office/powerpoint/2010/main" val="3011701903"/>
              </p:ext>
            </p:extLst>
          </p:nvPr>
        </p:nvGraphicFramePr>
        <p:xfrm>
          <a:off x="579989" y="1263204"/>
          <a:ext cx="10084901" cy="3036993"/>
        </p:xfrm>
        <a:graphic>
          <a:graphicData uri="http://schemas.openxmlformats.org/drawingml/2006/table">
            <a:tbl>
              <a:tblPr firstRow="1" firstCol="1" bandRow="1">
                <a:tableStyleId>{F5AB1C69-6EDB-4FF4-983F-18BD219EF322}</a:tableStyleId>
              </a:tblPr>
              <a:tblGrid>
                <a:gridCol w="601902">
                  <a:extLst>
                    <a:ext uri="{9D8B030D-6E8A-4147-A177-3AD203B41FA5}">
                      <a16:colId xmlns:a16="http://schemas.microsoft.com/office/drawing/2014/main" val="20000"/>
                    </a:ext>
                  </a:extLst>
                </a:gridCol>
                <a:gridCol w="3844407">
                  <a:extLst>
                    <a:ext uri="{9D8B030D-6E8A-4147-A177-3AD203B41FA5}">
                      <a16:colId xmlns:a16="http://schemas.microsoft.com/office/drawing/2014/main" val="20001"/>
                    </a:ext>
                  </a:extLst>
                </a:gridCol>
                <a:gridCol w="1095473">
                  <a:extLst>
                    <a:ext uri="{9D8B030D-6E8A-4147-A177-3AD203B41FA5}">
                      <a16:colId xmlns:a16="http://schemas.microsoft.com/office/drawing/2014/main" val="20002"/>
                    </a:ext>
                  </a:extLst>
                </a:gridCol>
                <a:gridCol w="807092">
                  <a:extLst>
                    <a:ext uri="{9D8B030D-6E8A-4147-A177-3AD203B41FA5}">
                      <a16:colId xmlns:a16="http://schemas.microsoft.com/office/drawing/2014/main" val="20003"/>
                    </a:ext>
                  </a:extLst>
                </a:gridCol>
                <a:gridCol w="551732">
                  <a:extLst>
                    <a:ext uri="{9D8B030D-6E8A-4147-A177-3AD203B41FA5}">
                      <a16:colId xmlns:a16="http://schemas.microsoft.com/office/drawing/2014/main" val="20004"/>
                    </a:ext>
                  </a:extLst>
                </a:gridCol>
                <a:gridCol w="643064">
                  <a:extLst>
                    <a:ext uri="{9D8B030D-6E8A-4147-A177-3AD203B41FA5}">
                      <a16:colId xmlns:a16="http://schemas.microsoft.com/office/drawing/2014/main" val="20005"/>
                    </a:ext>
                  </a:extLst>
                </a:gridCol>
                <a:gridCol w="643064">
                  <a:extLst>
                    <a:ext uri="{9D8B030D-6E8A-4147-A177-3AD203B41FA5}">
                      <a16:colId xmlns:a16="http://schemas.microsoft.com/office/drawing/2014/main" val="20006"/>
                    </a:ext>
                  </a:extLst>
                </a:gridCol>
                <a:gridCol w="1898167">
                  <a:extLst>
                    <a:ext uri="{9D8B030D-6E8A-4147-A177-3AD203B41FA5}">
                      <a16:colId xmlns:a16="http://schemas.microsoft.com/office/drawing/2014/main" val="20007"/>
                    </a:ext>
                  </a:extLst>
                </a:gridCol>
              </a:tblGrid>
              <a:tr h="296861">
                <a:tc>
                  <a:txBody>
                    <a:bodyPr/>
                    <a:lstStyle/>
                    <a:p>
                      <a:pPr algn="ctr">
                        <a:lnSpc>
                          <a:spcPct val="107000"/>
                        </a:lnSpc>
                        <a:spcAft>
                          <a:spcPts val="800"/>
                        </a:spcAft>
                      </a:pPr>
                      <a:r>
                        <a:rPr lang="en-GB" sz="1000" dirty="0"/>
                        <a:t>UID</a:t>
                      </a:r>
                    </a:p>
                  </a:txBody>
                  <a:tcPr marL="36001" marR="36001" marT="0" marB="0" anchor="ctr"/>
                </a:tc>
                <a:tc>
                  <a:txBody>
                    <a:bodyPr/>
                    <a:lstStyle/>
                    <a:p>
                      <a:pPr algn="ctr">
                        <a:lnSpc>
                          <a:spcPct val="107000"/>
                        </a:lnSpc>
                        <a:spcAft>
                          <a:spcPts val="800"/>
                        </a:spcAft>
                      </a:pPr>
                      <a:r>
                        <a:rPr lang="en-GB" sz="1000" dirty="0"/>
                        <a:t>Name</a:t>
                      </a:r>
                    </a:p>
                  </a:txBody>
                  <a:tcPr marL="36001" marR="36001" marT="0" marB="0" anchor="ctr"/>
                </a:tc>
                <a:tc>
                  <a:txBody>
                    <a:bodyPr/>
                    <a:lstStyle/>
                    <a:p>
                      <a:pPr algn="ctr">
                        <a:lnSpc>
                          <a:spcPct val="107000"/>
                        </a:lnSpc>
                        <a:spcAft>
                          <a:spcPts val="800"/>
                        </a:spcAft>
                      </a:pPr>
                      <a:r>
                        <a:rPr lang="en-GB" sz="1000" dirty="0"/>
                        <a:t>Acronym</a:t>
                      </a:r>
                    </a:p>
                  </a:txBody>
                  <a:tcPr marL="36001" marR="36001" marT="0" marB="0" anchor="ctr"/>
                </a:tc>
                <a:tc>
                  <a:txBody>
                    <a:bodyPr/>
                    <a:lstStyle/>
                    <a:p>
                      <a:pPr algn="ctr">
                        <a:lnSpc>
                          <a:spcPct val="107000"/>
                        </a:lnSpc>
                        <a:spcAft>
                          <a:spcPts val="800"/>
                        </a:spcAft>
                      </a:pPr>
                      <a:r>
                        <a:rPr lang="en-GB" sz="1000" dirty="0"/>
                        <a:t>Target (mm/</a:t>
                      </a:r>
                      <a:r>
                        <a:rPr lang="en-GB" sz="1000" dirty="0" err="1"/>
                        <a:t>yyyy</a:t>
                      </a:r>
                      <a:r>
                        <a:rPr lang="en-GB" sz="1000" dirty="0"/>
                        <a:t>)</a:t>
                      </a:r>
                    </a:p>
                  </a:txBody>
                  <a:tcPr marL="36001" marR="36001" marT="0" marB="0" anchor="ctr"/>
                </a:tc>
                <a:tc>
                  <a:txBody>
                    <a:bodyPr/>
                    <a:lstStyle/>
                    <a:p>
                      <a:pPr algn="ctr">
                        <a:lnSpc>
                          <a:spcPct val="107000"/>
                        </a:lnSpc>
                        <a:spcAft>
                          <a:spcPts val="800"/>
                        </a:spcAft>
                      </a:pPr>
                      <a:r>
                        <a:rPr lang="en-GB" sz="1000" dirty="0"/>
                        <a:t>Old %</a:t>
                      </a:r>
                    </a:p>
                  </a:txBody>
                  <a:tcPr marL="36001" marR="36001" marT="0" marB="0" anchor="ctr"/>
                </a:tc>
                <a:tc>
                  <a:txBody>
                    <a:bodyPr/>
                    <a:lstStyle/>
                    <a:p>
                      <a:pPr algn="ctr">
                        <a:lnSpc>
                          <a:spcPct val="107000"/>
                        </a:lnSpc>
                        <a:spcAft>
                          <a:spcPts val="800"/>
                        </a:spcAft>
                      </a:pPr>
                      <a:r>
                        <a:rPr lang="en-GB" sz="1000" b="1" kern="1200" dirty="0">
                          <a:solidFill>
                            <a:schemeClr val="lt1"/>
                          </a:solidFill>
                          <a:latin typeface="+mn-lt"/>
                          <a:ea typeface="+mn-ea"/>
                          <a:cs typeface="+mn-cs"/>
                        </a:rPr>
                        <a:t>WID</a:t>
                      </a:r>
                      <a:endParaRPr lang="en-GB" sz="1000" dirty="0">
                        <a:solidFill>
                          <a:srgbClr val="FF0000"/>
                        </a:solidFill>
                      </a:endParaRPr>
                    </a:p>
                  </a:txBody>
                  <a:tcPr marL="36001" marR="36001" marT="0" marB="0" anchor="ctr"/>
                </a:tc>
                <a:tc>
                  <a:txBody>
                    <a:bodyPr/>
                    <a:lstStyle/>
                    <a:p>
                      <a:pPr algn="ctr">
                        <a:lnSpc>
                          <a:spcPct val="107000"/>
                        </a:lnSpc>
                        <a:spcAft>
                          <a:spcPts val="800"/>
                        </a:spcAft>
                      </a:pPr>
                      <a:r>
                        <a:rPr lang="en-GB" sz="1000" dirty="0">
                          <a:solidFill>
                            <a:srgbClr val="FF0000"/>
                          </a:solidFill>
                        </a:rPr>
                        <a:t>New %</a:t>
                      </a:r>
                      <a:endParaRPr lang="en-GB" sz="1000" b="1" kern="1200" dirty="0">
                        <a:solidFill>
                          <a:schemeClr val="lt1"/>
                        </a:solidFill>
                        <a:latin typeface="+mn-lt"/>
                        <a:ea typeface="+mn-ea"/>
                        <a:cs typeface="+mn-cs"/>
                      </a:endParaRPr>
                    </a:p>
                  </a:txBody>
                  <a:tcPr marL="36001" marR="36001" marT="0" marB="0" anchor="ctr"/>
                </a:tc>
                <a:tc>
                  <a:txBody>
                    <a:bodyPr/>
                    <a:lstStyle/>
                    <a:p>
                      <a:pPr algn="ctr">
                        <a:lnSpc>
                          <a:spcPct val="107000"/>
                        </a:lnSpc>
                        <a:spcAft>
                          <a:spcPts val="800"/>
                        </a:spcAft>
                      </a:pPr>
                      <a:r>
                        <a:rPr lang="en-GB" sz="1000" dirty="0">
                          <a:solidFill>
                            <a:srgbClr val="FF0000"/>
                          </a:solidFill>
                        </a:rPr>
                        <a:t>Change or comment</a:t>
                      </a:r>
                    </a:p>
                  </a:txBody>
                  <a:tcPr marL="36001" marR="36001" marT="0" marB="0" anchor="ctr"/>
                </a:tc>
                <a:extLst>
                  <a:ext uri="{0D108BD9-81ED-4DB2-BD59-A6C34878D82A}">
                    <a16:rowId xmlns:a16="http://schemas.microsoft.com/office/drawing/2014/main" val="10000"/>
                  </a:ext>
                </a:extLst>
              </a:tr>
              <a:tr h="265183">
                <a:tc>
                  <a:txBody>
                    <a:bodyPr/>
                    <a:lstStyle/>
                    <a:p>
                      <a:pPr algn="r" fontAlgn="b"/>
                      <a:r>
                        <a:rPr lang="en-US" sz="1000" dirty="0"/>
                        <a:t>870013</a:t>
                      </a:r>
                    </a:p>
                  </a:txBody>
                  <a:tcPr marL="9525" marR="9525" marT="9525" marB="0" anchor="b"/>
                </a:tc>
                <a:tc>
                  <a:txBody>
                    <a:bodyPr/>
                    <a:lstStyle/>
                    <a:p>
                      <a:pPr algn="l" fontAlgn="b"/>
                      <a:r>
                        <a:rPr lang="en-US" sz="1000" dirty="0"/>
                        <a:t>Traffic Models and Quality Evaluation Methods for Media and XR Services in 5G Systems </a:t>
                      </a:r>
                    </a:p>
                  </a:txBody>
                  <a:tcPr marL="9525" marR="9525" marT="9525" marB="0" anchor="b"/>
                </a:tc>
                <a:tc>
                  <a:txBody>
                    <a:bodyPr/>
                    <a:lstStyle/>
                    <a:p>
                      <a:pPr algn="l" fontAlgn="b"/>
                      <a:r>
                        <a:rPr lang="en-US" sz="1000" dirty="0" err="1"/>
                        <a:t>FS_XRTraffic</a:t>
                      </a:r>
                      <a:endParaRPr lang="en-US" sz="1000" dirty="0"/>
                    </a:p>
                  </a:txBody>
                  <a:tcPr marL="9525" marR="9525" marT="9525" marB="0" anchor="b"/>
                </a:tc>
                <a:tc>
                  <a:txBody>
                    <a:bodyPr/>
                    <a:lstStyle/>
                    <a:p>
                      <a:pPr algn="r" fontAlgn="b"/>
                      <a:r>
                        <a:rPr lang="en-US" sz="1000" dirty="0"/>
                        <a:t>12/2022</a:t>
                      </a:r>
                      <a:r>
                        <a:rPr lang="en-US" sz="1000" dirty="0">
                          <a:solidFill>
                            <a:srgbClr val="FF0000"/>
                          </a:solidFill>
                        </a:rPr>
                        <a:t> -&gt; 03/2023</a:t>
                      </a:r>
                    </a:p>
                  </a:txBody>
                  <a:tcPr marL="9525" marR="9525" marT="9525" marB="0" anchor="b"/>
                </a:tc>
                <a:tc>
                  <a:txBody>
                    <a:bodyPr/>
                    <a:lstStyle/>
                    <a:p>
                      <a:pPr algn="r" fontAlgn="b"/>
                      <a:r>
                        <a:rPr lang="en-US" sz="1000" dirty="0"/>
                        <a:t>85%</a:t>
                      </a:r>
                    </a:p>
                  </a:txBody>
                  <a:tcPr marL="9525" marR="9525" marT="9525" marB="0" anchor="b"/>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en-US" sz="1000" dirty="0">
                          <a:hlinkClick r:id="rId3"/>
                        </a:rPr>
                        <a:t>SP-200054</a:t>
                      </a:r>
                      <a:br>
                        <a:rPr lang="en-US" sz="1000" dirty="0"/>
                      </a:br>
                      <a:r>
                        <a:rPr lang="en-US" sz="1000" dirty="0">
                          <a:solidFill>
                            <a:srgbClr val="FF0000"/>
                          </a:solidFill>
                        </a:rPr>
                        <a:t>-&gt;</a:t>
                      </a:r>
                      <a:br>
                        <a:rPr lang="en-US" sz="1000" dirty="0"/>
                      </a:br>
                      <a:r>
                        <a:rPr lang="en-US" altLang="en-US" sz="1000" dirty="0">
                          <a:cs typeface="Arial" panose="020B0604020202020204" pitchFamily="34" charset="0"/>
                          <a:hlinkClick r:id="rId4"/>
                        </a:rPr>
                        <a:t>SP-210043</a:t>
                      </a:r>
                      <a:endParaRPr lang="en-US" altLang="en-US" sz="1000" dirty="0">
                        <a:cs typeface="Arial" panose="020B0604020202020204" pitchFamily="34" charset="0"/>
                      </a:endParaRPr>
                    </a:p>
                  </a:txBody>
                  <a:tcPr marL="9525" marR="9525" marT="9525" marB="0" anchor="b"/>
                </a:tc>
                <a:tc>
                  <a:txBody>
                    <a:bodyPr/>
                    <a:lstStyle/>
                    <a:p>
                      <a:pPr algn="ctr">
                        <a:lnSpc>
                          <a:spcPct val="107000"/>
                        </a:lnSpc>
                        <a:spcAft>
                          <a:spcPts val="800"/>
                        </a:spcAft>
                      </a:pPr>
                      <a:r>
                        <a:rPr lang="en-GB" sz="1000" dirty="0">
                          <a:solidFill>
                            <a:srgbClr val="FF0000"/>
                          </a:solidFill>
                        </a:rPr>
                        <a:t>87%</a:t>
                      </a:r>
                    </a:p>
                  </a:txBody>
                  <a:tcPr marL="36001" marR="36001" marT="0" marB="0" anchor="ctr"/>
                </a:tc>
                <a:tc>
                  <a:txBody>
                    <a:bodyPr/>
                    <a:lstStyle/>
                    <a:p>
                      <a:pPr marL="0" marR="0" lvl="0" indent="0" algn="ctr" defTabSz="914296" rtl="0" eaLnBrk="1" fontAlgn="auto" latinLnBrk="0" hangingPunct="1">
                        <a:lnSpc>
                          <a:spcPct val="107000"/>
                        </a:lnSpc>
                        <a:spcBef>
                          <a:spcPts val="0"/>
                        </a:spcBef>
                        <a:spcAft>
                          <a:spcPts val="800"/>
                        </a:spcAft>
                        <a:buClrTx/>
                        <a:buSzTx/>
                        <a:buFontTx/>
                        <a:buNone/>
                        <a:tabLst/>
                        <a:defRPr/>
                      </a:pPr>
                      <a:r>
                        <a:rPr lang="en-GB" sz="1000" dirty="0">
                          <a:solidFill>
                            <a:srgbClr val="FF0000"/>
                          </a:solidFill>
                        </a:rPr>
                        <a:t>Target completion date delayed by 3 months. WP needs to be corrected as the study is now under Rel-18. WID has been revised.</a:t>
                      </a:r>
                    </a:p>
                  </a:txBody>
                  <a:tcPr marL="36001" marR="36001" marT="0" marB="0" anchor="ctr"/>
                </a:tc>
                <a:extLst>
                  <a:ext uri="{0D108BD9-81ED-4DB2-BD59-A6C34878D82A}">
                    <a16:rowId xmlns:a16="http://schemas.microsoft.com/office/drawing/2014/main" val="2379217155"/>
                  </a:ext>
                </a:extLst>
              </a:tr>
              <a:tr h="265183">
                <a:tc>
                  <a:txBody>
                    <a:bodyPr/>
                    <a:lstStyle/>
                    <a:p>
                      <a:pPr algn="r" fontAlgn="b"/>
                      <a:r>
                        <a:rPr lang="en-US" sz="1000" dirty="0"/>
                        <a:t>950011</a:t>
                      </a:r>
                    </a:p>
                  </a:txBody>
                  <a:tcPr marL="9525" marR="9525" marT="9525" marB="0" anchor="b"/>
                </a:tc>
                <a:tc>
                  <a:txBody>
                    <a:bodyPr/>
                    <a:lstStyle/>
                    <a:p>
                      <a:pPr algn="l" fontAlgn="b"/>
                      <a:r>
                        <a:rPr lang="en-US" sz="1000" dirty="0"/>
                        <a:t>Study on Artificial Intelligence (AI) and Machine Learning (ML) for Media </a:t>
                      </a:r>
                    </a:p>
                  </a:txBody>
                  <a:tcPr marL="9525" marR="9525" marT="9525" marB="0" anchor="b"/>
                </a:tc>
                <a:tc>
                  <a:txBody>
                    <a:bodyPr/>
                    <a:lstStyle/>
                    <a:p>
                      <a:pPr algn="l" fontAlgn="b"/>
                      <a:r>
                        <a:rPr lang="en-US" sz="1000" dirty="0"/>
                        <a:t>FS_AI4Media</a:t>
                      </a:r>
                    </a:p>
                  </a:txBody>
                  <a:tcPr marL="9525" marR="9525" marT="9525" marB="0" anchor="b"/>
                </a:tc>
                <a:tc>
                  <a:txBody>
                    <a:bodyPr/>
                    <a:lstStyle/>
                    <a:p>
                      <a:pPr algn="r" fontAlgn="b"/>
                      <a:r>
                        <a:rPr lang="en-US" sz="1000" dirty="0"/>
                        <a:t>12/2023</a:t>
                      </a:r>
                    </a:p>
                  </a:txBody>
                  <a:tcPr marL="9525" marR="9525" marT="9525" marB="0" anchor="b"/>
                </a:tc>
                <a:tc>
                  <a:txBody>
                    <a:bodyPr/>
                    <a:lstStyle/>
                    <a:p>
                      <a:pPr algn="r" fontAlgn="b"/>
                      <a:r>
                        <a:rPr lang="en-US" sz="1000" dirty="0"/>
                        <a:t>15%</a:t>
                      </a:r>
                    </a:p>
                  </a:txBody>
                  <a:tcPr marL="9525" marR="9525" marT="9525" marB="0" anchor="b"/>
                </a:tc>
                <a:tc>
                  <a:txBody>
                    <a:bodyPr/>
                    <a:lstStyle/>
                    <a:p>
                      <a:pPr algn="l" fontAlgn="b"/>
                      <a:r>
                        <a:rPr lang="en-US" sz="1000" dirty="0">
                          <a:hlinkClick r:id="rId5"/>
                        </a:rPr>
                        <a:t>SP-220328</a:t>
                      </a:r>
                      <a:endParaRPr lang="en-US" sz="1000" dirty="0"/>
                    </a:p>
                  </a:txBody>
                  <a:tcPr marL="9525" marR="9525" marT="9525" marB="0" anchor="b"/>
                </a:tc>
                <a:tc>
                  <a:txBody>
                    <a:bodyPr/>
                    <a:lstStyle/>
                    <a:p>
                      <a:pPr algn="ctr">
                        <a:lnSpc>
                          <a:spcPct val="107000"/>
                        </a:lnSpc>
                        <a:spcAft>
                          <a:spcPts val="800"/>
                        </a:spcAft>
                      </a:pPr>
                      <a:r>
                        <a:rPr lang="en-GB" sz="1000" dirty="0">
                          <a:solidFill>
                            <a:srgbClr val="FF0000"/>
                          </a:solidFill>
                        </a:rPr>
                        <a:t>20%</a:t>
                      </a:r>
                    </a:p>
                  </a:txBody>
                  <a:tcPr marL="36001" marR="36001" marT="0" marB="0" anchor="ctr"/>
                </a:tc>
                <a:tc>
                  <a:txBody>
                    <a:bodyPr/>
                    <a:lstStyle/>
                    <a:p>
                      <a:pPr algn="ctr">
                        <a:lnSpc>
                          <a:spcPct val="107000"/>
                        </a:lnSpc>
                        <a:spcAft>
                          <a:spcPts val="800"/>
                        </a:spcAft>
                      </a:pPr>
                      <a:endParaRPr lang="en-GB" sz="1000" dirty="0">
                        <a:solidFill>
                          <a:srgbClr val="FF0000"/>
                        </a:solidFill>
                      </a:endParaRPr>
                    </a:p>
                  </a:txBody>
                  <a:tcPr marL="36001" marR="36001" marT="0" marB="0" anchor="ctr"/>
                </a:tc>
                <a:extLst>
                  <a:ext uri="{0D108BD9-81ED-4DB2-BD59-A6C34878D82A}">
                    <a16:rowId xmlns:a16="http://schemas.microsoft.com/office/drawing/2014/main" val="10001"/>
                  </a:ext>
                </a:extLst>
              </a:tr>
              <a:tr h="295202">
                <a:tc>
                  <a:txBody>
                    <a:bodyPr/>
                    <a:lstStyle/>
                    <a:p>
                      <a:pPr algn="r" fontAlgn="b"/>
                      <a:r>
                        <a:rPr lang="en-US" sz="1000" dirty="0"/>
                        <a:t>960048</a:t>
                      </a:r>
                    </a:p>
                  </a:txBody>
                  <a:tcPr marL="9525" marR="9525" marT="9525" marB="0" anchor="b"/>
                </a:tc>
                <a:tc>
                  <a:txBody>
                    <a:bodyPr/>
                    <a:lstStyle/>
                    <a:p>
                      <a:pPr algn="l" fontAlgn="b"/>
                      <a:r>
                        <a:rPr lang="en-US" sz="1000"/>
                        <a:t>Study on Media Streaming aspects of Network Slicing Phase 2</a:t>
                      </a:r>
                    </a:p>
                  </a:txBody>
                  <a:tcPr marL="9525" marR="9525" marT="9525" marB="0" anchor="b"/>
                </a:tc>
                <a:tc>
                  <a:txBody>
                    <a:bodyPr/>
                    <a:lstStyle/>
                    <a:p>
                      <a:pPr algn="l" fontAlgn="b"/>
                      <a:r>
                        <a:rPr lang="en-US" sz="1000"/>
                        <a:t>FS_MS_NS_Ph2</a:t>
                      </a:r>
                    </a:p>
                  </a:txBody>
                  <a:tcPr marL="9525" marR="9525" marT="9525" marB="0" anchor="b"/>
                </a:tc>
                <a:tc>
                  <a:txBody>
                    <a:bodyPr/>
                    <a:lstStyle/>
                    <a:p>
                      <a:pPr algn="r" fontAlgn="b"/>
                      <a:r>
                        <a:rPr lang="en-US" sz="1000" dirty="0"/>
                        <a:t>3/2023</a:t>
                      </a:r>
                      <a:r>
                        <a:rPr lang="en-US" sz="1000" dirty="0">
                          <a:solidFill>
                            <a:srgbClr val="FF0000"/>
                          </a:solidFill>
                        </a:rPr>
                        <a:t> -&gt; 6/2023</a:t>
                      </a:r>
                    </a:p>
                  </a:txBody>
                  <a:tcPr marL="9525" marR="9525" marT="9525" marB="0" anchor="b"/>
                </a:tc>
                <a:tc>
                  <a:txBody>
                    <a:bodyPr/>
                    <a:lstStyle/>
                    <a:p>
                      <a:pPr algn="r" fontAlgn="b"/>
                      <a:r>
                        <a:rPr lang="en-US" sz="1000" dirty="0"/>
                        <a:t>15%</a:t>
                      </a:r>
                    </a:p>
                  </a:txBody>
                  <a:tcPr marL="9525" marR="9525" marT="9525" marB="0" anchor="b"/>
                </a:tc>
                <a:tc>
                  <a:txBody>
                    <a:bodyPr/>
                    <a:lstStyle/>
                    <a:p>
                      <a:pPr algn="l" fontAlgn="b"/>
                      <a:r>
                        <a:rPr lang="en-US" sz="1000" dirty="0">
                          <a:hlinkClick r:id="rId6"/>
                        </a:rPr>
                        <a:t>SP-220675</a:t>
                      </a:r>
                      <a:endParaRPr lang="en-US" sz="1000" dirty="0"/>
                    </a:p>
                  </a:txBody>
                  <a:tcPr marL="9525" marR="9525" marT="9525" marB="0" anchor="b"/>
                </a:tc>
                <a:tc>
                  <a:txBody>
                    <a:bodyPr/>
                    <a:lstStyle/>
                    <a:p>
                      <a:pPr algn="ctr">
                        <a:lnSpc>
                          <a:spcPct val="107000"/>
                        </a:lnSpc>
                        <a:spcAft>
                          <a:spcPts val="800"/>
                        </a:spcAft>
                      </a:pPr>
                      <a:r>
                        <a:rPr lang="en-GB" sz="1000" dirty="0">
                          <a:solidFill>
                            <a:srgbClr val="FF0000"/>
                          </a:solidFill>
                        </a:rPr>
                        <a:t>20%</a:t>
                      </a:r>
                    </a:p>
                  </a:txBody>
                  <a:tcPr marL="36001" marR="36001" marT="0" marB="0" anchor="ctr"/>
                </a:tc>
                <a:tc>
                  <a:txBody>
                    <a:bodyPr/>
                    <a:lstStyle/>
                    <a:p>
                      <a:pPr algn="ctr">
                        <a:lnSpc>
                          <a:spcPct val="107000"/>
                        </a:lnSpc>
                        <a:spcAft>
                          <a:spcPts val="800"/>
                        </a:spcAft>
                      </a:pPr>
                      <a:r>
                        <a:rPr lang="en-GB" sz="1000" dirty="0">
                          <a:solidFill>
                            <a:srgbClr val="FF0000"/>
                          </a:solidFill>
                        </a:rPr>
                        <a:t>Target completion date delayed by 3 months</a:t>
                      </a:r>
                    </a:p>
                  </a:txBody>
                  <a:tcPr marL="36001" marR="36001" marT="0" marB="0" anchor="ctr"/>
                </a:tc>
                <a:extLst>
                  <a:ext uri="{0D108BD9-81ED-4DB2-BD59-A6C34878D82A}">
                    <a16:rowId xmlns:a16="http://schemas.microsoft.com/office/drawing/2014/main" val="1275914416"/>
                  </a:ext>
                </a:extLst>
              </a:tr>
              <a:tr h="265183">
                <a:tc>
                  <a:txBody>
                    <a:bodyPr/>
                    <a:lstStyle/>
                    <a:p>
                      <a:pPr algn="r" fontAlgn="b"/>
                      <a:r>
                        <a:rPr lang="en-US" sz="1000"/>
                        <a:t>950012</a:t>
                      </a:r>
                    </a:p>
                  </a:txBody>
                  <a:tcPr marL="9525" marR="9525" marT="9525" marB="0" anchor="b"/>
                </a:tc>
                <a:tc>
                  <a:txBody>
                    <a:bodyPr/>
                    <a:lstStyle/>
                    <a:p>
                      <a:pPr algn="l" fontAlgn="b"/>
                      <a:r>
                        <a:rPr lang="en-US" sz="1000"/>
                        <a:t>Study on immersive Real-time Communication for WebRTC Phase 2</a:t>
                      </a:r>
                    </a:p>
                  </a:txBody>
                  <a:tcPr marL="9525" marR="9525" marT="9525" marB="0" anchor="b"/>
                </a:tc>
                <a:tc>
                  <a:txBody>
                    <a:bodyPr/>
                    <a:lstStyle/>
                    <a:p>
                      <a:pPr algn="l" fontAlgn="b"/>
                      <a:r>
                        <a:rPr lang="en-US" sz="1000"/>
                        <a:t>FS_eiRTCW</a:t>
                      </a:r>
                    </a:p>
                  </a:txBody>
                  <a:tcPr marL="9525" marR="9525" marT="9525" marB="0" anchor="b"/>
                </a:tc>
                <a:tc>
                  <a:txBody>
                    <a:bodyPr/>
                    <a:lstStyle/>
                    <a:p>
                      <a:pPr algn="r" fontAlgn="b"/>
                      <a:r>
                        <a:rPr lang="en-US" sz="1000" dirty="0"/>
                        <a:t>6/2023</a:t>
                      </a:r>
                    </a:p>
                  </a:txBody>
                  <a:tcPr marL="9525" marR="9525" marT="9525" marB="0" anchor="b"/>
                </a:tc>
                <a:tc>
                  <a:txBody>
                    <a:bodyPr/>
                    <a:lstStyle/>
                    <a:p>
                      <a:pPr algn="r" fontAlgn="b"/>
                      <a:r>
                        <a:rPr lang="en-US" sz="1000" dirty="0"/>
                        <a:t>30%</a:t>
                      </a:r>
                    </a:p>
                  </a:txBody>
                  <a:tcPr marL="9525" marR="9525" marT="9525" marB="0" anchor="b"/>
                </a:tc>
                <a:tc>
                  <a:txBody>
                    <a:bodyPr/>
                    <a:lstStyle/>
                    <a:p>
                      <a:pPr algn="l" fontAlgn="b"/>
                      <a:r>
                        <a:rPr lang="en-US" sz="1000">
                          <a:hlinkClick r:id="rId7"/>
                        </a:rPr>
                        <a:t>SP-220239</a:t>
                      </a:r>
                      <a:endParaRPr lang="en-US" sz="1000"/>
                    </a:p>
                  </a:txBody>
                  <a:tcPr marL="9525" marR="9525" marT="9525" marB="0" anchor="b"/>
                </a:tc>
                <a:tc>
                  <a:txBody>
                    <a:bodyPr/>
                    <a:lstStyle/>
                    <a:p>
                      <a:pPr algn="ctr">
                        <a:lnSpc>
                          <a:spcPct val="107000"/>
                        </a:lnSpc>
                        <a:spcAft>
                          <a:spcPts val="800"/>
                        </a:spcAft>
                      </a:pPr>
                      <a:r>
                        <a:rPr lang="en-GB" sz="1000" dirty="0">
                          <a:solidFill>
                            <a:srgbClr val="FF0000"/>
                          </a:solidFill>
                        </a:rPr>
                        <a:t>30%</a:t>
                      </a:r>
                    </a:p>
                  </a:txBody>
                  <a:tcPr marL="36001" marR="36001" marT="0" marB="0" anchor="ctr"/>
                </a:tc>
                <a:tc>
                  <a:txBody>
                    <a:bodyPr/>
                    <a:lstStyle/>
                    <a:p>
                      <a:pPr algn="ctr">
                        <a:lnSpc>
                          <a:spcPct val="107000"/>
                        </a:lnSpc>
                        <a:spcAft>
                          <a:spcPts val="800"/>
                        </a:spcAft>
                      </a:pPr>
                      <a:endParaRPr lang="en-GB" sz="1000" dirty="0">
                        <a:solidFill>
                          <a:srgbClr val="FF0000"/>
                        </a:solidFill>
                      </a:endParaRPr>
                    </a:p>
                  </a:txBody>
                  <a:tcPr marL="36001" marR="36001" marT="0" marB="0" anchor="ctr"/>
                </a:tc>
                <a:extLst>
                  <a:ext uri="{0D108BD9-81ED-4DB2-BD59-A6C34878D82A}">
                    <a16:rowId xmlns:a16="http://schemas.microsoft.com/office/drawing/2014/main" val="4267986977"/>
                  </a:ext>
                </a:extLst>
              </a:tr>
              <a:tr h="265183">
                <a:tc>
                  <a:txBody>
                    <a:bodyPr/>
                    <a:lstStyle/>
                    <a:p>
                      <a:pPr algn="r" fontAlgn="b"/>
                      <a:r>
                        <a:rPr lang="en-US" sz="1000"/>
                        <a:t>950013</a:t>
                      </a:r>
                    </a:p>
                  </a:txBody>
                  <a:tcPr marL="9525" marR="9525" marT="9525" marB="0" anchor="b"/>
                </a:tc>
                <a:tc>
                  <a:txBody>
                    <a:bodyPr/>
                    <a:lstStyle/>
                    <a:p>
                      <a:pPr algn="l" fontAlgn="b"/>
                      <a:r>
                        <a:rPr lang="en-US" sz="1000" dirty="0"/>
                        <a:t>Study on Smartly Tethering AR Glasses </a:t>
                      </a:r>
                    </a:p>
                  </a:txBody>
                  <a:tcPr marL="9525" marR="9525" marT="9525" marB="0" anchor="b"/>
                </a:tc>
                <a:tc>
                  <a:txBody>
                    <a:bodyPr/>
                    <a:lstStyle/>
                    <a:p>
                      <a:pPr algn="l" fontAlgn="b"/>
                      <a:r>
                        <a:rPr lang="en-US" sz="1000" dirty="0" err="1"/>
                        <a:t>FS_SmarTAR</a:t>
                      </a:r>
                      <a:endParaRPr lang="en-US" sz="1000" dirty="0"/>
                    </a:p>
                  </a:txBody>
                  <a:tcPr marL="9525" marR="9525" marT="9525" marB="0" anchor="b"/>
                </a:tc>
                <a:tc>
                  <a:txBody>
                    <a:bodyPr/>
                    <a:lstStyle/>
                    <a:p>
                      <a:pPr algn="r" fontAlgn="b"/>
                      <a:r>
                        <a:rPr lang="en-US" sz="1000" dirty="0"/>
                        <a:t>3/2023</a:t>
                      </a:r>
                    </a:p>
                  </a:txBody>
                  <a:tcPr marL="9525" marR="9525" marT="9525" marB="0" anchor="b"/>
                </a:tc>
                <a:tc>
                  <a:txBody>
                    <a:bodyPr/>
                    <a:lstStyle/>
                    <a:p>
                      <a:pPr algn="r" fontAlgn="b"/>
                      <a:r>
                        <a:rPr lang="en-US" sz="1000" dirty="0"/>
                        <a:t>40%</a:t>
                      </a:r>
                    </a:p>
                  </a:txBody>
                  <a:tcPr marL="9525" marR="9525" marT="9525" marB="0" anchor="b"/>
                </a:tc>
                <a:tc>
                  <a:txBody>
                    <a:bodyPr/>
                    <a:lstStyle/>
                    <a:p>
                      <a:pPr algn="l" fontAlgn="b"/>
                      <a:r>
                        <a:rPr lang="en-US" sz="1000" dirty="0">
                          <a:hlinkClick r:id="rId8"/>
                        </a:rPr>
                        <a:t>SP-220240</a:t>
                      </a:r>
                      <a:endParaRPr lang="en-US" sz="1000" dirty="0"/>
                    </a:p>
                  </a:txBody>
                  <a:tcPr marL="9525" marR="9525" marT="9525" marB="0" anchor="b"/>
                </a:tc>
                <a:tc>
                  <a:txBody>
                    <a:bodyPr/>
                    <a:lstStyle/>
                    <a:p>
                      <a:pPr algn="ctr">
                        <a:lnSpc>
                          <a:spcPct val="107000"/>
                        </a:lnSpc>
                        <a:spcAft>
                          <a:spcPts val="800"/>
                        </a:spcAft>
                      </a:pPr>
                      <a:r>
                        <a:rPr lang="en-GB" sz="1000" dirty="0">
                          <a:solidFill>
                            <a:srgbClr val="FF0000"/>
                          </a:solidFill>
                        </a:rPr>
                        <a:t>60%</a:t>
                      </a:r>
                    </a:p>
                  </a:txBody>
                  <a:tcPr marL="36001" marR="36001" marT="0" marB="0" anchor="ctr"/>
                </a:tc>
                <a:tc>
                  <a:txBody>
                    <a:bodyPr/>
                    <a:lstStyle/>
                    <a:p>
                      <a:pPr algn="ctr">
                        <a:lnSpc>
                          <a:spcPct val="107000"/>
                        </a:lnSpc>
                        <a:spcAft>
                          <a:spcPts val="800"/>
                        </a:spcAft>
                      </a:pPr>
                      <a:endParaRPr lang="en-GB" sz="1000" dirty="0">
                        <a:solidFill>
                          <a:srgbClr val="FF0000"/>
                        </a:solidFill>
                      </a:endParaRPr>
                    </a:p>
                  </a:txBody>
                  <a:tcPr marL="36001" marR="36001" marT="0" marB="0" anchor="ctr"/>
                </a:tc>
                <a:extLst>
                  <a:ext uri="{0D108BD9-81ED-4DB2-BD59-A6C34878D82A}">
                    <a16:rowId xmlns:a16="http://schemas.microsoft.com/office/drawing/2014/main" val="667307046"/>
                  </a:ext>
                </a:extLst>
              </a:tr>
              <a:tr h="265183">
                <a:tc>
                  <a:txBody>
                    <a:bodyPr/>
                    <a:lstStyle/>
                    <a:p>
                      <a:pPr algn="r" fontAlgn="b"/>
                      <a:r>
                        <a:rPr lang="en-US" sz="1000"/>
                        <a:t>960049</a:t>
                      </a:r>
                    </a:p>
                  </a:txBody>
                  <a:tcPr marL="9525" marR="9525" marT="9525" marB="0" anchor="b"/>
                </a:tc>
                <a:tc>
                  <a:txBody>
                    <a:bodyPr/>
                    <a:lstStyle/>
                    <a:p>
                      <a:pPr algn="l" fontAlgn="b"/>
                      <a:r>
                        <a:rPr lang="en-US" sz="1000"/>
                        <a:t>Study on AR and MR QoE Metrics </a:t>
                      </a:r>
                    </a:p>
                  </a:txBody>
                  <a:tcPr marL="9525" marR="9525" marT="9525" marB="0" anchor="b"/>
                </a:tc>
                <a:tc>
                  <a:txBody>
                    <a:bodyPr/>
                    <a:lstStyle/>
                    <a:p>
                      <a:pPr algn="l" fontAlgn="b"/>
                      <a:r>
                        <a:rPr lang="en-US" sz="1000"/>
                        <a:t>FS_ARMRQoE</a:t>
                      </a:r>
                    </a:p>
                  </a:txBody>
                  <a:tcPr marL="9525" marR="9525" marT="9525" marB="0" anchor="b"/>
                </a:tc>
                <a:tc>
                  <a:txBody>
                    <a:bodyPr/>
                    <a:lstStyle/>
                    <a:p>
                      <a:pPr algn="r" fontAlgn="b"/>
                      <a:r>
                        <a:rPr lang="en-US" sz="1000" dirty="0"/>
                        <a:t>12/2023</a:t>
                      </a:r>
                    </a:p>
                  </a:txBody>
                  <a:tcPr marL="9525" marR="9525" marT="9525" marB="0" anchor="b"/>
                </a:tc>
                <a:tc>
                  <a:txBody>
                    <a:bodyPr/>
                    <a:lstStyle/>
                    <a:p>
                      <a:pPr algn="r" fontAlgn="b"/>
                      <a:r>
                        <a:rPr lang="en-US" sz="1000"/>
                        <a:t>5%</a:t>
                      </a:r>
                    </a:p>
                  </a:txBody>
                  <a:tcPr marL="9525" marR="9525" marT="9525" marB="0" anchor="b"/>
                </a:tc>
                <a:tc>
                  <a:txBody>
                    <a:bodyPr/>
                    <a:lstStyle/>
                    <a:p>
                      <a:pPr algn="l" fontAlgn="b"/>
                      <a:r>
                        <a:rPr lang="en-US" sz="1000" dirty="0">
                          <a:hlinkClick r:id="rId9"/>
                        </a:rPr>
                        <a:t>SP-220708</a:t>
                      </a:r>
                      <a:endParaRPr lang="en-US" sz="1000" dirty="0"/>
                    </a:p>
                  </a:txBody>
                  <a:tcPr marL="9525" marR="9525" marT="9525" marB="0" anchor="b"/>
                </a:tc>
                <a:tc>
                  <a:txBody>
                    <a:bodyPr/>
                    <a:lstStyle/>
                    <a:p>
                      <a:pPr algn="ctr">
                        <a:lnSpc>
                          <a:spcPct val="107000"/>
                        </a:lnSpc>
                        <a:spcAft>
                          <a:spcPts val="800"/>
                        </a:spcAft>
                      </a:pPr>
                      <a:r>
                        <a:rPr lang="en-GB" sz="1000" dirty="0">
                          <a:solidFill>
                            <a:srgbClr val="FF0000"/>
                          </a:solidFill>
                        </a:rPr>
                        <a:t>10%</a:t>
                      </a:r>
                    </a:p>
                  </a:txBody>
                  <a:tcPr marL="36001" marR="36001" marT="0" marB="0" anchor="ctr"/>
                </a:tc>
                <a:tc>
                  <a:txBody>
                    <a:bodyPr/>
                    <a:lstStyle/>
                    <a:p>
                      <a:pPr algn="ctr">
                        <a:lnSpc>
                          <a:spcPct val="107000"/>
                        </a:lnSpc>
                        <a:spcAft>
                          <a:spcPts val="800"/>
                        </a:spcAft>
                      </a:pPr>
                      <a:endParaRPr lang="en-GB" sz="1000" dirty="0">
                        <a:solidFill>
                          <a:srgbClr val="FF0000"/>
                        </a:solidFill>
                      </a:endParaRPr>
                    </a:p>
                  </a:txBody>
                  <a:tcPr marL="36001" marR="36001" marT="0" marB="0" anchor="ctr"/>
                </a:tc>
                <a:extLst>
                  <a:ext uri="{0D108BD9-81ED-4DB2-BD59-A6C34878D82A}">
                    <a16:rowId xmlns:a16="http://schemas.microsoft.com/office/drawing/2014/main" val="2165413729"/>
                  </a:ext>
                </a:extLst>
              </a:tr>
              <a:tr h="265183">
                <a:tc>
                  <a:txBody>
                    <a:bodyPr/>
                    <a:lstStyle/>
                    <a:p>
                      <a:pPr algn="r" fontAlgn="b"/>
                      <a:r>
                        <a:rPr lang="en-US" sz="1000"/>
                        <a:t>960050</a:t>
                      </a:r>
                    </a:p>
                  </a:txBody>
                  <a:tcPr marL="9525" marR="9525" marT="9525" marB="0" anchor="b"/>
                </a:tc>
                <a:tc>
                  <a:txBody>
                    <a:bodyPr/>
                    <a:lstStyle/>
                    <a:p>
                      <a:pPr algn="l" fontAlgn="b"/>
                      <a:r>
                        <a:rPr lang="en-US" sz="1000"/>
                        <a:t>Study on Audio Aspects for Glasses-type AR/MR Devices </a:t>
                      </a:r>
                    </a:p>
                  </a:txBody>
                  <a:tcPr marL="9525" marR="9525" marT="9525" marB="0" anchor="b"/>
                </a:tc>
                <a:tc>
                  <a:txBody>
                    <a:bodyPr/>
                    <a:lstStyle/>
                    <a:p>
                      <a:pPr algn="l" fontAlgn="b"/>
                      <a:r>
                        <a:rPr lang="en-US" sz="1000" dirty="0"/>
                        <a:t>FS_Audio_5GSTAR</a:t>
                      </a:r>
                    </a:p>
                  </a:txBody>
                  <a:tcPr marL="9525" marR="9525" marT="9525" marB="0" anchor="b"/>
                </a:tc>
                <a:tc>
                  <a:txBody>
                    <a:bodyPr/>
                    <a:lstStyle/>
                    <a:p>
                      <a:pPr algn="r" fontAlgn="b"/>
                      <a:r>
                        <a:rPr lang="en-US" sz="1000" dirty="0"/>
                        <a:t>12/2022</a:t>
                      </a:r>
                    </a:p>
                  </a:txBody>
                  <a:tcPr marL="9525" marR="9525" marT="9525" marB="0" anchor="b"/>
                </a:tc>
                <a:tc>
                  <a:txBody>
                    <a:bodyPr/>
                    <a:lstStyle/>
                    <a:p>
                      <a:pPr algn="r" fontAlgn="b"/>
                      <a:r>
                        <a:rPr lang="en-US" sz="1000"/>
                        <a:t>5%</a:t>
                      </a:r>
                    </a:p>
                  </a:txBody>
                  <a:tcPr marL="9525" marR="9525" marT="9525" marB="0" anchor="b"/>
                </a:tc>
                <a:tc>
                  <a:txBody>
                    <a:bodyPr/>
                    <a:lstStyle/>
                    <a:p>
                      <a:pPr algn="l" fontAlgn="b"/>
                      <a:r>
                        <a:rPr lang="en-US" sz="1000">
                          <a:hlinkClick r:id="rId10"/>
                        </a:rPr>
                        <a:t>SP-220617</a:t>
                      </a:r>
                      <a:endParaRPr lang="en-US" sz="1000"/>
                    </a:p>
                  </a:txBody>
                  <a:tcPr marL="9525" marR="9525" marT="9525" marB="0" anchor="b"/>
                </a:tc>
                <a:tc>
                  <a:txBody>
                    <a:bodyPr/>
                    <a:lstStyle/>
                    <a:p>
                      <a:pPr algn="ctr">
                        <a:lnSpc>
                          <a:spcPct val="107000"/>
                        </a:lnSpc>
                        <a:spcAft>
                          <a:spcPts val="800"/>
                        </a:spcAft>
                      </a:pPr>
                      <a:r>
                        <a:rPr lang="en-GB" sz="1000" dirty="0">
                          <a:solidFill>
                            <a:srgbClr val="FF0000"/>
                          </a:solidFill>
                        </a:rPr>
                        <a:t>100%</a:t>
                      </a:r>
                    </a:p>
                  </a:txBody>
                  <a:tcPr marL="36001" marR="36001" marT="0" marB="0" anchor="ctr"/>
                </a:tc>
                <a:tc>
                  <a:txBody>
                    <a:bodyPr/>
                    <a:lstStyle/>
                    <a:p>
                      <a:pPr algn="ctr">
                        <a:lnSpc>
                          <a:spcPct val="107000"/>
                        </a:lnSpc>
                        <a:spcAft>
                          <a:spcPts val="800"/>
                        </a:spcAft>
                      </a:pPr>
                      <a:r>
                        <a:rPr lang="en-GB" sz="1000" dirty="0">
                          <a:solidFill>
                            <a:srgbClr val="FF0000"/>
                          </a:solidFill>
                        </a:rPr>
                        <a:t>Completed !</a:t>
                      </a:r>
                    </a:p>
                  </a:txBody>
                  <a:tcPr marL="36001" marR="36001" marT="0" marB="0" anchor="ctr"/>
                </a:tc>
                <a:extLst>
                  <a:ext uri="{0D108BD9-81ED-4DB2-BD59-A6C34878D82A}">
                    <a16:rowId xmlns:a16="http://schemas.microsoft.com/office/drawing/2014/main" val="3744943877"/>
                  </a:ext>
                </a:extLst>
              </a:tr>
              <a:tr h="265183">
                <a:tc>
                  <a:txBody>
                    <a:bodyPr/>
                    <a:lstStyle/>
                    <a:p>
                      <a:pPr algn="r" fontAlgn="b"/>
                      <a:r>
                        <a:rPr lang="en-US" sz="1000" dirty="0"/>
                        <a:t>940010</a:t>
                      </a:r>
                    </a:p>
                  </a:txBody>
                  <a:tcPr marL="9525" marR="9525" marT="9525" marB="0" anchor="b"/>
                </a:tc>
                <a:tc>
                  <a:txBody>
                    <a:bodyPr/>
                    <a:lstStyle/>
                    <a:p>
                      <a:pPr algn="l" fontAlgn="b"/>
                      <a:r>
                        <a:rPr lang="en-US" sz="1000" dirty="0"/>
                        <a:t>Study on 5G Media Service Enablers </a:t>
                      </a:r>
                    </a:p>
                  </a:txBody>
                  <a:tcPr marL="9525" marR="9525" marT="9525" marB="0" anchor="b"/>
                </a:tc>
                <a:tc>
                  <a:txBody>
                    <a:bodyPr/>
                    <a:lstStyle/>
                    <a:p>
                      <a:pPr algn="l" fontAlgn="b"/>
                      <a:r>
                        <a:rPr lang="en-US" sz="1000" dirty="0"/>
                        <a:t>FS_5G_MSE</a:t>
                      </a:r>
                    </a:p>
                  </a:txBody>
                  <a:tcPr marL="9525" marR="9525" marT="9525" marB="0" anchor="b"/>
                </a:tc>
                <a:tc>
                  <a:txBody>
                    <a:bodyPr/>
                    <a:lstStyle/>
                    <a:p>
                      <a:pPr algn="r" fontAlgn="b"/>
                      <a:r>
                        <a:rPr lang="en-US" sz="1000" dirty="0"/>
                        <a:t>12/2022</a:t>
                      </a:r>
                    </a:p>
                  </a:txBody>
                  <a:tcPr marL="9525" marR="9525" marT="9525" marB="0" anchor="b"/>
                </a:tc>
                <a:tc>
                  <a:txBody>
                    <a:bodyPr/>
                    <a:lstStyle/>
                    <a:p>
                      <a:pPr algn="r" fontAlgn="b"/>
                      <a:r>
                        <a:rPr lang="en-US" sz="1000"/>
                        <a:t>60%</a:t>
                      </a:r>
                    </a:p>
                  </a:txBody>
                  <a:tcPr marL="9525" marR="9525" marT="9525" marB="0" anchor="b"/>
                </a:tc>
                <a:tc>
                  <a:txBody>
                    <a:bodyPr/>
                    <a:lstStyle/>
                    <a:p>
                      <a:pPr algn="l" fontAlgn="b"/>
                      <a:r>
                        <a:rPr lang="en-US" sz="1000" dirty="0">
                          <a:hlinkClick r:id="rId11"/>
                        </a:rPr>
                        <a:t>SP-211338</a:t>
                      </a:r>
                      <a:endParaRPr lang="en-US" sz="1000" dirty="0"/>
                    </a:p>
                  </a:txBody>
                  <a:tcPr marL="9525" marR="9525" marT="9525" marB="0" anchor="b"/>
                </a:tc>
                <a:tc>
                  <a:txBody>
                    <a:bodyPr/>
                    <a:lstStyle/>
                    <a:p>
                      <a:pPr algn="ctr">
                        <a:lnSpc>
                          <a:spcPct val="107000"/>
                        </a:lnSpc>
                        <a:spcAft>
                          <a:spcPts val="800"/>
                        </a:spcAft>
                      </a:pPr>
                      <a:r>
                        <a:rPr lang="en-GB" sz="1000" dirty="0">
                          <a:solidFill>
                            <a:srgbClr val="FF0000"/>
                          </a:solidFill>
                        </a:rPr>
                        <a:t>100%</a:t>
                      </a:r>
                    </a:p>
                  </a:txBody>
                  <a:tcPr marL="36001" marR="36001" marT="0" marB="0" anchor="ctr"/>
                </a:tc>
                <a:tc>
                  <a:txBody>
                    <a:bodyPr/>
                    <a:lstStyle/>
                    <a:p>
                      <a:pPr marL="0" marR="0" lvl="0" indent="0" algn="ctr" defTabSz="914296" rtl="0" eaLnBrk="1" fontAlgn="auto" latinLnBrk="0" hangingPunct="1">
                        <a:lnSpc>
                          <a:spcPct val="107000"/>
                        </a:lnSpc>
                        <a:spcBef>
                          <a:spcPts val="0"/>
                        </a:spcBef>
                        <a:spcAft>
                          <a:spcPts val="800"/>
                        </a:spcAft>
                        <a:buClrTx/>
                        <a:buSzTx/>
                        <a:buFontTx/>
                        <a:buNone/>
                        <a:tabLst/>
                        <a:defRPr/>
                      </a:pPr>
                      <a:r>
                        <a:rPr lang="en-GB" sz="1000" dirty="0">
                          <a:solidFill>
                            <a:srgbClr val="FF0000"/>
                          </a:solidFill>
                        </a:rPr>
                        <a:t>Completed !</a:t>
                      </a:r>
                    </a:p>
                  </a:txBody>
                  <a:tcPr marL="36001" marR="36001" marT="0" marB="0" anchor="ctr"/>
                </a:tc>
                <a:extLst>
                  <a:ext uri="{0D108BD9-81ED-4DB2-BD59-A6C34878D82A}">
                    <a16:rowId xmlns:a16="http://schemas.microsoft.com/office/drawing/2014/main" val="70733481"/>
                  </a:ext>
                </a:extLst>
              </a:tr>
            </a:tbl>
          </a:graphicData>
        </a:graphic>
      </p:graphicFrame>
    </p:spTree>
    <p:extLst>
      <p:ext uri="{BB962C8B-B14F-4D97-AF65-F5344CB8AC3E}">
        <p14:creationId xmlns:p14="http://schemas.microsoft.com/office/powerpoint/2010/main" val="2762009180"/>
      </p:ext>
    </p:extLst>
  </p:cSld>
  <p:clrMapOvr>
    <a:masterClrMapping/>
  </p:clrMapOvr>
  <p:transition spd="slow"/>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12A81A8-5C7E-4B5E-B955-EBF4BE0C600C}"/>
              </a:ext>
            </a:extLst>
          </p:cNvPr>
          <p:cNvSpPr>
            <a:spLocks noGrp="1"/>
          </p:cNvSpPr>
          <p:nvPr>
            <p:ph type="title"/>
          </p:nvPr>
        </p:nvSpPr>
        <p:spPr/>
        <p:txBody>
          <a:bodyPr/>
          <a:lstStyle/>
          <a:p>
            <a:r>
              <a:rPr lang="en-US" sz="3200" dirty="0"/>
              <a:t>Feasibility Study on Typical Traffic Characteristics for XR Services and other Media (</a:t>
            </a:r>
            <a:r>
              <a:rPr lang="en-US" sz="3200" dirty="0" err="1"/>
              <a:t>FS_XRTraffic</a:t>
            </a:r>
            <a:r>
              <a:rPr lang="en-US" sz="3200" dirty="0"/>
              <a:t>)</a:t>
            </a:r>
          </a:p>
        </p:txBody>
      </p:sp>
      <p:sp>
        <p:nvSpPr>
          <p:cNvPr id="3" name="Espace réservé du contenu 2">
            <a:extLst>
              <a:ext uri="{FF2B5EF4-FFF2-40B4-BE49-F238E27FC236}">
                <a16:creationId xmlns:a16="http://schemas.microsoft.com/office/drawing/2014/main" id="{65F9F2AB-B13E-42E2-987D-E48C9A0EA900}"/>
              </a:ext>
            </a:extLst>
          </p:cNvPr>
          <p:cNvSpPr>
            <a:spLocks noGrp="1"/>
          </p:cNvSpPr>
          <p:nvPr>
            <p:ph idx="1"/>
          </p:nvPr>
        </p:nvSpPr>
        <p:spPr>
          <a:xfrm>
            <a:off x="647701" y="2676525"/>
            <a:ext cx="11068050" cy="3608389"/>
          </a:xfrm>
        </p:spPr>
        <p:txBody>
          <a:bodyPr/>
          <a:lstStyle/>
          <a:p>
            <a:pPr marL="287338" lvl="0" indent="-287338" fontAlgn="base">
              <a:lnSpc>
                <a:spcPct val="93000"/>
              </a:lnSpc>
              <a:spcBef>
                <a:spcPct val="15000"/>
              </a:spcBef>
              <a:spcAft>
                <a:spcPct val="15000"/>
              </a:spcAft>
              <a:buSzPct val="100000"/>
              <a:buNone/>
              <a:tabLst>
                <a:tab pos="285750" algn="l"/>
              </a:tabLst>
              <a:defRPr/>
            </a:pPr>
            <a:r>
              <a:rPr lang="en-GB" sz="1400" b="1" u="sng" dirty="0">
                <a:cs typeface="Arial" pitchFamily="34" charset="0"/>
              </a:rPr>
              <a:t>Purpose</a:t>
            </a:r>
          </a:p>
          <a:p>
            <a:pPr marL="287338" indent="-287338">
              <a:lnSpc>
                <a:spcPct val="93000"/>
              </a:lnSpc>
              <a:spcBef>
                <a:spcPct val="15000"/>
              </a:spcBef>
              <a:spcAft>
                <a:spcPct val="15000"/>
              </a:spcAft>
              <a:buSzPct val="100000"/>
              <a:tabLst>
                <a:tab pos="285750" algn="l"/>
              </a:tabLst>
              <a:defRPr/>
            </a:pPr>
            <a:r>
              <a:rPr lang="fr-FR" sz="1400" dirty="0"/>
              <a:t>Objective: </a:t>
            </a:r>
            <a:r>
              <a:rPr lang="en-US" sz="1400" dirty="0"/>
              <a:t>Collect and document traffic characteristics for different services, and additional information, such as codecs and protocols in use. Identify additional relevant XR and other media services and document their traffic characteristics. </a:t>
            </a:r>
          </a:p>
          <a:p>
            <a:pPr marL="0" indent="0">
              <a:lnSpc>
                <a:spcPct val="93000"/>
              </a:lnSpc>
              <a:spcBef>
                <a:spcPct val="15000"/>
              </a:spcBef>
              <a:spcAft>
                <a:spcPct val="15000"/>
              </a:spcAft>
              <a:buSzPct val="100000"/>
              <a:buNone/>
              <a:tabLst>
                <a:tab pos="285750" algn="l"/>
              </a:tabLst>
              <a:defRPr/>
            </a:pPr>
            <a:r>
              <a:rPr lang="en-GB" sz="1400" b="1" u="sng" dirty="0">
                <a:cs typeface="Arial" pitchFamily="34" charset="0"/>
              </a:rPr>
              <a:t>Progress in the last quarter</a:t>
            </a:r>
          </a:p>
          <a:p>
            <a:pPr marL="287338" lvl="0" indent="-287338" fontAlgn="base">
              <a:lnSpc>
                <a:spcPct val="93000"/>
              </a:lnSpc>
              <a:spcBef>
                <a:spcPct val="15000"/>
              </a:spcBef>
              <a:spcAft>
                <a:spcPct val="15000"/>
              </a:spcAft>
              <a:buSzPct val="100000"/>
              <a:tabLst>
                <a:tab pos="285750" algn="l"/>
              </a:tabLst>
              <a:defRPr/>
            </a:pPr>
            <a:r>
              <a:rPr lang="en-US" altLang="zh-CN" sz="1400" dirty="0">
                <a:cs typeface="Arial" pitchFamily="34" charset="0"/>
              </a:rPr>
              <a:t>The TR was updated with earlier agreements from Ad hoc calls and the work plan is extended by 3 months.</a:t>
            </a:r>
          </a:p>
          <a:p>
            <a:pPr marL="287338" lvl="0" indent="-287338" fontAlgn="base">
              <a:lnSpc>
                <a:spcPct val="93000"/>
              </a:lnSpc>
              <a:spcBef>
                <a:spcPct val="15000"/>
              </a:spcBef>
              <a:spcAft>
                <a:spcPct val="15000"/>
              </a:spcAft>
              <a:buSzPct val="100000"/>
              <a:buNone/>
              <a:tabLst>
                <a:tab pos="285750" algn="l"/>
              </a:tabLst>
              <a:defRPr/>
            </a:pPr>
            <a:r>
              <a:rPr lang="en-GB" sz="1400" b="1" u="sng" dirty="0">
                <a:cs typeface="Arial" pitchFamily="34" charset="0"/>
              </a:rPr>
              <a:t>Next steps</a:t>
            </a:r>
          </a:p>
          <a:p>
            <a:pPr marL="287338" indent="-287338">
              <a:lnSpc>
                <a:spcPct val="93000"/>
              </a:lnSpc>
              <a:spcBef>
                <a:spcPct val="15000"/>
              </a:spcBef>
              <a:spcAft>
                <a:spcPct val="15000"/>
              </a:spcAft>
              <a:buSzPct val="100000"/>
              <a:tabLst>
                <a:tab pos="285750" algn="l"/>
              </a:tabLst>
              <a:defRPr/>
            </a:pPr>
            <a:r>
              <a:rPr lang="en-US" altLang="zh-CN" sz="1400" dirty="0">
                <a:cs typeface="Arial" pitchFamily="34" charset="0"/>
              </a:rPr>
              <a:t>Present TR26.926 in version 2.0.0 for approval</a:t>
            </a:r>
            <a:endParaRPr lang="en-US" altLang="zh-CN" sz="1400" dirty="0"/>
          </a:p>
          <a:p>
            <a:pPr marL="287338" indent="-287338">
              <a:buNone/>
            </a:pPr>
            <a:endParaRPr lang="fr-FR" sz="1400" dirty="0"/>
          </a:p>
        </p:txBody>
      </p:sp>
      <p:graphicFrame>
        <p:nvGraphicFramePr>
          <p:cNvPr id="4" name="Table 3">
            <a:extLst>
              <a:ext uri="{FF2B5EF4-FFF2-40B4-BE49-F238E27FC236}">
                <a16:creationId xmlns:a16="http://schemas.microsoft.com/office/drawing/2014/main" id="{90065DBD-CC5B-4794-B487-3BEC9785ACE9}"/>
              </a:ext>
            </a:extLst>
          </p:cNvPr>
          <p:cNvGraphicFramePr>
            <a:graphicFrameLocks noGrp="1"/>
          </p:cNvGraphicFramePr>
          <p:nvPr>
            <p:extLst>
              <p:ext uri="{D42A27DB-BD31-4B8C-83A1-F6EECF244321}">
                <p14:modId xmlns:p14="http://schemas.microsoft.com/office/powerpoint/2010/main" val="3186794294"/>
              </p:ext>
            </p:extLst>
          </p:nvPr>
        </p:nvGraphicFramePr>
        <p:xfrm>
          <a:off x="647700" y="1454150"/>
          <a:ext cx="10084901" cy="1126998"/>
        </p:xfrm>
        <a:graphic>
          <a:graphicData uri="http://schemas.openxmlformats.org/drawingml/2006/table">
            <a:tbl>
              <a:tblPr firstRow="1" firstCol="1" bandRow="1">
                <a:tableStyleId>{F5AB1C69-6EDB-4FF4-983F-18BD219EF322}</a:tableStyleId>
              </a:tblPr>
              <a:tblGrid>
                <a:gridCol w="601902">
                  <a:extLst>
                    <a:ext uri="{9D8B030D-6E8A-4147-A177-3AD203B41FA5}">
                      <a16:colId xmlns:a16="http://schemas.microsoft.com/office/drawing/2014/main" val="3427926824"/>
                    </a:ext>
                  </a:extLst>
                </a:gridCol>
                <a:gridCol w="3844407">
                  <a:extLst>
                    <a:ext uri="{9D8B030D-6E8A-4147-A177-3AD203B41FA5}">
                      <a16:colId xmlns:a16="http://schemas.microsoft.com/office/drawing/2014/main" val="3526972684"/>
                    </a:ext>
                  </a:extLst>
                </a:gridCol>
                <a:gridCol w="1095473">
                  <a:extLst>
                    <a:ext uri="{9D8B030D-6E8A-4147-A177-3AD203B41FA5}">
                      <a16:colId xmlns:a16="http://schemas.microsoft.com/office/drawing/2014/main" val="1583030308"/>
                    </a:ext>
                  </a:extLst>
                </a:gridCol>
                <a:gridCol w="807092">
                  <a:extLst>
                    <a:ext uri="{9D8B030D-6E8A-4147-A177-3AD203B41FA5}">
                      <a16:colId xmlns:a16="http://schemas.microsoft.com/office/drawing/2014/main" val="2532741620"/>
                    </a:ext>
                  </a:extLst>
                </a:gridCol>
                <a:gridCol w="551732">
                  <a:extLst>
                    <a:ext uri="{9D8B030D-6E8A-4147-A177-3AD203B41FA5}">
                      <a16:colId xmlns:a16="http://schemas.microsoft.com/office/drawing/2014/main" val="2429663518"/>
                    </a:ext>
                  </a:extLst>
                </a:gridCol>
                <a:gridCol w="643064">
                  <a:extLst>
                    <a:ext uri="{9D8B030D-6E8A-4147-A177-3AD203B41FA5}">
                      <a16:colId xmlns:a16="http://schemas.microsoft.com/office/drawing/2014/main" val="3481251647"/>
                    </a:ext>
                  </a:extLst>
                </a:gridCol>
                <a:gridCol w="643064">
                  <a:extLst>
                    <a:ext uri="{9D8B030D-6E8A-4147-A177-3AD203B41FA5}">
                      <a16:colId xmlns:a16="http://schemas.microsoft.com/office/drawing/2014/main" val="3816602507"/>
                    </a:ext>
                  </a:extLst>
                </a:gridCol>
                <a:gridCol w="1898167">
                  <a:extLst>
                    <a:ext uri="{9D8B030D-6E8A-4147-A177-3AD203B41FA5}">
                      <a16:colId xmlns:a16="http://schemas.microsoft.com/office/drawing/2014/main" val="894480599"/>
                    </a:ext>
                  </a:extLst>
                </a:gridCol>
              </a:tblGrid>
              <a:tr h="296861">
                <a:tc>
                  <a:txBody>
                    <a:bodyPr/>
                    <a:lstStyle/>
                    <a:p>
                      <a:pPr algn="ctr">
                        <a:lnSpc>
                          <a:spcPct val="107000"/>
                        </a:lnSpc>
                        <a:spcAft>
                          <a:spcPts val="800"/>
                        </a:spcAft>
                      </a:pPr>
                      <a:r>
                        <a:rPr lang="en-GB" sz="1000" dirty="0"/>
                        <a:t>UID</a:t>
                      </a:r>
                    </a:p>
                  </a:txBody>
                  <a:tcPr marL="36001" marR="36001" marT="0" marB="0" anchor="ctr"/>
                </a:tc>
                <a:tc>
                  <a:txBody>
                    <a:bodyPr/>
                    <a:lstStyle/>
                    <a:p>
                      <a:pPr algn="ctr">
                        <a:lnSpc>
                          <a:spcPct val="107000"/>
                        </a:lnSpc>
                        <a:spcAft>
                          <a:spcPts val="800"/>
                        </a:spcAft>
                      </a:pPr>
                      <a:r>
                        <a:rPr lang="en-GB" sz="1000" dirty="0"/>
                        <a:t>Name</a:t>
                      </a:r>
                    </a:p>
                  </a:txBody>
                  <a:tcPr marL="36001" marR="36001" marT="0" marB="0" anchor="ctr"/>
                </a:tc>
                <a:tc>
                  <a:txBody>
                    <a:bodyPr/>
                    <a:lstStyle/>
                    <a:p>
                      <a:pPr algn="ctr">
                        <a:lnSpc>
                          <a:spcPct val="107000"/>
                        </a:lnSpc>
                        <a:spcAft>
                          <a:spcPts val="800"/>
                        </a:spcAft>
                      </a:pPr>
                      <a:r>
                        <a:rPr lang="en-GB" sz="1000" dirty="0"/>
                        <a:t>Acronym</a:t>
                      </a:r>
                    </a:p>
                  </a:txBody>
                  <a:tcPr marL="36001" marR="36001" marT="0" marB="0" anchor="ctr"/>
                </a:tc>
                <a:tc>
                  <a:txBody>
                    <a:bodyPr/>
                    <a:lstStyle/>
                    <a:p>
                      <a:pPr algn="ctr">
                        <a:lnSpc>
                          <a:spcPct val="107000"/>
                        </a:lnSpc>
                        <a:spcAft>
                          <a:spcPts val="800"/>
                        </a:spcAft>
                      </a:pPr>
                      <a:r>
                        <a:rPr lang="en-GB" sz="1000" dirty="0"/>
                        <a:t>Target (mm/</a:t>
                      </a:r>
                      <a:r>
                        <a:rPr lang="en-GB" sz="1000" dirty="0" err="1"/>
                        <a:t>yyyy</a:t>
                      </a:r>
                      <a:r>
                        <a:rPr lang="en-GB" sz="1000" dirty="0"/>
                        <a:t>)</a:t>
                      </a:r>
                    </a:p>
                  </a:txBody>
                  <a:tcPr marL="36001" marR="36001" marT="0" marB="0" anchor="ctr"/>
                </a:tc>
                <a:tc>
                  <a:txBody>
                    <a:bodyPr/>
                    <a:lstStyle/>
                    <a:p>
                      <a:pPr algn="ctr">
                        <a:lnSpc>
                          <a:spcPct val="107000"/>
                        </a:lnSpc>
                        <a:spcAft>
                          <a:spcPts val="800"/>
                        </a:spcAft>
                      </a:pPr>
                      <a:r>
                        <a:rPr lang="en-GB" sz="1000" dirty="0"/>
                        <a:t>Old %</a:t>
                      </a:r>
                    </a:p>
                  </a:txBody>
                  <a:tcPr marL="36001" marR="36001" marT="0" marB="0" anchor="ctr"/>
                </a:tc>
                <a:tc>
                  <a:txBody>
                    <a:bodyPr/>
                    <a:lstStyle/>
                    <a:p>
                      <a:pPr algn="ctr">
                        <a:lnSpc>
                          <a:spcPct val="107000"/>
                        </a:lnSpc>
                        <a:spcAft>
                          <a:spcPts val="800"/>
                        </a:spcAft>
                      </a:pPr>
                      <a:r>
                        <a:rPr lang="en-GB" sz="1000" b="1" kern="1200" dirty="0">
                          <a:solidFill>
                            <a:schemeClr val="lt1"/>
                          </a:solidFill>
                          <a:latin typeface="+mn-lt"/>
                          <a:ea typeface="+mn-ea"/>
                          <a:cs typeface="+mn-cs"/>
                        </a:rPr>
                        <a:t>WID</a:t>
                      </a:r>
                      <a:endParaRPr lang="en-GB" sz="1000" dirty="0">
                        <a:solidFill>
                          <a:srgbClr val="FF0000"/>
                        </a:solidFill>
                      </a:endParaRPr>
                    </a:p>
                  </a:txBody>
                  <a:tcPr marL="36001" marR="36001" marT="0" marB="0" anchor="ctr"/>
                </a:tc>
                <a:tc>
                  <a:txBody>
                    <a:bodyPr/>
                    <a:lstStyle/>
                    <a:p>
                      <a:pPr algn="ctr">
                        <a:lnSpc>
                          <a:spcPct val="107000"/>
                        </a:lnSpc>
                        <a:spcAft>
                          <a:spcPts val="800"/>
                        </a:spcAft>
                      </a:pPr>
                      <a:r>
                        <a:rPr lang="en-GB" sz="1000" dirty="0">
                          <a:solidFill>
                            <a:srgbClr val="FF0000"/>
                          </a:solidFill>
                        </a:rPr>
                        <a:t>New %</a:t>
                      </a:r>
                      <a:endParaRPr lang="en-GB" sz="1000" b="1" kern="1200" dirty="0">
                        <a:solidFill>
                          <a:schemeClr val="lt1"/>
                        </a:solidFill>
                        <a:latin typeface="+mn-lt"/>
                        <a:ea typeface="+mn-ea"/>
                        <a:cs typeface="+mn-cs"/>
                      </a:endParaRPr>
                    </a:p>
                  </a:txBody>
                  <a:tcPr marL="36001" marR="36001" marT="0" marB="0" anchor="ctr"/>
                </a:tc>
                <a:tc>
                  <a:txBody>
                    <a:bodyPr/>
                    <a:lstStyle/>
                    <a:p>
                      <a:pPr algn="ctr">
                        <a:lnSpc>
                          <a:spcPct val="107000"/>
                        </a:lnSpc>
                        <a:spcAft>
                          <a:spcPts val="800"/>
                        </a:spcAft>
                      </a:pPr>
                      <a:r>
                        <a:rPr lang="en-GB" sz="1000" dirty="0">
                          <a:solidFill>
                            <a:srgbClr val="FF0000"/>
                          </a:solidFill>
                        </a:rPr>
                        <a:t>Change or comment</a:t>
                      </a:r>
                    </a:p>
                  </a:txBody>
                  <a:tcPr marL="36001" marR="36001" marT="0" marB="0" anchor="ctr"/>
                </a:tc>
                <a:extLst>
                  <a:ext uri="{0D108BD9-81ED-4DB2-BD59-A6C34878D82A}">
                    <a16:rowId xmlns:a16="http://schemas.microsoft.com/office/drawing/2014/main" val="2221227086"/>
                  </a:ext>
                </a:extLst>
              </a:tr>
              <a:tr h="265183">
                <a:tc>
                  <a:txBody>
                    <a:bodyPr/>
                    <a:lstStyle/>
                    <a:p>
                      <a:pPr algn="r" fontAlgn="b"/>
                      <a:r>
                        <a:rPr lang="en-US" sz="1000" dirty="0"/>
                        <a:t>870013</a:t>
                      </a:r>
                    </a:p>
                  </a:txBody>
                  <a:tcPr marL="9525" marR="9525" marT="9525" marB="0" anchor="b"/>
                </a:tc>
                <a:tc>
                  <a:txBody>
                    <a:bodyPr/>
                    <a:lstStyle/>
                    <a:p>
                      <a:pPr algn="l" fontAlgn="b"/>
                      <a:r>
                        <a:rPr lang="en-US" sz="1000" dirty="0"/>
                        <a:t>Traffic Models and Quality Evaluation Methods for Media and XR Services in 5G Systems </a:t>
                      </a:r>
                    </a:p>
                  </a:txBody>
                  <a:tcPr marL="9525" marR="9525" marT="9525" marB="0" anchor="b"/>
                </a:tc>
                <a:tc>
                  <a:txBody>
                    <a:bodyPr/>
                    <a:lstStyle/>
                    <a:p>
                      <a:pPr algn="l" fontAlgn="b"/>
                      <a:r>
                        <a:rPr lang="en-US" sz="1000" dirty="0" err="1"/>
                        <a:t>FS_XRTraffic</a:t>
                      </a:r>
                      <a:endParaRPr lang="en-US" sz="1000" dirty="0"/>
                    </a:p>
                  </a:txBody>
                  <a:tcPr marL="9525" marR="9525" marT="9525" marB="0" anchor="b"/>
                </a:tc>
                <a:tc>
                  <a:txBody>
                    <a:bodyPr/>
                    <a:lstStyle/>
                    <a:p>
                      <a:pPr algn="r" fontAlgn="b"/>
                      <a:r>
                        <a:rPr lang="en-US" sz="1000" dirty="0"/>
                        <a:t>12/2022</a:t>
                      </a:r>
                      <a:r>
                        <a:rPr lang="en-US" sz="1000" dirty="0">
                          <a:solidFill>
                            <a:srgbClr val="FF0000"/>
                          </a:solidFill>
                        </a:rPr>
                        <a:t> -&gt; 03/2023</a:t>
                      </a:r>
                    </a:p>
                  </a:txBody>
                  <a:tcPr marL="9525" marR="9525" marT="9525" marB="0" anchor="b"/>
                </a:tc>
                <a:tc>
                  <a:txBody>
                    <a:bodyPr/>
                    <a:lstStyle/>
                    <a:p>
                      <a:pPr algn="r" fontAlgn="b"/>
                      <a:r>
                        <a:rPr lang="en-US" sz="1000" dirty="0"/>
                        <a:t>85%</a:t>
                      </a:r>
                    </a:p>
                  </a:txBody>
                  <a:tcPr marL="9525" marR="9525" marT="9525" marB="0" anchor="b"/>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en-US" sz="1000" dirty="0">
                          <a:hlinkClick r:id="rId2"/>
                        </a:rPr>
                        <a:t>SP-200054</a:t>
                      </a:r>
                      <a:br>
                        <a:rPr lang="en-US" sz="1000" dirty="0"/>
                      </a:br>
                      <a:r>
                        <a:rPr lang="en-US" sz="1000" dirty="0">
                          <a:solidFill>
                            <a:srgbClr val="FF0000"/>
                          </a:solidFill>
                        </a:rPr>
                        <a:t>-&gt;</a:t>
                      </a:r>
                      <a:br>
                        <a:rPr lang="en-US" sz="1000" dirty="0"/>
                      </a:br>
                      <a:r>
                        <a:rPr lang="en-US" altLang="en-US" sz="1000" dirty="0">
                          <a:cs typeface="Arial" panose="020B0604020202020204" pitchFamily="34" charset="0"/>
                          <a:hlinkClick r:id="rId3"/>
                        </a:rPr>
                        <a:t>SP-210043</a:t>
                      </a:r>
                      <a:endParaRPr lang="en-US" altLang="en-US" sz="1000" dirty="0">
                        <a:cs typeface="Arial" panose="020B0604020202020204" pitchFamily="34" charset="0"/>
                      </a:endParaRPr>
                    </a:p>
                  </a:txBody>
                  <a:tcPr marL="9525" marR="9525" marT="9525" marB="0" anchor="b"/>
                </a:tc>
                <a:tc>
                  <a:txBody>
                    <a:bodyPr/>
                    <a:lstStyle/>
                    <a:p>
                      <a:pPr algn="ctr">
                        <a:lnSpc>
                          <a:spcPct val="107000"/>
                        </a:lnSpc>
                        <a:spcAft>
                          <a:spcPts val="800"/>
                        </a:spcAft>
                      </a:pPr>
                      <a:r>
                        <a:rPr lang="en-GB" sz="1000" dirty="0">
                          <a:solidFill>
                            <a:srgbClr val="FF0000"/>
                          </a:solidFill>
                        </a:rPr>
                        <a:t>87%</a:t>
                      </a:r>
                    </a:p>
                  </a:txBody>
                  <a:tcPr marL="36001" marR="36001" marT="0" marB="0" anchor="ctr"/>
                </a:tc>
                <a:tc>
                  <a:txBody>
                    <a:bodyPr/>
                    <a:lstStyle/>
                    <a:p>
                      <a:pPr marL="0" marR="0" lvl="0" indent="0" algn="ctr" defTabSz="914296" rtl="0" eaLnBrk="1" fontAlgn="auto" latinLnBrk="0" hangingPunct="1">
                        <a:lnSpc>
                          <a:spcPct val="107000"/>
                        </a:lnSpc>
                        <a:spcBef>
                          <a:spcPts val="0"/>
                        </a:spcBef>
                        <a:spcAft>
                          <a:spcPts val="800"/>
                        </a:spcAft>
                        <a:buClrTx/>
                        <a:buSzTx/>
                        <a:buFontTx/>
                        <a:buNone/>
                        <a:tabLst/>
                        <a:defRPr/>
                      </a:pPr>
                      <a:r>
                        <a:rPr lang="en-GB" sz="1000" dirty="0">
                          <a:solidFill>
                            <a:srgbClr val="FF0000"/>
                          </a:solidFill>
                        </a:rPr>
                        <a:t>Target completion date delayed by 3 months. WP needs to be corrected as the study is now under Rel-18. WID has been revised.</a:t>
                      </a:r>
                    </a:p>
                  </a:txBody>
                  <a:tcPr marL="36001" marR="36001" marT="0" marB="0" anchor="ctr"/>
                </a:tc>
                <a:extLst>
                  <a:ext uri="{0D108BD9-81ED-4DB2-BD59-A6C34878D82A}">
                    <a16:rowId xmlns:a16="http://schemas.microsoft.com/office/drawing/2014/main" val="3717027811"/>
                  </a:ext>
                </a:extLst>
              </a:tr>
            </a:tbl>
          </a:graphicData>
        </a:graphic>
      </p:graphicFrame>
    </p:spTree>
    <p:extLst>
      <p:ext uri="{BB962C8B-B14F-4D97-AF65-F5344CB8AC3E}">
        <p14:creationId xmlns:p14="http://schemas.microsoft.com/office/powerpoint/2010/main" val="3819298379"/>
      </p:ext>
    </p:extLst>
  </p:cSld>
  <p:clrMapOvr>
    <a:masterClrMapping/>
  </p:clrMapOvr>
  <p:transition spd="slow"/>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12A81A8-5C7E-4B5E-B955-EBF4BE0C600C}"/>
              </a:ext>
            </a:extLst>
          </p:cNvPr>
          <p:cNvSpPr>
            <a:spLocks noGrp="1"/>
          </p:cNvSpPr>
          <p:nvPr>
            <p:ph type="title"/>
          </p:nvPr>
        </p:nvSpPr>
        <p:spPr/>
        <p:txBody>
          <a:bodyPr/>
          <a:lstStyle/>
          <a:p>
            <a:r>
              <a:rPr lang="en-US" altLang="en-US" sz="3200" dirty="0"/>
              <a:t>Feasibility Study on Artificial Intelligence (AI) and Machine Learning (ML) for Media (FS_AI4Media)</a:t>
            </a:r>
            <a:endParaRPr lang="en-US" sz="3200" dirty="0"/>
          </a:p>
        </p:txBody>
      </p:sp>
      <p:sp>
        <p:nvSpPr>
          <p:cNvPr id="3" name="Espace réservé du contenu 2">
            <a:extLst>
              <a:ext uri="{FF2B5EF4-FFF2-40B4-BE49-F238E27FC236}">
                <a16:creationId xmlns:a16="http://schemas.microsoft.com/office/drawing/2014/main" id="{65F9F2AB-B13E-42E2-987D-E48C9A0EA900}"/>
              </a:ext>
            </a:extLst>
          </p:cNvPr>
          <p:cNvSpPr>
            <a:spLocks noGrp="1"/>
          </p:cNvSpPr>
          <p:nvPr>
            <p:ph idx="1"/>
          </p:nvPr>
        </p:nvSpPr>
        <p:spPr>
          <a:xfrm>
            <a:off x="647701" y="2676525"/>
            <a:ext cx="11068050" cy="3608389"/>
          </a:xfrm>
        </p:spPr>
        <p:txBody>
          <a:bodyPr/>
          <a:lstStyle/>
          <a:p>
            <a:pPr marL="0" lvl="0" indent="0" fontAlgn="base">
              <a:lnSpc>
                <a:spcPct val="93000"/>
              </a:lnSpc>
              <a:spcBef>
                <a:spcPct val="15000"/>
              </a:spcBef>
              <a:spcAft>
                <a:spcPct val="15000"/>
              </a:spcAft>
              <a:buSzPct val="100000"/>
              <a:buNone/>
              <a:tabLst>
                <a:tab pos="285750" algn="l"/>
              </a:tabLst>
              <a:defRPr/>
            </a:pPr>
            <a:r>
              <a:rPr lang="en-GB" sz="1400" b="1" u="sng" dirty="0">
                <a:cs typeface="Arial" pitchFamily="34" charset="0"/>
              </a:rPr>
              <a:t>Purpose</a:t>
            </a:r>
          </a:p>
          <a:p>
            <a:pPr marL="0" indent="0">
              <a:lnSpc>
                <a:spcPct val="93000"/>
              </a:lnSpc>
              <a:spcBef>
                <a:spcPct val="15000"/>
              </a:spcBef>
              <a:spcAft>
                <a:spcPct val="15000"/>
              </a:spcAft>
              <a:buSzPct val="100000"/>
              <a:tabLst>
                <a:tab pos="285750" algn="l"/>
              </a:tabLst>
              <a:defRPr/>
            </a:pPr>
            <a:r>
              <a:rPr lang="en-US" altLang="en-US" sz="1400" dirty="0"/>
              <a:t>  The objectives of the study item are primarily to identify relevant interoperability requirements and implementation constraints of AI/ML in 5G media services. </a:t>
            </a:r>
          </a:p>
          <a:p>
            <a:pPr marL="287338" lvl="0" indent="-287338" fontAlgn="base">
              <a:lnSpc>
                <a:spcPct val="93000"/>
              </a:lnSpc>
              <a:spcBef>
                <a:spcPct val="15000"/>
              </a:spcBef>
              <a:spcAft>
                <a:spcPct val="15000"/>
              </a:spcAft>
              <a:buSzPct val="100000"/>
              <a:buNone/>
              <a:tabLst>
                <a:tab pos="285750" algn="l"/>
              </a:tabLst>
              <a:defRPr/>
            </a:pPr>
            <a:r>
              <a:rPr lang="en-GB" sz="1400" b="1" u="sng" dirty="0">
                <a:cs typeface="Arial" pitchFamily="34" charset="0"/>
              </a:rPr>
              <a:t>Progress in the last quarter</a:t>
            </a:r>
          </a:p>
          <a:p>
            <a:pPr marL="287338" lvl="0" indent="-287338" fontAlgn="base">
              <a:lnSpc>
                <a:spcPct val="93000"/>
              </a:lnSpc>
              <a:spcBef>
                <a:spcPct val="15000"/>
              </a:spcBef>
              <a:spcAft>
                <a:spcPct val="15000"/>
              </a:spcAft>
              <a:buSzPct val="100000"/>
              <a:tabLst>
                <a:tab pos="285750" algn="l"/>
              </a:tabLst>
              <a:defRPr/>
            </a:pPr>
            <a:r>
              <a:rPr lang="en-US" altLang="zh-CN" sz="1400" dirty="0">
                <a:cs typeface="Arial" pitchFamily="34" charset="0"/>
              </a:rPr>
              <a:t>Use case descriptions added to draft TR.  Review of mapping to the deployment options such as media processing, classification, generation.</a:t>
            </a:r>
          </a:p>
          <a:p>
            <a:pPr marL="287338" lvl="0" indent="-287338" fontAlgn="base">
              <a:lnSpc>
                <a:spcPct val="93000"/>
              </a:lnSpc>
              <a:spcBef>
                <a:spcPct val="15000"/>
              </a:spcBef>
              <a:spcAft>
                <a:spcPct val="15000"/>
              </a:spcAft>
              <a:buSzPct val="100000"/>
              <a:tabLst>
                <a:tab pos="285750" algn="l"/>
              </a:tabLst>
              <a:defRPr/>
            </a:pPr>
            <a:r>
              <a:rPr lang="en-US" altLang="zh-CN" sz="1400" dirty="0">
                <a:cs typeface="Arial" pitchFamily="34" charset="0"/>
              </a:rPr>
              <a:t>Discussed configurations of the split operation and the identification of the split points on an AI/ML model. </a:t>
            </a:r>
          </a:p>
          <a:p>
            <a:pPr marL="287338" lvl="0" indent="-287338" fontAlgn="base">
              <a:lnSpc>
                <a:spcPct val="93000"/>
              </a:lnSpc>
              <a:spcBef>
                <a:spcPct val="15000"/>
              </a:spcBef>
              <a:spcAft>
                <a:spcPct val="15000"/>
              </a:spcAft>
              <a:buSzPct val="100000"/>
              <a:tabLst>
                <a:tab pos="285750" algn="l"/>
              </a:tabLst>
              <a:defRPr/>
            </a:pPr>
            <a:r>
              <a:rPr lang="en-US" altLang="zh-CN" sz="1400" dirty="0">
                <a:cs typeface="Arial" pitchFamily="34" charset="0"/>
              </a:rPr>
              <a:t>Agreed to document call flows and procedures for the AI/ML model distribution and the split operations between the UE and the network</a:t>
            </a:r>
          </a:p>
          <a:p>
            <a:pPr marL="287338" lvl="0" indent="-287338" fontAlgn="base">
              <a:lnSpc>
                <a:spcPct val="93000"/>
              </a:lnSpc>
              <a:spcBef>
                <a:spcPct val="15000"/>
              </a:spcBef>
              <a:spcAft>
                <a:spcPct val="15000"/>
              </a:spcAft>
              <a:buSzPct val="100000"/>
              <a:tabLst>
                <a:tab pos="285750" algn="l"/>
              </a:tabLst>
              <a:defRPr/>
            </a:pPr>
            <a:r>
              <a:rPr lang="en-US" altLang="zh-CN" sz="1400" dirty="0">
                <a:cs typeface="Arial" pitchFamily="34" charset="0"/>
              </a:rPr>
              <a:t>Discussed security aspects when distributing models to a UE that executes downloaded code, but no conclusion on the need to further investigate those aspects or liaise with SA3. </a:t>
            </a:r>
          </a:p>
          <a:p>
            <a:pPr marL="287338" lvl="0" indent="-287338" fontAlgn="base">
              <a:lnSpc>
                <a:spcPct val="93000"/>
              </a:lnSpc>
              <a:spcBef>
                <a:spcPct val="15000"/>
              </a:spcBef>
              <a:spcAft>
                <a:spcPct val="15000"/>
              </a:spcAft>
              <a:buSzPct val="100000"/>
              <a:buNone/>
              <a:tabLst>
                <a:tab pos="285750" algn="l"/>
              </a:tabLst>
              <a:defRPr/>
            </a:pPr>
            <a:r>
              <a:rPr lang="en-GB" sz="1400" b="1" u="sng" dirty="0">
                <a:cs typeface="Arial" pitchFamily="34" charset="0"/>
              </a:rPr>
              <a:t>Next steps</a:t>
            </a:r>
          </a:p>
          <a:p>
            <a:pPr marL="287338" indent="-287338">
              <a:lnSpc>
                <a:spcPct val="93000"/>
              </a:lnSpc>
              <a:spcBef>
                <a:spcPct val="15000"/>
              </a:spcBef>
              <a:spcAft>
                <a:spcPct val="15000"/>
              </a:spcAft>
              <a:buSzPct val="100000"/>
              <a:tabLst>
                <a:tab pos="285750" algn="l"/>
              </a:tabLst>
              <a:defRPr/>
            </a:pPr>
            <a:r>
              <a:rPr lang="en-US" altLang="zh-CN" sz="1400" dirty="0">
                <a:cs typeface="Arial" pitchFamily="34" charset="0"/>
              </a:rPr>
              <a:t>Architectures and service flows for:</a:t>
            </a:r>
          </a:p>
          <a:p>
            <a:pPr marL="687388" lvl="1" indent="-287338">
              <a:lnSpc>
                <a:spcPct val="93000"/>
              </a:lnSpc>
              <a:spcBef>
                <a:spcPct val="15000"/>
              </a:spcBef>
              <a:spcAft>
                <a:spcPct val="15000"/>
              </a:spcAft>
              <a:buSzPct val="100000"/>
              <a:tabLst>
                <a:tab pos="285750" algn="l"/>
              </a:tabLst>
              <a:defRPr/>
            </a:pPr>
            <a:r>
              <a:rPr lang="en-US" altLang="zh-CN" sz="1000" dirty="0">
                <a:cs typeface="Arial" pitchFamily="34" charset="0"/>
              </a:rPr>
              <a:t>Complete/Basic AI/ML model distribution</a:t>
            </a:r>
          </a:p>
          <a:p>
            <a:pPr marL="687388" lvl="1" indent="-287338">
              <a:lnSpc>
                <a:spcPct val="93000"/>
              </a:lnSpc>
              <a:spcBef>
                <a:spcPct val="15000"/>
              </a:spcBef>
              <a:spcAft>
                <a:spcPct val="15000"/>
              </a:spcAft>
              <a:buSzPct val="100000"/>
              <a:tabLst>
                <a:tab pos="285750" algn="l"/>
              </a:tabLst>
              <a:defRPr/>
            </a:pPr>
            <a:r>
              <a:rPr lang="en-US" altLang="zh-CN" sz="1000" dirty="0">
                <a:cs typeface="Arial" pitchFamily="34" charset="0"/>
              </a:rPr>
              <a:t>Split AI/ML operation</a:t>
            </a:r>
          </a:p>
          <a:p>
            <a:pPr marL="687388" lvl="1" indent="-287338">
              <a:lnSpc>
                <a:spcPct val="93000"/>
              </a:lnSpc>
              <a:spcBef>
                <a:spcPct val="15000"/>
              </a:spcBef>
              <a:spcAft>
                <a:spcPct val="15000"/>
              </a:spcAft>
              <a:buSzPct val="100000"/>
              <a:tabLst>
                <a:tab pos="285750" algn="l"/>
              </a:tabLst>
              <a:defRPr/>
            </a:pPr>
            <a:r>
              <a:rPr lang="en-US" altLang="zh-CN" sz="1000" dirty="0">
                <a:cs typeface="Arial" pitchFamily="34" charset="0"/>
              </a:rPr>
              <a:t>Distributed/federated learning</a:t>
            </a:r>
          </a:p>
          <a:p>
            <a:pPr marL="287338" indent="-287338">
              <a:lnSpc>
                <a:spcPct val="93000"/>
              </a:lnSpc>
              <a:spcBef>
                <a:spcPct val="15000"/>
              </a:spcBef>
              <a:spcAft>
                <a:spcPct val="15000"/>
              </a:spcAft>
              <a:buSzPct val="100000"/>
              <a:tabLst>
                <a:tab pos="285750" algn="l"/>
              </a:tabLst>
              <a:defRPr/>
            </a:pPr>
            <a:r>
              <a:rPr lang="en-US" altLang="zh-CN" sz="1400" dirty="0">
                <a:cs typeface="Arial" pitchFamily="34" charset="0"/>
              </a:rPr>
              <a:t>Gap identification between such architectures and existing SA4 media service architectures</a:t>
            </a:r>
          </a:p>
          <a:p>
            <a:pPr marL="287338" lvl="0" indent="-287338" fontAlgn="base">
              <a:lnSpc>
                <a:spcPct val="93000"/>
              </a:lnSpc>
              <a:spcBef>
                <a:spcPct val="15000"/>
              </a:spcBef>
              <a:spcAft>
                <a:spcPct val="15000"/>
              </a:spcAft>
              <a:buSzPct val="100000"/>
              <a:buNone/>
              <a:tabLst>
                <a:tab pos="285750" algn="l"/>
              </a:tabLst>
              <a:defRPr/>
            </a:pPr>
            <a:endParaRPr lang="en-US" altLang="zh-CN" sz="1400" dirty="0"/>
          </a:p>
          <a:p>
            <a:pPr marL="0" indent="0">
              <a:lnSpc>
                <a:spcPct val="93000"/>
              </a:lnSpc>
              <a:spcBef>
                <a:spcPct val="15000"/>
              </a:spcBef>
              <a:spcAft>
                <a:spcPct val="15000"/>
              </a:spcAft>
              <a:buSzPct val="100000"/>
              <a:buNone/>
              <a:tabLst>
                <a:tab pos="285750" algn="l"/>
              </a:tabLst>
              <a:defRPr/>
            </a:pPr>
            <a:endParaRPr lang="en-US" altLang="zh-CN" sz="1400" dirty="0">
              <a:cs typeface="Arial" pitchFamily="34" charset="0"/>
            </a:endParaRPr>
          </a:p>
          <a:p>
            <a:pPr marL="0" lvl="0" indent="0" fontAlgn="base">
              <a:lnSpc>
                <a:spcPct val="93000"/>
              </a:lnSpc>
              <a:spcBef>
                <a:spcPct val="15000"/>
              </a:spcBef>
              <a:spcAft>
                <a:spcPct val="15000"/>
              </a:spcAft>
              <a:buSzPct val="100000"/>
              <a:buNone/>
              <a:tabLst>
                <a:tab pos="285750" algn="l"/>
              </a:tabLst>
              <a:defRPr/>
            </a:pPr>
            <a:endParaRPr lang="en-US" altLang="zh-CN" sz="1400" dirty="0"/>
          </a:p>
          <a:p>
            <a:pPr marL="0" indent="0">
              <a:buNone/>
            </a:pPr>
            <a:endParaRPr lang="fr-FR" sz="1400" dirty="0"/>
          </a:p>
        </p:txBody>
      </p:sp>
      <p:graphicFrame>
        <p:nvGraphicFramePr>
          <p:cNvPr id="4" name="Table 3">
            <a:extLst>
              <a:ext uri="{FF2B5EF4-FFF2-40B4-BE49-F238E27FC236}">
                <a16:creationId xmlns:a16="http://schemas.microsoft.com/office/drawing/2014/main" id="{BAE5BA83-9702-4BEA-8D31-3E91EC15040A}"/>
              </a:ext>
            </a:extLst>
          </p:cNvPr>
          <p:cNvGraphicFramePr>
            <a:graphicFrameLocks noGrp="1"/>
          </p:cNvGraphicFramePr>
          <p:nvPr>
            <p:extLst>
              <p:ext uri="{D42A27DB-BD31-4B8C-83A1-F6EECF244321}">
                <p14:modId xmlns:p14="http://schemas.microsoft.com/office/powerpoint/2010/main" val="3704236304"/>
              </p:ext>
            </p:extLst>
          </p:nvPr>
        </p:nvGraphicFramePr>
        <p:xfrm>
          <a:off x="647700" y="1454150"/>
          <a:ext cx="10084901" cy="584080"/>
        </p:xfrm>
        <a:graphic>
          <a:graphicData uri="http://schemas.openxmlformats.org/drawingml/2006/table">
            <a:tbl>
              <a:tblPr firstRow="1" firstCol="1" bandRow="1">
                <a:tableStyleId>{F5AB1C69-6EDB-4FF4-983F-18BD219EF322}</a:tableStyleId>
              </a:tblPr>
              <a:tblGrid>
                <a:gridCol w="601902">
                  <a:extLst>
                    <a:ext uri="{9D8B030D-6E8A-4147-A177-3AD203B41FA5}">
                      <a16:colId xmlns:a16="http://schemas.microsoft.com/office/drawing/2014/main" val="4029365130"/>
                    </a:ext>
                  </a:extLst>
                </a:gridCol>
                <a:gridCol w="3844407">
                  <a:extLst>
                    <a:ext uri="{9D8B030D-6E8A-4147-A177-3AD203B41FA5}">
                      <a16:colId xmlns:a16="http://schemas.microsoft.com/office/drawing/2014/main" val="1242704509"/>
                    </a:ext>
                  </a:extLst>
                </a:gridCol>
                <a:gridCol w="1095473">
                  <a:extLst>
                    <a:ext uri="{9D8B030D-6E8A-4147-A177-3AD203B41FA5}">
                      <a16:colId xmlns:a16="http://schemas.microsoft.com/office/drawing/2014/main" val="1339814967"/>
                    </a:ext>
                  </a:extLst>
                </a:gridCol>
                <a:gridCol w="807092">
                  <a:extLst>
                    <a:ext uri="{9D8B030D-6E8A-4147-A177-3AD203B41FA5}">
                      <a16:colId xmlns:a16="http://schemas.microsoft.com/office/drawing/2014/main" val="1142247066"/>
                    </a:ext>
                  </a:extLst>
                </a:gridCol>
                <a:gridCol w="551732">
                  <a:extLst>
                    <a:ext uri="{9D8B030D-6E8A-4147-A177-3AD203B41FA5}">
                      <a16:colId xmlns:a16="http://schemas.microsoft.com/office/drawing/2014/main" val="368115895"/>
                    </a:ext>
                  </a:extLst>
                </a:gridCol>
                <a:gridCol w="643064">
                  <a:extLst>
                    <a:ext uri="{9D8B030D-6E8A-4147-A177-3AD203B41FA5}">
                      <a16:colId xmlns:a16="http://schemas.microsoft.com/office/drawing/2014/main" val="2455226772"/>
                    </a:ext>
                  </a:extLst>
                </a:gridCol>
                <a:gridCol w="643064">
                  <a:extLst>
                    <a:ext uri="{9D8B030D-6E8A-4147-A177-3AD203B41FA5}">
                      <a16:colId xmlns:a16="http://schemas.microsoft.com/office/drawing/2014/main" val="1835048682"/>
                    </a:ext>
                  </a:extLst>
                </a:gridCol>
                <a:gridCol w="1898167">
                  <a:extLst>
                    <a:ext uri="{9D8B030D-6E8A-4147-A177-3AD203B41FA5}">
                      <a16:colId xmlns:a16="http://schemas.microsoft.com/office/drawing/2014/main" val="1250370078"/>
                    </a:ext>
                  </a:extLst>
                </a:gridCol>
              </a:tblGrid>
              <a:tr h="296861">
                <a:tc>
                  <a:txBody>
                    <a:bodyPr/>
                    <a:lstStyle/>
                    <a:p>
                      <a:pPr algn="ctr">
                        <a:lnSpc>
                          <a:spcPct val="107000"/>
                        </a:lnSpc>
                        <a:spcAft>
                          <a:spcPts val="800"/>
                        </a:spcAft>
                      </a:pPr>
                      <a:r>
                        <a:rPr lang="en-GB" sz="1000" dirty="0"/>
                        <a:t>UID</a:t>
                      </a:r>
                    </a:p>
                  </a:txBody>
                  <a:tcPr marL="36001" marR="36001" marT="0" marB="0" anchor="ctr"/>
                </a:tc>
                <a:tc>
                  <a:txBody>
                    <a:bodyPr/>
                    <a:lstStyle/>
                    <a:p>
                      <a:pPr algn="ctr">
                        <a:lnSpc>
                          <a:spcPct val="107000"/>
                        </a:lnSpc>
                        <a:spcAft>
                          <a:spcPts val="800"/>
                        </a:spcAft>
                      </a:pPr>
                      <a:r>
                        <a:rPr lang="en-GB" sz="1000" dirty="0"/>
                        <a:t>Name</a:t>
                      </a:r>
                    </a:p>
                  </a:txBody>
                  <a:tcPr marL="36001" marR="36001" marT="0" marB="0" anchor="ctr"/>
                </a:tc>
                <a:tc>
                  <a:txBody>
                    <a:bodyPr/>
                    <a:lstStyle/>
                    <a:p>
                      <a:pPr algn="ctr">
                        <a:lnSpc>
                          <a:spcPct val="107000"/>
                        </a:lnSpc>
                        <a:spcAft>
                          <a:spcPts val="800"/>
                        </a:spcAft>
                      </a:pPr>
                      <a:r>
                        <a:rPr lang="en-GB" sz="1000" dirty="0"/>
                        <a:t>Acronym</a:t>
                      </a:r>
                    </a:p>
                  </a:txBody>
                  <a:tcPr marL="36001" marR="36001" marT="0" marB="0" anchor="ctr"/>
                </a:tc>
                <a:tc>
                  <a:txBody>
                    <a:bodyPr/>
                    <a:lstStyle/>
                    <a:p>
                      <a:pPr algn="ctr">
                        <a:lnSpc>
                          <a:spcPct val="107000"/>
                        </a:lnSpc>
                        <a:spcAft>
                          <a:spcPts val="800"/>
                        </a:spcAft>
                      </a:pPr>
                      <a:r>
                        <a:rPr lang="en-GB" sz="1000" dirty="0"/>
                        <a:t>Target (mm/</a:t>
                      </a:r>
                      <a:r>
                        <a:rPr lang="en-GB" sz="1000" dirty="0" err="1"/>
                        <a:t>yyyy</a:t>
                      </a:r>
                      <a:r>
                        <a:rPr lang="en-GB" sz="1000" dirty="0"/>
                        <a:t>)</a:t>
                      </a:r>
                    </a:p>
                  </a:txBody>
                  <a:tcPr marL="36001" marR="36001" marT="0" marB="0" anchor="ctr"/>
                </a:tc>
                <a:tc>
                  <a:txBody>
                    <a:bodyPr/>
                    <a:lstStyle/>
                    <a:p>
                      <a:pPr algn="ctr">
                        <a:lnSpc>
                          <a:spcPct val="107000"/>
                        </a:lnSpc>
                        <a:spcAft>
                          <a:spcPts val="800"/>
                        </a:spcAft>
                      </a:pPr>
                      <a:r>
                        <a:rPr lang="en-GB" sz="1000" dirty="0"/>
                        <a:t>Old %</a:t>
                      </a:r>
                    </a:p>
                  </a:txBody>
                  <a:tcPr marL="36001" marR="36001" marT="0" marB="0" anchor="ctr"/>
                </a:tc>
                <a:tc>
                  <a:txBody>
                    <a:bodyPr/>
                    <a:lstStyle/>
                    <a:p>
                      <a:pPr algn="ctr">
                        <a:lnSpc>
                          <a:spcPct val="107000"/>
                        </a:lnSpc>
                        <a:spcAft>
                          <a:spcPts val="800"/>
                        </a:spcAft>
                      </a:pPr>
                      <a:r>
                        <a:rPr lang="en-GB" sz="1000" b="1" kern="1200" dirty="0">
                          <a:solidFill>
                            <a:schemeClr val="lt1"/>
                          </a:solidFill>
                          <a:latin typeface="+mn-lt"/>
                          <a:ea typeface="+mn-ea"/>
                          <a:cs typeface="+mn-cs"/>
                        </a:rPr>
                        <a:t>WID</a:t>
                      </a:r>
                      <a:endParaRPr lang="en-GB" sz="1000" dirty="0">
                        <a:solidFill>
                          <a:srgbClr val="FF0000"/>
                        </a:solidFill>
                      </a:endParaRPr>
                    </a:p>
                  </a:txBody>
                  <a:tcPr marL="36001" marR="36001" marT="0" marB="0" anchor="ctr"/>
                </a:tc>
                <a:tc>
                  <a:txBody>
                    <a:bodyPr/>
                    <a:lstStyle/>
                    <a:p>
                      <a:pPr algn="ctr">
                        <a:lnSpc>
                          <a:spcPct val="107000"/>
                        </a:lnSpc>
                        <a:spcAft>
                          <a:spcPts val="800"/>
                        </a:spcAft>
                      </a:pPr>
                      <a:r>
                        <a:rPr lang="en-GB" sz="1000" dirty="0">
                          <a:solidFill>
                            <a:srgbClr val="FF0000"/>
                          </a:solidFill>
                        </a:rPr>
                        <a:t>New %</a:t>
                      </a:r>
                      <a:endParaRPr lang="en-GB" sz="1000" b="1" kern="1200" dirty="0">
                        <a:solidFill>
                          <a:schemeClr val="lt1"/>
                        </a:solidFill>
                        <a:latin typeface="+mn-lt"/>
                        <a:ea typeface="+mn-ea"/>
                        <a:cs typeface="+mn-cs"/>
                      </a:endParaRPr>
                    </a:p>
                  </a:txBody>
                  <a:tcPr marL="36001" marR="36001" marT="0" marB="0" anchor="ctr"/>
                </a:tc>
                <a:tc>
                  <a:txBody>
                    <a:bodyPr/>
                    <a:lstStyle/>
                    <a:p>
                      <a:pPr algn="ctr">
                        <a:lnSpc>
                          <a:spcPct val="107000"/>
                        </a:lnSpc>
                        <a:spcAft>
                          <a:spcPts val="800"/>
                        </a:spcAft>
                      </a:pPr>
                      <a:r>
                        <a:rPr lang="en-GB" sz="1000" dirty="0">
                          <a:solidFill>
                            <a:srgbClr val="FF0000"/>
                          </a:solidFill>
                        </a:rPr>
                        <a:t>Change or comment</a:t>
                      </a:r>
                    </a:p>
                  </a:txBody>
                  <a:tcPr marL="36001" marR="36001" marT="0" marB="0" anchor="ctr"/>
                </a:tc>
                <a:extLst>
                  <a:ext uri="{0D108BD9-81ED-4DB2-BD59-A6C34878D82A}">
                    <a16:rowId xmlns:a16="http://schemas.microsoft.com/office/drawing/2014/main" val="1795152656"/>
                  </a:ext>
                </a:extLst>
              </a:tr>
              <a:tr h="265183">
                <a:tc>
                  <a:txBody>
                    <a:bodyPr/>
                    <a:lstStyle/>
                    <a:p>
                      <a:pPr algn="r" fontAlgn="b"/>
                      <a:r>
                        <a:rPr lang="en-US" sz="1000" dirty="0"/>
                        <a:t>950011</a:t>
                      </a:r>
                    </a:p>
                  </a:txBody>
                  <a:tcPr marL="9525" marR="9525" marT="9525" marB="0" anchor="b"/>
                </a:tc>
                <a:tc>
                  <a:txBody>
                    <a:bodyPr/>
                    <a:lstStyle/>
                    <a:p>
                      <a:pPr algn="l" fontAlgn="b"/>
                      <a:r>
                        <a:rPr lang="en-US" sz="1000" dirty="0"/>
                        <a:t>Study on Artificial Intelligence (AI) and Machine Learning (ML) for Media </a:t>
                      </a:r>
                    </a:p>
                  </a:txBody>
                  <a:tcPr marL="9525" marR="9525" marT="9525" marB="0" anchor="b"/>
                </a:tc>
                <a:tc>
                  <a:txBody>
                    <a:bodyPr/>
                    <a:lstStyle/>
                    <a:p>
                      <a:pPr algn="l" fontAlgn="b"/>
                      <a:r>
                        <a:rPr lang="en-US" sz="1000"/>
                        <a:t>FS_AI4Media</a:t>
                      </a:r>
                    </a:p>
                  </a:txBody>
                  <a:tcPr marL="9525" marR="9525" marT="9525" marB="0" anchor="b"/>
                </a:tc>
                <a:tc>
                  <a:txBody>
                    <a:bodyPr/>
                    <a:lstStyle/>
                    <a:p>
                      <a:pPr algn="r" fontAlgn="b"/>
                      <a:r>
                        <a:rPr lang="en-US" sz="1000" dirty="0"/>
                        <a:t>12/2023</a:t>
                      </a:r>
                    </a:p>
                  </a:txBody>
                  <a:tcPr marL="9525" marR="9525" marT="9525" marB="0" anchor="b"/>
                </a:tc>
                <a:tc>
                  <a:txBody>
                    <a:bodyPr/>
                    <a:lstStyle/>
                    <a:p>
                      <a:pPr algn="r" fontAlgn="b"/>
                      <a:r>
                        <a:rPr lang="en-US" sz="1000" dirty="0"/>
                        <a:t>15%</a:t>
                      </a:r>
                    </a:p>
                  </a:txBody>
                  <a:tcPr marL="9525" marR="9525" marT="9525" marB="0" anchor="b"/>
                </a:tc>
                <a:tc>
                  <a:txBody>
                    <a:bodyPr/>
                    <a:lstStyle/>
                    <a:p>
                      <a:pPr algn="l" fontAlgn="b"/>
                      <a:r>
                        <a:rPr lang="en-US" sz="1000">
                          <a:hlinkClick r:id="rId2"/>
                        </a:rPr>
                        <a:t>SP-220328</a:t>
                      </a:r>
                      <a:endParaRPr lang="en-US" sz="1000"/>
                    </a:p>
                  </a:txBody>
                  <a:tcPr marL="9525" marR="9525" marT="9525" marB="0" anchor="b"/>
                </a:tc>
                <a:tc>
                  <a:txBody>
                    <a:bodyPr/>
                    <a:lstStyle/>
                    <a:p>
                      <a:pPr algn="ctr">
                        <a:lnSpc>
                          <a:spcPct val="107000"/>
                        </a:lnSpc>
                        <a:spcAft>
                          <a:spcPts val="800"/>
                        </a:spcAft>
                      </a:pPr>
                      <a:r>
                        <a:rPr lang="en-GB" sz="1000" dirty="0">
                          <a:solidFill>
                            <a:srgbClr val="FF0000"/>
                          </a:solidFill>
                        </a:rPr>
                        <a:t>20%</a:t>
                      </a:r>
                    </a:p>
                  </a:txBody>
                  <a:tcPr marL="36001" marR="36001" marT="0" marB="0" anchor="ctr"/>
                </a:tc>
                <a:tc>
                  <a:txBody>
                    <a:bodyPr/>
                    <a:lstStyle/>
                    <a:p>
                      <a:pPr algn="ctr">
                        <a:lnSpc>
                          <a:spcPct val="107000"/>
                        </a:lnSpc>
                        <a:spcAft>
                          <a:spcPts val="800"/>
                        </a:spcAft>
                      </a:pPr>
                      <a:endParaRPr lang="en-GB" sz="1000" dirty="0">
                        <a:solidFill>
                          <a:srgbClr val="FF0000"/>
                        </a:solidFill>
                      </a:endParaRPr>
                    </a:p>
                  </a:txBody>
                  <a:tcPr marL="36001" marR="36001" marT="0" marB="0" anchor="ctr"/>
                </a:tc>
                <a:extLst>
                  <a:ext uri="{0D108BD9-81ED-4DB2-BD59-A6C34878D82A}">
                    <a16:rowId xmlns:a16="http://schemas.microsoft.com/office/drawing/2014/main" val="3042227117"/>
                  </a:ext>
                </a:extLst>
              </a:tr>
            </a:tbl>
          </a:graphicData>
        </a:graphic>
      </p:graphicFrame>
    </p:spTree>
    <p:extLst>
      <p:ext uri="{BB962C8B-B14F-4D97-AF65-F5344CB8AC3E}">
        <p14:creationId xmlns:p14="http://schemas.microsoft.com/office/powerpoint/2010/main" val="2228126874"/>
      </p:ext>
    </p:extLst>
  </p:cSld>
  <p:clrMapOvr>
    <a:masterClrMapping/>
  </p:clrMapOvr>
  <p:transition spd="slow"/>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12A81A8-5C7E-4B5E-B955-EBF4BE0C600C}"/>
              </a:ext>
            </a:extLst>
          </p:cNvPr>
          <p:cNvSpPr>
            <a:spLocks noGrp="1"/>
          </p:cNvSpPr>
          <p:nvPr>
            <p:ph type="title"/>
          </p:nvPr>
        </p:nvSpPr>
        <p:spPr/>
        <p:txBody>
          <a:bodyPr/>
          <a:lstStyle/>
          <a:p>
            <a:r>
              <a:rPr lang="en-US" altLang="en-US" sz="3200" dirty="0"/>
              <a:t>Study on Media Streaming aspects of Network Slicing Phase 2 (FS_MS_NS_Ph2)</a:t>
            </a:r>
          </a:p>
        </p:txBody>
      </p:sp>
      <p:sp>
        <p:nvSpPr>
          <p:cNvPr id="3" name="Espace réservé du contenu 2">
            <a:extLst>
              <a:ext uri="{FF2B5EF4-FFF2-40B4-BE49-F238E27FC236}">
                <a16:creationId xmlns:a16="http://schemas.microsoft.com/office/drawing/2014/main" id="{65F9F2AB-B13E-42E2-987D-E48C9A0EA900}"/>
              </a:ext>
            </a:extLst>
          </p:cNvPr>
          <p:cNvSpPr>
            <a:spLocks noGrp="1"/>
          </p:cNvSpPr>
          <p:nvPr>
            <p:ph idx="1"/>
          </p:nvPr>
        </p:nvSpPr>
        <p:spPr>
          <a:xfrm>
            <a:off x="647701" y="2676525"/>
            <a:ext cx="11068050" cy="3608389"/>
          </a:xfrm>
        </p:spPr>
        <p:txBody>
          <a:bodyPr/>
          <a:lstStyle/>
          <a:p>
            <a:pPr lvl="0" fontAlgn="base">
              <a:lnSpc>
                <a:spcPct val="93000"/>
              </a:lnSpc>
              <a:spcBef>
                <a:spcPct val="15000"/>
              </a:spcBef>
              <a:spcAft>
                <a:spcPct val="15000"/>
              </a:spcAft>
              <a:buSzPct val="100000"/>
              <a:buNone/>
              <a:tabLst>
                <a:tab pos="285750" algn="l"/>
              </a:tabLst>
              <a:defRPr/>
            </a:pPr>
            <a:r>
              <a:rPr lang="en-GB" sz="1400" b="1" u="sng" dirty="0">
                <a:cs typeface="Arial" pitchFamily="34" charset="0"/>
              </a:rPr>
              <a:t>Purpose</a:t>
            </a:r>
          </a:p>
          <a:p>
            <a:pPr>
              <a:lnSpc>
                <a:spcPct val="93000"/>
              </a:lnSpc>
              <a:spcBef>
                <a:spcPct val="15000"/>
              </a:spcBef>
              <a:spcAft>
                <a:spcPct val="15000"/>
              </a:spcAft>
              <a:buSzPct val="100000"/>
              <a:tabLst>
                <a:tab pos="285750" algn="l"/>
              </a:tabLst>
              <a:defRPr/>
            </a:pPr>
            <a:r>
              <a:rPr lang="en-US" altLang="en-US" sz="1400" dirty="0"/>
              <a:t>List and describe use cases that can be addressed using network slicing, and study collaboration scenarios and deployment architectures to support network slicing for media services. Describe and document provisioning aspects for configuring media services with one or more network slices at M1. Identify impact of network slicing on dynamic policy invocation APIs at M5. Identify potential areas for normative work as the next phase.</a:t>
            </a:r>
            <a:endParaRPr lang="en-US" altLang="en-US" sz="1400" dirty="0">
              <a:cs typeface="Arial" panose="020B0604020202020204" pitchFamily="34" charset="0"/>
            </a:endParaRPr>
          </a:p>
          <a:p>
            <a:pPr lvl="0" fontAlgn="base">
              <a:lnSpc>
                <a:spcPct val="93000"/>
              </a:lnSpc>
              <a:spcBef>
                <a:spcPct val="15000"/>
              </a:spcBef>
              <a:spcAft>
                <a:spcPct val="15000"/>
              </a:spcAft>
              <a:buSzPct val="100000"/>
              <a:buNone/>
              <a:tabLst>
                <a:tab pos="285750" algn="l"/>
              </a:tabLst>
              <a:defRPr/>
            </a:pPr>
            <a:r>
              <a:rPr lang="en-GB" sz="1400" b="1" u="sng" dirty="0">
                <a:cs typeface="Arial" pitchFamily="34" charset="0"/>
              </a:rPr>
              <a:t>Progress in the last quarter</a:t>
            </a:r>
          </a:p>
          <a:p>
            <a:pPr lvl="0" fontAlgn="base">
              <a:lnSpc>
                <a:spcPct val="93000"/>
              </a:lnSpc>
              <a:spcBef>
                <a:spcPct val="15000"/>
              </a:spcBef>
              <a:spcAft>
                <a:spcPct val="15000"/>
              </a:spcAft>
              <a:buSzPct val="100000"/>
              <a:tabLst>
                <a:tab pos="285750" algn="l"/>
              </a:tabLst>
              <a:defRPr/>
            </a:pPr>
            <a:r>
              <a:rPr lang="en-US" altLang="zh-CN" sz="1400" dirty="0">
                <a:cs typeface="Arial" pitchFamily="34" charset="0"/>
              </a:rPr>
              <a:t>3GPP TR 26.941 progressed to V0.3.0 and now includes:</a:t>
            </a:r>
          </a:p>
          <a:p>
            <a:pPr lvl="1">
              <a:lnSpc>
                <a:spcPct val="93000"/>
              </a:lnSpc>
              <a:spcBef>
                <a:spcPct val="15000"/>
              </a:spcBef>
              <a:spcAft>
                <a:spcPct val="15000"/>
              </a:spcAft>
              <a:buSzPct val="100000"/>
              <a:tabLst>
                <a:tab pos="285750" algn="l"/>
              </a:tabLst>
              <a:defRPr/>
            </a:pPr>
            <a:r>
              <a:rPr lang="en-US" altLang="zh-CN" sz="1400" dirty="0">
                <a:cs typeface="Arial" pitchFamily="34" charset="0"/>
              </a:rPr>
              <a:t>Mapping of PDU Sessions to Data Network Names and Network Slice instances</a:t>
            </a:r>
          </a:p>
          <a:p>
            <a:pPr lvl="0" fontAlgn="base">
              <a:lnSpc>
                <a:spcPct val="93000"/>
              </a:lnSpc>
              <a:spcBef>
                <a:spcPct val="15000"/>
              </a:spcBef>
              <a:spcAft>
                <a:spcPct val="15000"/>
              </a:spcAft>
              <a:buSzPct val="100000"/>
              <a:buNone/>
              <a:tabLst>
                <a:tab pos="285750" algn="l"/>
              </a:tabLst>
              <a:defRPr/>
            </a:pPr>
            <a:r>
              <a:rPr lang="en-GB" sz="1400" b="1" u="sng" dirty="0">
                <a:cs typeface="Arial" pitchFamily="34" charset="0"/>
              </a:rPr>
              <a:t>Next steps</a:t>
            </a:r>
          </a:p>
          <a:p>
            <a:pPr marL="287338" indent="-287338">
              <a:lnSpc>
                <a:spcPct val="93000"/>
              </a:lnSpc>
              <a:spcBef>
                <a:spcPct val="15000"/>
              </a:spcBef>
              <a:spcAft>
                <a:spcPct val="15000"/>
              </a:spcAft>
              <a:buSzPct val="100000"/>
              <a:tabLst>
                <a:tab pos="285750" algn="l"/>
              </a:tabLst>
              <a:defRPr/>
            </a:pPr>
            <a:r>
              <a:rPr lang="en-US" altLang="zh-CN" sz="1400" dirty="0">
                <a:cs typeface="Arial" pitchFamily="34" charset="0"/>
              </a:rPr>
              <a:t>Progress work on:</a:t>
            </a:r>
          </a:p>
          <a:p>
            <a:pPr marL="687388" lvl="1" indent="-287338">
              <a:lnSpc>
                <a:spcPct val="93000"/>
              </a:lnSpc>
              <a:spcBef>
                <a:spcPct val="15000"/>
              </a:spcBef>
              <a:spcAft>
                <a:spcPct val="15000"/>
              </a:spcAft>
              <a:buSzPct val="100000"/>
              <a:tabLst>
                <a:tab pos="285750" algn="l"/>
              </a:tabLst>
              <a:defRPr/>
            </a:pPr>
            <a:r>
              <a:rPr lang="en-US" altLang="zh-CN" sz="1400" dirty="0">
                <a:cs typeface="Arial" pitchFamily="34" charset="0"/>
              </a:rPr>
              <a:t>Description of key issues and candidate solutions</a:t>
            </a:r>
          </a:p>
          <a:p>
            <a:pPr marL="687388" lvl="1" indent="-287338">
              <a:lnSpc>
                <a:spcPct val="93000"/>
              </a:lnSpc>
              <a:spcBef>
                <a:spcPct val="15000"/>
              </a:spcBef>
              <a:spcAft>
                <a:spcPct val="15000"/>
              </a:spcAft>
              <a:buSzPct val="100000"/>
              <a:tabLst>
                <a:tab pos="285750" algn="l"/>
              </a:tabLst>
              <a:defRPr/>
            </a:pPr>
            <a:r>
              <a:rPr lang="en-US" altLang="zh-CN" sz="1400" dirty="0">
                <a:cs typeface="Arial" pitchFamily="34" charset="0"/>
              </a:rPr>
              <a:t>Identification of possible new key issues in scope of TR 26.941 for inclusion in TR</a:t>
            </a:r>
          </a:p>
          <a:p>
            <a:pPr marL="0" indent="0">
              <a:lnSpc>
                <a:spcPct val="93000"/>
              </a:lnSpc>
              <a:spcBef>
                <a:spcPct val="15000"/>
              </a:spcBef>
              <a:spcAft>
                <a:spcPct val="15000"/>
              </a:spcAft>
              <a:buSzPct val="100000"/>
              <a:buNone/>
              <a:tabLst>
                <a:tab pos="285750" algn="l"/>
              </a:tabLst>
              <a:defRPr/>
            </a:pPr>
            <a:endParaRPr lang="en-US" altLang="zh-CN" sz="1400" dirty="0">
              <a:cs typeface="Arial" pitchFamily="34" charset="0"/>
            </a:endParaRPr>
          </a:p>
          <a:p>
            <a:pPr>
              <a:lnSpc>
                <a:spcPct val="93000"/>
              </a:lnSpc>
              <a:spcBef>
                <a:spcPct val="15000"/>
              </a:spcBef>
              <a:spcAft>
                <a:spcPct val="15000"/>
              </a:spcAft>
              <a:buSzPct val="100000"/>
              <a:tabLst>
                <a:tab pos="285750" algn="l"/>
              </a:tabLst>
              <a:defRPr/>
            </a:pPr>
            <a:endParaRPr lang="en-US" altLang="en-US" sz="1400" dirty="0">
              <a:cs typeface="Arial" panose="020B0604020202020204" pitchFamily="34" charset="0"/>
            </a:endParaRPr>
          </a:p>
          <a:p>
            <a:pPr lvl="0" fontAlgn="base">
              <a:lnSpc>
                <a:spcPct val="93000"/>
              </a:lnSpc>
              <a:spcBef>
                <a:spcPct val="15000"/>
              </a:spcBef>
              <a:spcAft>
                <a:spcPct val="15000"/>
              </a:spcAft>
              <a:buSzPct val="100000"/>
              <a:buNone/>
              <a:tabLst>
                <a:tab pos="285750" algn="l"/>
              </a:tabLst>
              <a:defRPr/>
            </a:pPr>
            <a:endParaRPr lang="en-US" altLang="zh-CN" sz="1400" dirty="0"/>
          </a:p>
          <a:p>
            <a:pPr>
              <a:buNone/>
            </a:pPr>
            <a:endParaRPr lang="fr-FR" sz="1400" dirty="0"/>
          </a:p>
        </p:txBody>
      </p:sp>
      <p:graphicFrame>
        <p:nvGraphicFramePr>
          <p:cNvPr id="4" name="Table 3">
            <a:extLst>
              <a:ext uri="{FF2B5EF4-FFF2-40B4-BE49-F238E27FC236}">
                <a16:creationId xmlns:a16="http://schemas.microsoft.com/office/drawing/2014/main" id="{61BBDFB3-2047-46E9-9D10-C06A7920E0E3}"/>
              </a:ext>
            </a:extLst>
          </p:cNvPr>
          <p:cNvGraphicFramePr>
            <a:graphicFrameLocks noGrp="1"/>
          </p:cNvGraphicFramePr>
          <p:nvPr>
            <p:extLst>
              <p:ext uri="{D42A27DB-BD31-4B8C-83A1-F6EECF244321}">
                <p14:modId xmlns:p14="http://schemas.microsoft.com/office/powerpoint/2010/main" val="2480514550"/>
              </p:ext>
            </p:extLst>
          </p:nvPr>
        </p:nvGraphicFramePr>
        <p:xfrm>
          <a:off x="647700" y="1454150"/>
          <a:ext cx="10084901" cy="637794"/>
        </p:xfrm>
        <a:graphic>
          <a:graphicData uri="http://schemas.openxmlformats.org/drawingml/2006/table">
            <a:tbl>
              <a:tblPr firstRow="1" firstCol="1" bandRow="1">
                <a:tableStyleId>{F5AB1C69-6EDB-4FF4-983F-18BD219EF322}</a:tableStyleId>
              </a:tblPr>
              <a:tblGrid>
                <a:gridCol w="601902">
                  <a:extLst>
                    <a:ext uri="{9D8B030D-6E8A-4147-A177-3AD203B41FA5}">
                      <a16:colId xmlns:a16="http://schemas.microsoft.com/office/drawing/2014/main" val="2264625990"/>
                    </a:ext>
                  </a:extLst>
                </a:gridCol>
                <a:gridCol w="3844407">
                  <a:extLst>
                    <a:ext uri="{9D8B030D-6E8A-4147-A177-3AD203B41FA5}">
                      <a16:colId xmlns:a16="http://schemas.microsoft.com/office/drawing/2014/main" val="2275545722"/>
                    </a:ext>
                  </a:extLst>
                </a:gridCol>
                <a:gridCol w="1095473">
                  <a:extLst>
                    <a:ext uri="{9D8B030D-6E8A-4147-A177-3AD203B41FA5}">
                      <a16:colId xmlns:a16="http://schemas.microsoft.com/office/drawing/2014/main" val="3019413035"/>
                    </a:ext>
                  </a:extLst>
                </a:gridCol>
                <a:gridCol w="807092">
                  <a:extLst>
                    <a:ext uri="{9D8B030D-6E8A-4147-A177-3AD203B41FA5}">
                      <a16:colId xmlns:a16="http://schemas.microsoft.com/office/drawing/2014/main" val="1486654235"/>
                    </a:ext>
                  </a:extLst>
                </a:gridCol>
                <a:gridCol w="551732">
                  <a:extLst>
                    <a:ext uri="{9D8B030D-6E8A-4147-A177-3AD203B41FA5}">
                      <a16:colId xmlns:a16="http://schemas.microsoft.com/office/drawing/2014/main" val="460481381"/>
                    </a:ext>
                  </a:extLst>
                </a:gridCol>
                <a:gridCol w="643064">
                  <a:extLst>
                    <a:ext uri="{9D8B030D-6E8A-4147-A177-3AD203B41FA5}">
                      <a16:colId xmlns:a16="http://schemas.microsoft.com/office/drawing/2014/main" val="384219110"/>
                    </a:ext>
                  </a:extLst>
                </a:gridCol>
                <a:gridCol w="643064">
                  <a:extLst>
                    <a:ext uri="{9D8B030D-6E8A-4147-A177-3AD203B41FA5}">
                      <a16:colId xmlns:a16="http://schemas.microsoft.com/office/drawing/2014/main" val="225158765"/>
                    </a:ext>
                  </a:extLst>
                </a:gridCol>
                <a:gridCol w="1898167">
                  <a:extLst>
                    <a:ext uri="{9D8B030D-6E8A-4147-A177-3AD203B41FA5}">
                      <a16:colId xmlns:a16="http://schemas.microsoft.com/office/drawing/2014/main" val="4139608264"/>
                    </a:ext>
                  </a:extLst>
                </a:gridCol>
              </a:tblGrid>
              <a:tr h="296861">
                <a:tc>
                  <a:txBody>
                    <a:bodyPr/>
                    <a:lstStyle/>
                    <a:p>
                      <a:pPr algn="ctr">
                        <a:lnSpc>
                          <a:spcPct val="107000"/>
                        </a:lnSpc>
                        <a:spcAft>
                          <a:spcPts val="800"/>
                        </a:spcAft>
                      </a:pPr>
                      <a:r>
                        <a:rPr lang="en-GB" sz="1000" dirty="0"/>
                        <a:t>UID</a:t>
                      </a:r>
                    </a:p>
                  </a:txBody>
                  <a:tcPr marL="36001" marR="36001" marT="0" marB="0" anchor="ctr"/>
                </a:tc>
                <a:tc>
                  <a:txBody>
                    <a:bodyPr/>
                    <a:lstStyle/>
                    <a:p>
                      <a:pPr algn="ctr">
                        <a:lnSpc>
                          <a:spcPct val="107000"/>
                        </a:lnSpc>
                        <a:spcAft>
                          <a:spcPts val="800"/>
                        </a:spcAft>
                      </a:pPr>
                      <a:r>
                        <a:rPr lang="en-GB" sz="1000" dirty="0"/>
                        <a:t>Name</a:t>
                      </a:r>
                    </a:p>
                  </a:txBody>
                  <a:tcPr marL="36001" marR="36001" marT="0" marB="0" anchor="ctr"/>
                </a:tc>
                <a:tc>
                  <a:txBody>
                    <a:bodyPr/>
                    <a:lstStyle/>
                    <a:p>
                      <a:pPr algn="ctr">
                        <a:lnSpc>
                          <a:spcPct val="107000"/>
                        </a:lnSpc>
                        <a:spcAft>
                          <a:spcPts val="800"/>
                        </a:spcAft>
                      </a:pPr>
                      <a:r>
                        <a:rPr lang="en-GB" sz="1000" dirty="0"/>
                        <a:t>Acronym</a:t>
                      </a:r>
                    </a:p>
                  </a:txBody>
                  <a:tcPr marL="36001" marR="36001" marT="0" marB="0" anchor="ctr"/>
                </a:tc>
                <a:tc>
                  <a:txBody>
                    <a:bodyPr/>
                    <a:lstStyle/>
                    <a:p>
                      <a:pPr algn="ctr">
                        <a:lnSpc>
                          <a:spcPct val="107000"/>
                        </a:lnSpc>
                        <a:spcAft>
                          <a:spcPts val="800"/>
                        </a:spcAft>
                      </a:pPr>
                      <a:r>
                        <a:rPr lang="en-GB" sz="1000" dirty="0"/>
                        <a:t>Target (mm/</a:t>
                      </a:r>
                      <a:r>
                        <a:rPr lang="en-GB" sz="1000" dirty="0" err="1"/>
                        <a:t>yyyy</a:t>
                      </a:r>
                      <a:r>
                        <a:rPr lang="en-GB" sz="1000" dirty="0"/>
                        <a:t>)</a:t>
                      </a:r>
                    </a:p>
                  </a:txBody>
                  <a:tcPr marL="36001" marR="36001" marT="0" marB="0" anchor="ctr"/>
                </a:tc>
                <a:tc>
                  <a:txBody>
                    <a:bodyPr/>
                    <a:lstStyle/>
                    <a:p>
                      <a:pPr algn="ctr">
                        <a:lnSpc>
                          <a:spcPct val="107000"/>
                        </a:lnSpc>
                        <a:spcAft>
                          <a:spcPts val="800"/>
                        </a:spcAft>
                      </a:pPr>
                      <a:r>
                        <a:rPr lang="en-GB" sz="1000" dirty="0"/>
                        <a:t>Old %</a:t>
                      </a:r>
                    </a:p>
                  </a:txBody>
                  <a:tcPr marL="36001" marR="36001" marT="0" marB="0" anchor="ctr"/>
                </a:tc>
                <a:tc>
                  <a:txBody>
                    <a:bodyPr/>
                    <a:lstStyle/>
                    <a:p>
                      <a:pPr algn="ctr">
                        <a:lnSpc>
                          <a:spcPct val="107000"/>
                        </a:lnSpc>
                        <a:spcAft>
                          <a:spcPts val="800"/>
                        </a:spcAft>
                      </a:pPr>
                      <a:r>
                        <a:rPr lang="en-GB" sz="1000" b="1" kern="1200" dirty="0">
                          <a:solidFill>
                            <a:schemeClr val="lt1"/>
                          </a:solidFill>
                          <a:latin typeface="+mn-lt"/>
                          <a:ea typeface="+mn-ea"/>
                          <a:cs typeface="+mn-cs"/>
                        </a:rPr>
                        <a:t>WID</a:t>
                      </a:r>
                      <a:endParaRPr lang="en-GB" sz="1000" dirty="0">
                        <a:solidFill>
                          <a:srgbClr val="FF0000"/>
                        </a:solidFill>
                      </a:endParaRPr>
                    </a:p>
                  </a:txBody>
                  <a:tcPr marL="36001" marR="36001" marT="0" marB="0" anchor="ctr"/>
                </a:tc>
                <a:tc>
                  <a:txBody>
                    <a:bodyPr/>
                    <a:lstStyle/>
                    <a:p>
                      <a:pPr algn="ctr">
                        <a:lnSpc>
                          <a:spcPct val="107000"/>
                        </a:lnSpc>
                        <a:spcAft>
                          <a:spcPts val="800"/>
                        </a:spcAft>
                      </a:pPr>
                      <a:r>
                        <a:rPr lang="en-GB" sz="1000" dirty="0">
                          <a:solidFill>
                            <a:srgbClr val="FF0000"/>
                          </a:solidFill>
                        </a:rPr>
                        <a:t>New %</a:t>
                      </a:r>
                      <a:endParaRPr lang="en-GB" sz="1000" b="1" kern="1200" dirty="0">
                        <a:solidFill>
                          <a:schemeClr val="lt1"/>
                        </a:solidFill>
                        <a:latin typeface="+mn-lt"/>
                        <a:ea typeface="+mn-ea"/>
                        <a:cs typeface="+mn-cs"/>
                      </a:endParaRPr>
                    </a:p>
                  </a:txBody>
                  <a:tcPr marL="36001" marR="36001" marT="0" marB="0" anchor="ctr"/>
                </a:tc>
                <a:tc>
                  <a:txBody>
                    <a:bodyPr/>
                    <a:lstStyle/>
                    <a:p>
                      <a:pPr algn="ctr">
                        <a:lnSpc>
                          <a:spcPct val="107000"/>
                        </a:lnSpc>
                        <a:spcAft>
                          <a:spcPts val="800"/>
                        </a:spcAft>
                      </a:pPr>
                      <a:r>
                        <a:rPr lang="en-GB" sz="1000" dirty="0">
                          <a:solidFill>
                            <a:srgbClr val="FF0000"/>
                          </a:solidFill>
                        </a:rPr>
                        <a:t>Change or comment</a:t>
                      </a:r>
                    </a:p>
                  </a:txBody>
                  <a:tcPr marL="36001" marR="36001" marT="0" marB="0" anchor="ctr"/>
                </a:tc>
                <a:extLst>
                  <a:ext uri="{0D108BD9-81ED-4DB2-BD59-A6C34878D82A}">
                    <a16:rowId xmlns:a16="http://schemas.microsoft.com/office/drawing/2014/main" val="1275556676"/>
                  </a:ext>
                </a:extLst>
              </a:tr>
              <a:tr h="295202">
                <a:tc>
                  <a:txBody>
                    <a:bodyPr/>
                    <a:lstStyle/>
                    <a:p>
                      <a:pPr algn="r" fontAlgn="b"/>
                      <a:r>
                        <a:rPr lang="en-US" sz="1000" dirty="0"/>
                        <a:t>960048</a:t>
                      </a:r>
                    </a:p>
                  </a:txBody>
                  <a:tcPr marL="9525" marR="9525" marT="9525" marB="0" anchor="b"/>
                </a:tc>
                <a:tc>
                  <a:txBody>
                    <a:bodyPr/>
                    <a:lstStyle/>
                    <a:p>
                      <a:pPr algn="l" fontAlgn="b"/>
                      <a:r>
                        <a:rPr lang="en-US" sz="1000"/>
                        <a:t>Study on Media Streaming aspects of Network Slicing Phase 2</a:t>
                      </a:r>
                    </a:p>
                  </a:txBody>
                  <a:tcPr marL="9525" marR="9525" marT="9525" marB="0" anchor="b"/>
                </a:tc>
                <a:tc>
                  <a:txBody>
                    <a:bodyPr/>
                    <a:lstStyle/>
                    <a:p>
                      <a:pPr algn="l" fontAlgn="b"/>
                      <a:r>
                        <a:rPr lang="en-US" sz="1000"/>
                        <a:t>FS_MS_NS_Ph2</a:t>
                      </a:r>
                    </a:p>
                  </a:txBody>
                  <a:tcPr marL="9525" marR="9525" marT="9525" marB="0" anchor="b"/>
                </a:tc>
                <a:tc>
                  <a:txBody>
                    <a:bodyPr/>
                    <a:lstStyle/>
                    <a:p>
                      <a:pPr algn="r" fontAlgn="b"/>
                      <a:r>
                        <a:rPr lang="en-US" sz="1000" dirty="0"/>
                        <a:t>3/2023</a:t>
                      </a:r>
                      <a:r>
                        <a:rPr lang="en-US" sz="1000" dirty="0">
                          <a:solidFill>
                            <a:srgbClr val="FF0000"/>
                          </a:solidFill>
                        </a:rPr>
                        <a:t> -&gt; 6/2023</a:t>
                      </a:r>
                    </a:p>
                  </a:txBody>
                  <a:tcPr marL="9525" marR="9525" marT="9525" marB="0" anchor="b"/>
                </a:tc>
                <a:tc>
                  <a:txBody>
                    <a:bodyPr/>
                    <a:lstStyle/>
                    <a:p>
                      <a:pPr algn="r" fontAlgn="b"/>
                      <a:r>
                        <a:rPr lang="en-US" sz="1000"/>
                        <a:t>15%</a:t>
                      </a:r>
                    </a:p>
                  </a:txBody>
                  <a:tcPr marL="9525" marR="9525" marT="9525" marB="0" anchor="b"/>
                </a:tc>
                <a:tc>
                  <a:txBody>
                    <a:bodyPr/>
                    <a:lstStyle/>
                    <a:p>
                      <a:pPr algn="l" fontAlgn="b"/>
                      <a:r>
                        <a:rPr lang="en-US" sz="1000">
                          <a:hlinkClick r:id="rId2"/>
                        </a:rPr>
                        <a:t>SP-220675</a:t>
                      </a:r>
                      <a:endParaRPr lang="en-US" sz="1000"/>
                    </a:p>
                  </a:txBody>
                  <a:tcPr marL="9525" marR="9525" marT="9525" marB="0" anchor="b"/>
                </a:tc>
                <a:tc>
                  <a:txBody>
                    <a:bodyPr/>
                    <a:lstStyle/>
                    <a:p>
                      <a:pPr algn="ctr">
                        <a:lnSpc>
                          <a:spcPct val="107000"/>
                        </a:lnSpc>
                        <a:spcAft>
                          <a:spcPts val="800"/>
                        </a:spcAft>
                      </a:pPr>
                      <a:r>
                        <a:rPr lang="en-GB" sz="1000" dirty="0">
                          <a:solidFill>
                            <a:srgbClr val="FF0000"/>
                          </a:solidFill>
                        </a:rPr>
                        <a:t>20%</a:t>
                      </a:r>
                    </a:p>
                  </a:txBody>
                  <a:tcPr marL="36001" marR="36001" marT="0" marB="0" anchor="ctr"/>
                </a:tc>
                <a:tc>
                  <a:txBody>
                    <a:bodyPr/>
                    <a:lstStyle/>
                    <a:p>
                      <a:pPr algn="ctr">
                        <a:lnSpc>
                          <a:spcPct val="107000"/>
                        </a:lnSpc>
                        <a:spcAft>
                          <a:spcPts val="800"/>
                        </a:spcAft>
                      </a:pPr>
                      <a:r>
                        <a:rPr lang="en-GB" sz="1000" dirty="0">
                          <a:solidFill>
                            <a:srgbClr val="FF0000"/>
                          </a:solidFill>
                        </a:rPr>
                        <a:t>Target completion date delayed by 3 months</a:t>
                      </a:r>
                    </a:p>
                  </a:txBody>
                  <a:tcPr marL="36001" marR="36001" marT="0" marB="0" anchor="ctr"/>
                </a:tc>
                <a:extLst>
                  <a:ext uri="{0D108BD9-81ED-4DB2-BD59-A6C34878D82A}">
                    <a16:rowId xmlns:a16="http://schemas.microsoft.com/office/drawing/2014/main" val="3046524461"/>
                  </a:ext>
                </a:extLst>
              </a:tr>
            </a:tbl>
          </a:graphicData>
        </a:graphic>
      </p:graphicFrame>
    </p:spTree>
    <p:extLst>
      <p:ext uri="{BB962C8B-B14F-4D97-AF65-F5344CB8AC3E}">
        <p14:creationId xmlns:p14="http://schemas.microsoft.com/office/powerpoint/2010/main" val="613454691"/>
      </p:ext>
    </p:extLst>
  </p:cSld>
  <p:clrMapOvr>
    <a:masterClrMapping/>
  </p:clrMapOvr>
  <p:transition spd="slow"/>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12A81A8-5C7E-4B5E-B955-EBF4BE0C600C}"/>
              </a:ext>
            </a:extLst>
          </p:cNvPr>
          <p:cNvSpPr>
            <a:spLocks noGrp="1"/>
          </p:cNvSpPr>
          <p:nvPr>
            <p:ph type="title"/>
          </p:nvPr>
        </p:nvSpPr>
        <p:spPr/>
        <p:txBody>
          <a:bodyPr/>
          <a:lstStyle/>
          <a:p>
            <a:r>
              <a:rPr lang="en-US" altLang="en-US" sz="3200" dirty="0"/>
              <a:t>Feasibility Study on the enhancements for immersive Real-time Communication for WebRTC (</a:t>
            </a:r>
            <a:r>
              <a:rPr lang="en-US" altLang="en-US" sz="3200" dirty="0" err="1"/>
              <a:t>FS_eiRTCW</a:t>
            </a:r>
            <a:r>
              <a:rPr lang="en-US" altLang="en-US" sz="3200" dirty="0"/>
              <a:t>)</a:t>
            </a:r>
            <a:endParaRPr lang="en-US" sz="3200" dirty="0"/>
          </a:p>
        </p:txBody>
      </p:sp>
      <p:sp>
        <p:nvSpPr>
          <p:cNvPr id="3" name="Espace réservé du contenu 2">
            <a:extLst>
              <a:ext uri="{FF2B5EF4-FFF2-40B4-BE49-F238E27FC236}">
                <a16:creationId xmlns:a16="http://schemas.microsoft.com/office/drawing/2014/main" id="{65F9F2AB-B13E-42E2-987D-E48C9A0EA900}"/>
              </a:ext>
            </a:extLst>
          </p:cNvPr>
          <p:cNvSpPr>
            <a:spLocks noGrp="1"/>
          </p:cNvSpPr>
          <p:nvPr>
            <p:ph idx="1"/>
          </p:nvPr>
        </p:nvSpPr>
        <p:spPr>
          <a:xfrm>
            <a:off x="647701" y="2676525"/>
            <a:ext cx="11068050" cy="3608389"/>
          </a:xfrm>
        </p:spPr>
        <p:txBody>
          <a:bodyPr/>
          <a:lstStyle/>
          <a:p>
            <a:pPr lvl="0" fontAlgn="base">
              <a:lnSpc>
                <a:spcPct val="93000"/>
              </a:lnSpc>
              <a:spcBef>
                <a:spcPct val="15000"/>
              </a:spcBef>
              <a:spcAft>
                <a:spcPct val="15000"/>
              </a:spcAft>
              <a:buSzPct val="100000"/>
              <a:buNone/>
              <a:tabLst>
                <a:tab pos="285750" algn="l"/>
              </a:tabLst>
              <a:defRPr/>
            </a:pPr>
            <a:r>
              <a:rPr lang="en-GB" sz="1400" b="1" u="sng" dirty="0">
                <a:cs typeface="Arial" pitchFamily="34" charset="0"/>
              </a:rPr>
              <a:t>Purpose</a:t>
            </a:r>
          </a:p>
          <a:p>
            <a:pPr>
              <a:lnSpc>
                <a:spcPct val="93000"/>
              </a:lnSpc>
              <a:spcBef>
                <a:spcPct val="15000"/>
              </a:spcBef>
              <a:spcAft>
                <a:spcPct val="15000"/>
              </a:spcAft>
              <a:buSzPct val="100000"/>
              <a:tabLst>
                <a:tab pos="285750" algn="l"/>
              </a:tabLst>
              <a:defRPr/>
            </a:pPr>
            <a:r>
              <a:rPr lang="en-US" altLang="en-US" sz="1400" dirty="0"/>
              <a:t>In addition to the foreseen approach identified in TR 26.998 (Support of 5G glass-type AR/MR devices) and taken in WID on </a:t>
            </a:r>
            <a:r>
              <a:rPr lang="en-US" altLang="en-US" sz="1400" dirty="0" err="1"/>
              <a:t>iRTCW</a:t>
            </a:r>
            <a:r>
              <a:rPr lang="en-US" altLang="en-US" sz="1400" dirty="0"/>
              <a:t> (immersive Real-time Communication for WebRTC), which leaves C-plane </a:t>
            </a:r>
            <a:r>
              <a:rPr lang="en-US" altLang="en-US" sz="1400" dirty="0" err="1"/>
              <a:t>signalling</a:t>
            </a:r>
            <a:r>
              <a:rPr lang="en-US" altLang="en-US" sz="1400" dirty="0"/>
              <a:t> details open and simply makes use of the northbound APIs for end-to-end QoS), the possibility of another approach (i.e., defining a set of advanced details (including C-plane </a:t>
            </a:r>
            <a:r>
              <a:rPr lang="en-US" altLang="en-US" sz="1400" dirty="0" err="1"/>
              <a:t>signalling</a:t>
            </a:r>
            <a:r>
              <a:rPr lang="en-US" altLang="en-US" sz="1400" dirty="0"/>
              <a:t>) for the common and wider use among several WebRTC implementations) will be investigated under this SID. </a:t>
            </a:r>
          </a:p>
          <a:p>
            <a:pPr marL="0" indent="0">
              <a:lnSpc>
                <a:spcPct val="93000"/>
              </a:lnSpc>
              <a:spcBef>
                <a:spcPct val="15000"/>
              </a:spcBef>
              <a:spcAft>
                <a:spcPct val="15000"/>
              </a:spcAft>
              <a:buSzPct val="100000"/>
              <a:buNone/>
              <a:tabLst>
                <a:tab pos="285750" algn="l"/>
              </a:tabLst>
              <a:defRPr/>
            </a:pPr>
            <a:r>
              <a:rPr lang="en-GB" sz="1400" b="1" u="sng" dirty="0">
                <a:cs typeface="Arial" pitchFamily="34" charset="0"/>
              </a:rPr>
              <a:t>Progress in the last quarter</a:t>
            </a:r>
          </a:p>
          <a:p>
            <a:pPr lvl="0" fontAlgn="base">
              <a:lnSpc>
                <a:spcPct val="93000"/>
              </a:lnSpc>
              <a:spcBef>
                <a:spcPct val="15000"/>
              </a:spcBef>
              <a:spcAft>
                <a:spcPct val="15000"/>
              </a:spcAft>
              <a:buSzPct val="100000"/>
              <a:tabLst>
                <a:tab pos="285750" algn="l"/>
              </a:tabLst>
              <a:defRPr/>
            </a:pPr>
            <a:r>
              <a:rPr lang="en-US" altLang="zh-CN" sz="1400" dirty="0">
                <a:cs typeface="Arial" pitchFamily="34" charset="0"/>
              </a:rPr>
              <a:t>Joint GA4RTAR, </a:t>
            </a:r>
            <a:r>
              <a:rPr lang="en-US" altLang="zh-CN" sz="1400" dirty="0" err="1">
                <a:cs typeface="Arial" pitchFamily="34" charset="0"/>
              </a:rPr>
              <a:t>iRTCW</a:t>
            </a:r>
            <a:r>
              <a:rPr lang="en-US" altLang="zh-CN" sz="1400" dirty="0">
                <a:cs typeface="Arial" pitchFamily="34" charset="0"/>
              </a:rPr>
              <a:t>, and </a:t>
            </a:r>
            <a:r>
              <a:rPr lang="en-US" altLang="zh-CN" sz="1400" dirty="0" err="1">
                <a:cs typeface="Arial" pitchFamily="34" charset="0"/>
              </a:rPr>
              <a:t>MeCAR</a:t>
            </a:r>
            <a:r>
              <a:rPr lang="en-US" altLang="zh-CN" sz="1400" dirty="0">
                <a:cs typeface="Arial" pitchFamily="34" charset="0"/>
              </a:rPr>
              <a:t> discussion on functional architecture, connection models, call flows, protocol versioning, and applicability of 5GMS IFs</a:t>
            </a:r>
          </a:p>
          <a:p>
            <a:pPr lvl="0" fontAlgn="base">
              <a:lnSpc>
                <a:spcPct val="93000"/>
              </a:lnSpc>
              <a:spcBef>
                <a:spcPct val="15000"/>
              </a:spcBef>
              <a:spcAft>
                <a:spcPct val="15000"/>
              </a:spcAft>
              <a:buSzPct val="100000"/>
              <a:buNone/>
              <a:tabLst>
                <a:tab pos="285750" algn="l"/>
              </a:tabLst>
              <a:defRPr/>
            </a:pPr>
            <a:r>
              <a:rPr lang="en-GB" sz="1400" b="1" u="sng" dirty="0">
                <a:cs typeface="Arial" pitchFamily="34" charset="0"/>
              </a:rPr>
              <a:t>Next steps</a:t>
            </a:r>
          </a:p>
          <a:p>
            <a:pPr marL="287338" indent="-287338">
              <a:lnSpc>
                <a:spcPct val="93000"/>
              </a:lnSpc>
              <a:spcBef>
                <a:spcPct val="15000"/>
              </a:spcBef>
              <a:spcAft>
                <a:spcPct val="15000"/>
              </a:spcAft>
              <a:buSzPct val="100000"/>
              <a:tabLst>
                <a:tab pos="285750" algn="l"/>
              </a:tabLst>
              <a:defRPr/>
            </a:pPr>
            <a:r>
              <a:rPr lang="en-US" altLang="zh-CN" sz="1400" dirty="0">
                <a:cs typeface="Arial" pitchFamily="34" charset="0"/>
              </a:rPr>
              <a:t>Send the Technical Report to SA for information</a:t>
            </a:r>
            <a:endParaRPr lang="en-US" altLang="zh-CN" sz="1400" dirty="0"/>
          </a:p>
          <a:p>
            <a:pPr>
              <a:buNone/>
            </a:pPr>
            <a:endParaRPr lang="fr-FR" sz="1400" dirty="0"/>
          </a:p>
        </p:txBody>
      </p:sp>
      <p:graphicFrame>
        <p:nvGraphicFramePr>
          <p:cNvPr id="4" name="Table 3">
            <a:extLst>
              <a:ext uri="{FF2B5EF4-FFF2-40B4-BE49-F238E27FC236}">
                <a16:creationId xmlns:a16="http://schemas.microsoft.com/office/drawing/2014/main" id="{CE5D2466-1933-44AE-9E35-75B4EB22FE1D}"/>
              </a:ext>
            </a:extLst>
          </p:cNvPr>
          <p:cNvGraphicFramePr>
            <a:graphicFrameLocks noGrp="1"/>
          </p:cNvGraphicFramePr>
          <p:nvPr>
            <p:extLst>
              <p:ext uri="{D42A27DB-BD31-4B8C-83A1-F6EECF244321}">
                <p14:modId xmlns:p14="http://schemas.microsoft.com/office/powerpoint/2010/main" val="2344800948"/>
              </p:ext>
            </p:extLst>
          </p:nvPr>
        </p:nvGraphicFramePr>
        <p:xfrm>
          <a:off x="647700" y="1454150"/>
          <a:ext cx="10084901" cy="584080"/>
        </p:xfrm>
        <a:graphic>
          <a:graphicData uri="http://schemas.openxmlformats.org/drawingml/2006/table">
            <a:tbl>
              <a:tblPr firstRow="1" firstCol="1" bandRow="1">
                <a:tableStyleId>{F5AB1C69-6EDB-4FF4-983F-18BD219EF322}</a:tableStyleId>
              </a:tblPr>
              <a:tblGrid>
                <a:gridCol w="601902">
                  <a:extLst>
                    <a:ext uri="{9D8B030D-6E8A-4147-A177-3AD203B41FA5}">
                      <a16:colId xmlns:a16="http://schemas.microsoft.com/office/drawing/2014/main" val="2477742333"/>
                    </a:ext>
                  </a:extLst>
                </a:gridCol>
                <a:gridCol w="3844407">
                  <a:extLst>
                    <a:ext uri="{9D8B030D-6E8A-4147-A177-3AD203B41FA5}">
                      <a16:colId xmlns:a16="http://schemas.microsoft.com/office/drawing/2014/main" val="3892216082"/>
                    </a:ext>
                  </a:extLst>
                </a:gridCol>
                <a:gridCol w="1095473">
                  <a:extLst>
                    <a:ext uri="{9D8B030D-6E8A-4147-A177-3AD203B41FA5}">
                      <a16:colId xmlns:a16="http://schemas.microsoft.com/office/drawing/2014/main" val="838975641"/>
                    </a:ext>
                  </a:extLst>
                </a:gridCol>
                <a:gridCol w="807092">
                  <a:extLst>
                    <a:ext uri="{9D8B030D-6E8A-4147-A177-3AD203B41FA5}">
                      <a16:colId xmlns:a16="http://schemas.microsoft.com/office/drawing/2014/main" val="3612069986"/>
                    </a:ext>
                  </a:extLst>
                </a:gridCol>
                <a:gridCol w="551732">
                  <a:extLst>
                    <a:ext uri="{9D8B030D-6E8A-4147-A177-3AD203B41FA5}">
                      <a16:colId xmlns:a16="http://schemas.microsoft.com/office/drawing/2014/main" val="3046953783"/>
                    </a:ext>
                  </a:extLst>
                </a:gridCol>
                <a:gridCol w="643064">
                  <a:extLst>
                    <a:ext uri="{9D8B030D-6E8A-4147-A177-3AD203B41FA5}">
                      <a16:colId xmlns:a16="http://schemas.microsoft.com/office/drawing/2014/main" val="2832195315"/>
                    </a:ext>
                  </a:extLst>
                </a:gridCol>
                <a:gridCol w="643064">
                  <a:extLst>
                    <a:ext uri="{9D8B030D-6E8A-4147-A177-3AD203B41FA5}">
                      <a16:colId xmlns:a16="http://schemas.microsoft.com/office/drawing/2014/main" val="202011628"/>
                    </a:ext>
                  </a:extLst>
                </a:gridCol>
                <a:gridCol w="1898167">
                  <a:extLst>
                    <a:ext uri="{9D8B030D-6E8A-4147-A177-3AD203B41FA5}">
                      <a16:colId xmlns:a16="http://schemas.microsoft.com/office/drawing/2014/main" val="3381833089"/>
                    </a:ext>
                  </a:extLst>
                </a:gridCol>
              </a:tblGrid>
              <a:tr h="296861">
                <a:tc>
                  <a:txBody>
                    <a:bodyPr/>
                    <a:lstStyle/>
                    <a:p>
                      <a:pPr algn="ctr">
                        <a:lnSpc>
                          <a:spcPct val="107000"/>
                        </a:lnSpc>
                        <a:spcAft>
                          <a:spcPts val="800"/>
                        </a:spcAft>
                      </a:pPr>
                      <a:r>
                        <a:rPr lang="en-GB" sz="1000" dirty="0"/>
                        <a:t>UID</a:t>
                      </a:r>
                    </a:p>
                  </a:txBody>
                  <a:tcPr marL="36001" marR="36001" marT="0" marB="0" anchor="ctr"/>
                </a:tc>
                <a:tc>
                  <a:txBody>
                    <a:bodyPr/>
                    <a:lstStyle/>
                    <a:p>
                      <a:pPr algn="ctr">
                        <a:lnSpc>
                          <a:spcPct val="107000"/>
                        </a:lnSpc>
                        <a:spcAft>
                          <a:spcPts val="800"/>
                        </a:spcAft>
                      </a:pPr>
                      <a:r>
                        <a:rPr lang="en-GB" sz="1000" dirty="0"/>
                        <a:t>Name</a:t>
                      </a:r>
                    </a:p>
                  </a:txBody>
                  <a:tcPr marL="36001" marR="36001" marT="0" marB="0" anchor="ctr"/>
                </a:tc>
                <a:tc>
                  <a:txBody>
                    <a:bodyPr/>
                    <a:lstStyle/>
                    <a:p>
                      <a:pPr algn="ctr">
                        <a:lnSpc>
                          <a:spcPct val="107000"/>
                        </a:lnSpc>
                        <a:spcAft>
                          <a:spcPts val="800"/>
                        </a:spcAft>
                      </a:pPr>
                      <a:r>
                        <a:rPr lang="en-GB" sz="1000" dirty="0"/>
                        <a:t>Acronym</a:t>
                      </a:r>
                    </a:p>
                  </a:txBody>
                  <a:tcPr marL="36001" marR="36001" marT="0" marB="0" anchor="ctr"/>
                </a:tc>
                <a:tc>
                  <a:txBody>
                    <a:bodyPr/>
                    <a:lstStyle/>
                    <a:p>
                      <a:pPr algn="ctr">
                        <a:lnSpc>
                          <a:spcPct val="107000"/>
                        </a:lnSpc>
                        <a:spcAft>
                          <a:spcPts val="800"/>
                        </a:spcAft>
                      </a:pPr>
                      <a:r>
                        <a:rPr lang="en-GB" sz="1000" dirty="0"/>
                        <a:t>Target (mm/</a:t>
                      </a:r>
                      <a:r>
                        <a:rPr lang="en-GB" sz="1000" dirty="0" err="1"/>
                        <a:t>yyyy</a:t>
                      </a:r>
                      <a:r>
                        <a:rPr lang="en-GB" sz="1000" dirty="0"/>
                        <a:t>)</a:t>
                      </a:r>
                    </a:p>
                  </a:txBody>
                  <a:tcPr marL="36001" marR="36001" marT="0" marB="0" anchor="ctr"/>
                </a:tc>
                <a:tc>
                  <a:txBody>
                    <a:bodyPr/>
                    <a:lstStyle/>
                    <a:p>
                      <a:pPr algn="ctr">
                        <a:lnSpc>
                          <a:spcPct val="107000"/>
                        </a:lnSpc>
                        <a:spcAft>
                          <a:spcPts val="800"/>
                        </a:spcAft>
                      </a:pPr>
                      <a:r>
                        <a:rPr lang="en-GB" sz="1000" dirty="0"/>
                        <a:t>Old %</a:t>
                      </a:r>
                    </a:p>
                  </a:txBody>
                  <a:tcPr marL="36001" marR="36001" marT="0" marB="0" anchor="ctr"/>
                </a:tc>
                <a:tc>
                  <a:txBody>
                    <a:bodyPr/>
                    <a:lstStyle/>
                    <a:p>
                      <a:pPr algn="ctr">
                        <a:lnSpc>
                          <a:spcPct val="107000"/>
                        </a:lnSpc>
                        <a:spcAft>
                          <a:spcPts val="800"/>
                        </a:spcAft>
                      </a:pPr>
                      <a:r>
                        <a:rPr lang="en-GB" sz="1000" b="1" kern="1200" dirty="0">
                          <a:solidFill>
                            <a:schemeClr val="lt1"/>
                          </a:solidFill>
                          <a:latin typeface="+mn-lt"/>
                          <a:ea typeface="+mn-ea"/>
                          <a:cs typeface="+mn-cs"/>
                        </a:rPr>
                        <a:t>WID</a:t>
                      </a:r>
                      <a:endParaRPr lang="en-GB" sz="1000" dirty="0">
                        <a:solidFill>
                          <a:srgbClr val="FF0000"/>
                        </a:solidFill>
                      </a:endParaRPr>
                    </a:p>
                  </a:txBody>
                  <a:tcPr marL="36001" marR="36001" marT="0" marB="0" anchor="ctr"/>
                </a:tc>
                <a:tc>
                  <a:txBody>
                    <a:bodyPr/>
                    <a:lstStyle/>
                    <a:p>
                      <a:pPr algn="ctr">
                        <a:lnSpc>
                          <a:spcPct val="107000"/>
                        </a:lnSpc>
                        <a:spcAft>
                          <a:spcPts val="800"/>
                        </a:spcAft>
                      </a:pPr>
                      <a:r>
                        <a:rPr lang="en-GB" sz="1000" dirty="0">
                          <a:solidFill>
                            <a:srgbClr val="FF0000"/>
                          </a:solidFill>
                        </a:rPr>
                        <a:t>New %</a:t>
                      </a:r>
                      <a:endParaRPr lang="en-GB" sz="1000" b="1" kern="1200" dirty="0">
                        <a:solidFill>
                          <a:schemeClr val="lt1"/>
                        </a:solidFill>
                        <a:latin typeface="+mn-lt"/>
                        <a:ea typeface="+mn-ea"/>
                        <a:cs typeface="+mn-cs"/>
                      </a:endParaRPr>
                    </a:p>
                  </a:txBody>
                  <a:tcPr marL="36001" marR="36001" marT="0" marB="0" anchor="ctr"/>
                </a:tc>
                <a:tc>
                  <a:txBody>
                    <a:bodyPr/>
                    <a:lstStyle/>
                    <a:p>
                      <a:pPr algn="ctr">
                        <a:lnSpc>
                          <a:spcPct val="107000"/>
                        </a:lnSpc>
                        <a:spcAft>
                          <a:spcPts val="800"/>
                        </a:spcAft>
                      </a:pPr>
                      <a:r>
                        <a:rPr lang="en-GB" sz="1000" dirty="0">
                          <a:solidFill>
                            <a:srgbClr val="FF0000"/>
                          </a:solidFill>
                        </a:rPr>
                        <a:t>Change or comment</a:t>
                      </a:r>
                    </a:p>
                  </a:txBody>
                  <a:tcPr marL="36001" marR="36001" marT="0" marB="0" anchor="ctr"/>
                </a:tc>
                <a:extLst>
                  <a:ext uri="{0D108BD9-81ED-4DB2-BD59-A6C34878D82A}">
                    <a16:rowId xmlns:a16="http://schemas.microsoft.com/office/drawing/2014/main" val="1294221342"/>
                  </a:ext>
                </a:extLst>
              </a:tr>
              <a:tr h="265183">
                <a:tc>
                  <a:txBody>
                    <a:bodyPr/>
                    <a:lstStyle/>
                    <a:p>
                      <a:pPr algn="r" fontAlgn="b"/>
                      <a:r>
                        <a:rPr lang="en-US" sz="1000"/>
                        <a:t>950012</a:t>
                      </a:r>
                    </a:p>
                  </a:txBody>
                  <a:tcPr marL="9525" marR="9525" marT="9525" marB="0" anchor="b"/>
                </a:tc>
                <a:tc>
                  <a:txBody>
                    <a:bodyPr/>
                    <a:lstStyle/>
                    <a:p>
                      <a:pPr algn="l" fontAlgn="b"/>
                      <a:r>
                        <a:rPr lang="en-US" sz="1000"/>
                        <a:t>Study on immersive Real-time Communication for WebRTC Phase 2</a:t>
                      </a:r>
                    </a:p>
                  </a:txBody>
                  <a:tcPr marL="9525" marR="9525" marT="9525" marB="0" anchor="b"/>
                </a:tc>
                <a:tc>
                  <a:txBody>
                    <a:bodyPr/>
                    <a:lstStyle/>
                    <a:p>
                      <a:pPr algn="l" fontAlgn="b"/>
                      <a:r>
                        <a:rPr lang="en-US" sz="1000"/>
                        <a:t>FS_eiRTCW</a:t>
                      </a:r>
                    </a:p>
                  </a:txBody>
                  <a:tcPr marL="9525" marR="9525" marT="9525" marB="0" anchor="b"/>
                </a:tc>
                <a:tc>
                  <a:txBody>
                    <a:bodyPr/>
                    <a:lstStyle/>
                    <a:p>
                      <a:pPr algn="r" fontAlgn="b"/>
                      <a:r>
                        <a:rPr lang="en-US" sz="1000" dirty="0"/>
                        <a:t>6/2023</a:t>
                      </a:r>
                    </a:p>
                  </a:txBody>
                  <a:tcPr marL="9525" marR="9525" marT="9525" marB="0" anchor="b"/>
                </a:tc>
                <a:tc>
                  <a:txBody>
                    <a:bodyPr/>
                    <a:lstStyle/>
                    <a:p>
                      <a:pPr algn="r" fontAlgn="b"/>
                      <a:r>
                        <a:rPr lang="en-US" sz="1000"/>
                        <a:t>30%</a:t>
                      </a:r>
                    </a:p>
                  </a:txBody>
                  <a:tcPr marL="9525" marR="9525" marT="9525" marB="0" anchor="b"/>
                </a:tc>
                <a:tc>
                  <a:txBody>
                    <a:bodyPr/>
                    <a:lstStyle/>
                    <a:p>
                      <a:pPr algn="l" fontAlgn="b"/>
                      <a:r>
                        <a:rPr lang="en-US" sz="1000">
                          <a:hlinkClick r:id="rId2"/>
                        </a:rPr>
                        <a:t>SP-220239</a:t>
                      </a:r>
                      <a:endParaRPr lang="en-US" sz="1000"/>
                    </a:p>
                  </a:txBody>
                  <a:tcPr marL="9525" marR="9525" marT="9525" marB="0" anchor="b"/>
                </a:tc>
                <a:tc>
                  <a:txBody>
                    <a:bodyPr/>
                    <a:lstStyle/>
                    <a:p>
                      <a:pPr algn="ctr">
                        <a:lnSpc>
                          <a:spcPct val="107000"/>
                        </a:lnSpc>
                        <a:spcAft>
                          <a:spcPts val="800"/>
                        </a:spcAft>
                      </a:pPr>
                      <a:r>
                        <a:rPr lang="en-GB" sz="1000" dirty="0">
                          <a:solidFill>
                            <a:srgbClr val="FF0000"/>
                          </a:solidFill>
                        </a:rPr>
                        <a:t>30%</a:t>
                      </a:r>
                    </a:p>
                  </a:txBody>
                  <a:tcPr marL="36001" marR="36001" marT="0" marB="0" anchor="ctr"/>
                </a:tc>
                <a:tc>
                  <a:txBody>
                    <a:bodyPr/>
                    <a:lstStyle/>
                    <a:p>
                      <a:pPr algn="ctr">
                        <a:lnSpc>
                          <a:spcPct val="107000"/>
                        </a:lnSpc>
                        <a:spcAft>
                          <a:spcPts val="800"/>
                        </a:spcAft>
                      </a:pPr>
                      <a:endParaRPr lang="en-GB" sz="1000" dirty="0">
                        <a:solidFill>
                          <a:srgbClr val="FF0000"/>
                        </a:solidFill>
                      </a:endParaRPr>
                    </a:p>
                  </a:txBody>
                  <a:tcPr marL="36001" marR="36001" marT="0" marB="0" anchor="ctr"/>
                </a:tc>
                <a:extLst>
                  <a:ext uri="{0D108BD9-81ED-4DB2-BD59-A6C34878D82A}">
                    <a16:rowId xmlns:a16="http://schemas.microsoft.com/office/drawing/2014/main" val="1995810607"/>
                  </a:ext>
                </a:extLst>
              </a:tr>
            </a:tbl>
          </a:graphicData>
        </a:graphic>
      </p:graphicFrame>
    </p:spTree>
    <p:extLst>
      <p:ext uri="{BB962C8B-B14F-4D97-AF65-F5344CB8AC3E}">
        <p14:creationId xmlns:p14="http://schemas.microsoft.com/office/powerpoint/2010/main" val="2294517702"/>
      </p:ext>
    </p:extLst>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95C35E2C-2654-4231-90B2-B345E3EFF796}"/>
              </a:ext>
            </a:extLst>
          </p:cNvPr>
          <p:cNvSpPr>
            <a:spLocks noGrp="1"/>
          </p:cNvSpPr>
          <p:nvPr>
            <p:ph type="title"/>
          </p:nvPr>
        </p:nvSpPr>
        <p:spPr/>
        <p:txBody>
          <a:bodyPr/>
          <a:lstStyle/>
          <a:p>
            <a:r>
              <a:rPr lang="en-US" altLang="en-US"/>
              <a:t>SA4 leadership and subgroups</a:t>
            </a:r>
          </a:p>
        </p:txBody>
      </p:sp>
      <p:sp>
        <p:nvSpPr>
          <p:cNvPr id="4" name="Espace réservé du contenu 3">
            <a:extLst>
              <a:ext uri="{FF2B5EF4-FFF2-40B4-BE49-F238E27FC236}">
                <a16:creationId xmlns:a16="http://schemas.microsoft.com/office/drawing/2014/main" id="{C51BA142-0292-48F8-94DE-9CD911896ADC}"/>
              </a:ext>
            </a:extLst>
          </p:cNvPr>
          <p:cNvSpPr>
            <a:spLocks noGrp="1"/>
          </p:cNvSpPr>
          <p:nvPr>
            <p:ph idx="1"/>
          </p:nvPr>
        </p:nvSpPr>
        <p:spPr>
          <a:xfrm>
            <a:off x="647701" y="1454151"/>
            <a:ext cx="9521774" cy="4830763"/>
          </a:xfrm>
        </p:spPr>
        <p:txBody>
          <a:bodyPr/>
          <a:lstStyle/>
          <a:p>
            <a:pPr>
              <a:lnSpc>
                <a:spcPct val="90000"/>
              </a:lnSpc>
              <a:spcBef>
                <a:spcPts val="1800"/>
              </a:spcBef>
              <a:tabLst>
                <a:tab pos="2152650" algn="l"/>
                <a:tab pos="5118100" algn="l"/>
              </a:tabLst>
              <a:defRPr/>
            </a:pPr>
            <a:r>
              <a:rPr lang="fi-FI" sz="2200" kern="0" dirty="0"/>
              <a:t>SA4 officials:</a:t>
            </a:r>
          </a:p>
          <a:p>
            <a:pPr lvl="1">
              <a:lnSpc>
                <a:spcPct val="90000"/>
              </a:lnSpc>
              <a:spcBef>
                <a:spcPts val="400"/>
              </a:spcBef>
              <a:tabLst>
                <a:tab pos="2152650" algn="l"/>
                <a:tab pos="5118100" algn="l"/>
              </a:tabLst>
              <a:defRPr/>
            </a:pPr>
            <a:r>
              <a:rPr lang="fi-FI" sz="1800" kern="0" dirty="0"/>
              <a:t>Chair: </a:t>
            </a:r>
            <a:r>
              <a:rPr lang="en-GB" sz="1800" kern="0" dirty="0"/>
              <a:t>Frédéric Gabin (Dolby Laboratories Inc. , ETSI)</a:t>
            </a:r>
            <a:endParaRPr lang="en-US" sz="1800" kern="0" dirty="0">
              <a:solidFill>
                <a:srgbClr val="FF0000"/>
              </a:solidFill>
            </a:endParaRPr>
          </a:p>
          <a:p>
            <a:pPr lvl="1">
              <a:lnSpc>
                <a:spcPct val="90000"/>
              </a:lnSpc>
              <a:spcBef>
                <a:spcPts val="400"/>
              </a:spcBef>
              <a:tabLst>
                <a:tab pos="2152650" algn="l"/>
                <a:tab pos="5118100" algn="l"/>
              </a:tabLst>
              <a:defRPr/>
            </a:pPr>
            <a:r>
              <a:rPr lang="fi-FI" sz="1800" kern="0" dirty="0"/>
              <a:t>Vice Chairs: </a:t>
            </a:r>
          </a:p>
          <a:p>
            <a:pPr lvl="2">
              <a:lnSpc>
                <a:spcPct val="90000"/>
              </a:lnSpc>
              <a:spcBef>
                <a:spcPts val="200"/>
              </a:spcBef>
              <a:tabLst>
                <a:tab pos="2152650" algn="l"/>
                <a:tab pos="5118100" algn="l"/>
              </a:tabLst>
              <a:defRPr/>
            </a:pPr>
            <a:r>
              <a:rPr lang="en-GB" sz="1600" dirty="0"/>
              <a:t>Gilles Teniou (Tencent, CCSA)</a:t>
            </a:r>
            <a:endParaRPr lang="en-GB" sz="1600" dirty="0">
              <a:solidFill>
                <a:srgbClr val="FF0000"/>
              </a:solidFill>
            </a:endParaRPr>
          </a:p>
          <a:p>
            <a:pPr lvl="2">
              <a:lnSpc>
                <a:spcPct val="90000"/>
              </a:lnSpc>
              <a:spcBef>
                <a:spcPts val="200"/>
              </a:spcBef>
              <a:tabLst>
                <a:tab pos="2152650" algn="l"/>
                <a:tab pos="5118100" algn="l"/>
              </a:tabLst>
              <a:defRPr/>
            </a:pPr>
            <a:r>
              <a:rPr lang="en-GB" sz="1600" dirty="0"/>
              <a:t>Jaeyeon Song (Samsung Electronics Co., Ltd, TTA)</a:t>
            </a:r>
            <a:endParaRPr lang="en-GB" sz="1600" dirty="0">
              <a:solidFill>
                <a:srgbClr val="FF0000"/>
              </a:solidFill>
            </a:endParaRPr>
          </a:p>
          <a:p>
            <a:pPr lvl="1">
              <a:lnSpc>
                <a:spcPct val="90000"/>
              </a:lnSpc>
              <a:spcBef>
                <a:spcPts val="400"/>
              </a:spcBef>
              <a:tabLst>
                <a:tab pos="2152650" algn="l"/>
                <a:tab pos="5118100" algn="l"/>
              </a:tabLst>
              <a:defRPr/>
            </a:pPr>
            <a:r>
              <a:rPr lang="fi-FI" sz="1800" kern="0" dirty="0"/>
              <a:t>Secretary: </a:t>
            </a:r>
            <a:r>
              <a:rPr lang="fi-FI" sz="1800" kern="0" dirty="0">
                <a:solidFill>
                  <a:srgbClr val="FF0000"/>
                </a:solidFill>
              </a:rPr>
              <a:t>Andrijana Brekalo (MCC Support) NEW!</a:t>
            </a:r>
          </a:p>
          <a:p>
            <a:pPr lvl="2">
              <a:lnSpc>
                <a:spcPct val="90000"/>
              </a:lnSpc>
              <a:spcBef>
                <a:spcPts val="400"/>
              </a:spcBef>
              <a:tabLst>
                <a:tab pos="2152650" algn="l"/>
                <a:tab pos="5118100" algn="l"/>
              </a:tabLst>
              <a:defRPr/>
            </a:pPr>
            <a:r>
              <a:rPr lang="fi-FI" sz="1400" dirty="0">
                <a:solidFill>
                  <a:srgbClr val="FF0000"/>
                </a:solidFill>
              </a:rPr>
              <a:t>Welcome to our new MCC secretary since SA4#121 in Toulouse, France. Our thanks to Frédéric Firmin who supported the WG in the interim since SA4#120-e</a:t>
            </a:r>
            <a:endParaRPr lang="fi-FI" sz="1400" kern="0" dirty="0">
              <a:solidFill>
                <a:srgbClr val="FF0000"/>
              </a:solidFill>
            </a:endParaRPr>
          </a:p>
          <a:p>
            <a:pPr>
              <a:lnSpc>
                <a:spcPct val="90000"/>
              </a:lnSpc>
              <a:spcBef>
                <a:spcPts val="1800"/>
              </a:spcBef>
              <a:spcAft>
                <a:spcPts val="0"/>
              </a:spcAft>
              <a:tabLst>
                <a:tab pos="2152650" algn="l"/>
                <a:tab pos="5118100" algn="l"/>
              </a:tabLst>
              <a:defRPr/>
            </a:pPr>
            <a:r>
              <a:rPr lang="fi-FI" sz="2200" kern="0" dirty="0"/>
              <a:t>Sub Working Groups and their </a:t>
            </a:r>
            <a:r>
              <a:rPr lang="en-GB" sz="2200" kern="0" dirty="0"/>
              <a:t>Chairs</a:t>
            </a:r>
          </a:p>
          <a:p>
            <a:endParaRPr lang="fr-FR" dirty="0"/>
          </a:p>
        </p:txBody>
      </p:sp>
      <p:graphicFrame>
        <p:nvGraphicFramePr>
          <p:cNvPr id="3" name="Table 2">
            <a:extLst>
              <a:ext uri="{FF2B5EF4-FFF2-40B4-BE49-F238E27FC236}">
                <a16:creationId xmlns:a16="http://schemas.microsoft.com/office/drawing/2014/main" id="{133C4F94-9324-43E5-9CD6-AC2A5CFB27D4}"/>
              </a:ext>
            </a:extLst>
          </p:cNvPr>
          <p:cNvGraphicFramePr>
            <a:graphicFrameLocks noGrp="1"/>
          </p:cNvGraphicFramePr>
          <p:nvPr>
            <p:extLst>
              <p:ext uri="{D42A27DB-BD31-4B8C-83A1-F6EECF244321}">
                <p14:modId xmlns:p14="http://schemas.microsoft.com/office/powerpoint/2010/main" val="2280483380"/>
              </p:ext>
            </p:extLst>
          </p:nvPr>
        </p:nvGraphicFramePr>
        <p:xfrm>
          <a:off x="2022525" y="4516510"/>
          <a:ext cx="6362599" cy="1544470"/>
        </p:xfrm>
        <a:graphic>
          <a:graphicData uri="http://schemas.openxmlformats.org/drawingml/2006/table">
            <a:tbl>
              <a:tblPr firstRow="1" bandRow="1">
                <a:tableStyleId>{5C22544A-7EE6-4342-B048-85BDC9FD1C3A}</a:tableStyleId>
              </a:tblPr>
              <a:tblGrid>
                <a:gridCol w="1449570">
                  <a:extLst>
                    <a:ext uri="{9D8B030D-6E8A-4147-A177-3AD203B41FA5}">
                      <a16:colId xmlns:a16="http://schemas.microsoft.com/office/drawing/2014/main" val="20000"/>
                    </a:ext>
                  </a:extLst>
                </a:gridCol>
                <a:gridCol w="1689463">
                  <a:extLst>
                    <a:ext uri="{9D8B030D-6E8A-4147-A177-3AD203B41FA5}">
                      <a16:colId xmlns:a16="http://schemas.microsoft.com/office/drawing/2014/main" val="20001"/>
                    </a:ext>
                  </a:extLst>
                </a:gridCol>
                <a:gridCol w="1955253">
                  <a:extLst>
                    <a:ext uri="{9D8B030D-6E8A-4147-A177-3AD203B41FA5}">
                      <a16:colId xmlns:a16="http://schemas.microsoft.com/office/drawing/2014/main" val="20002"/>
                    </a:ext>
                  </a:extLst>
                </a:gridCol>
                <a:gridCol w="1268313">
                  <a:extLst>
                    <a:ext uri="{9D8B030D-6E8A-4147-A177-3AD203B41FA5}">
                      <a16:colId xmlns:a16="http://schemas.microsoft.com/office/drawing/2014/main" val="20004"/>
                    </a:ext>
                  </a:extLst>
                </a:gridCol>
              </a:tblGrid>
              <a:tr h="630238">
                <a:tc>
                  <a:txBody>
                    <a:bodyPr/>
                    <a:lstStyle/>
                    <a:p>
                      <a:pPr>
                        <a:lnSpc>
                          <a:spcPct val="90000"/>
                        </a:lnSpc>
                      </a:pPr>
                      <a:r>
                        <a:rPr lang="en-GB" sz="1200" dirty="0">
                          <a:latin typeface="+mn-lt"/>
                          <a:cs typeface="Arial" panose="020B0604020202020204" pitchFamily="34" charset="0"/>
                        </a:rPr>
                        <a:t>Audio SWG</a:t>
                      </a:r>
                      <a:endParaRPr lang="en-US" sz="1200" dirty="0">
                        <a:latin typeface="+mn-lt"/>
                        <a:cs typeface="Arial" panose="020B0604020202020204" pitchFamily="34" charset="0"/>
                      </a:endParaRPr>
                    </a:p>
                  </a:txBody>
                  <a:tcPr marL="91454" marR="91454" marT="45636" marB="45636" anchor="ctr"/>
                </a:tc>
                <a:tc>
                  <a:txBody>
                    <a:bodyPr/>
                    <a:lstStyle/>
                    <a:p>
                      <a:pPr>
                        <a:lnSpc>
                          <a:spcPct val="90000"/>
                        </a:lnSpc>
                      </a:pPr>
                      <a:r>
                        <a:rPr lang="en-US" sz="1200" dirty="0">
                          <a:latin typeface="+mn-lt"/>
                          <a:cs typeface="Arial" panose="020B0604020202020204" pitchFamily="34" charset="0"/>
                        </a:rPr>
                        <a:t>Multicast-Broadcast-Streaming (MBS) SWG </a:t>
                      </a:r>
                    </a:p>
                  </a:txBody>
                  <a:tcPr marL="91454" marR="91454" marT="45636" marB="45636" anchor="ctr"/>
                </a:tc>
                <a:tc>
                  <a:txBody>
                    <a:bodyPr/>
                    <a:lstStyle/>
                    <a:p>
                      <a:pPr>
                        <a:lnSpc>
                          <a:spcPct val="90000"/>
                        </a:lnSpc>
                      </a:pPr>
                      <a:r>
                        <a:rPr lang="en-US" sz="1200" dirty="0">
                          <a:latin typeface="+mn-lt"/>
                          <a:cs typeface="Arial" panose="020B0604020202020204" pitchFamily="34" charset="0"/>
                        </a:rPr>
                        <a:t>Real Time Communications (RTC) SWG </a:t>
                      </a:r>
                    </a:p>
                  </a:txBody>
                  <a:tcPr marL="91454" marR="91454" marT="45636" marB="45636" anchor="ctr"/>
                </a:tc>
                <a:tc>
                  <a:txBody>
                    <a:bodyPr/>
                    <a:lstStyle/>
                    <a:p>
                      <a:pPr>
                        <a:lnSpc>
                          <a:spcPct val="90000"/>
                        </a:lnSpc>
                      </a:pPr>
                      <a:r>
                        <a:rPr lang="en-US" sz="1200" dirty="0">
                          <a:latin typeface="+mn-lt"/>
                          <a:cs typeface="Arial" panose="020B0604020202020204" pitchFamily="34" charset="0"/>
                        </a:rPr>
                        <a:t>Video SWG</a:t>
                      </a:r>
                    </a:p>
                  </a:txBody>
                  <a:tcPr marL="91454" marR="91454" marT="45636" marB="45636" anchor="ctr"/>
                </a:tc>
                <a:extLst>
                  <a:ext uri="{0D108BD9-81ED-4DB2-BD59-A6C34878D82A}">
                    <a16:rowId xmlns:a16="http://schemas.microsoft.com/office/drawing/2014/main" val="10000"/>
                  </a:ext>
                </a:extLst>
              </a:tr>
              <a:tr h="630238">
                <a:tc>
                  <a:txBody>
                    <a:bodyPr/>
                    <a:lstStyle/>
                    <a:p>
                      <a:pPr marL="0" marR="0" lvl="1" indent="0" algn="l" defTabSz="914400" rtl="0" eaLnBrk="1" fontAlgn="auto" latinLnBrk="0" hangingPunct="1">
                        <a:lnSpc>
                          <a:spcPct val="90000"/>
                        </a:lnSpc>
                        <a:spcBef>
                          <a:spcPts val="0"/>
                        </a:spcBef>
                        <a:spcAft>
                          <a:spcPts val="0"/>
                        </a:spcAft>
                        <a:buClrTx/>
                        <a:buSzTx/>
                        <a:buFontTx/>
                        <a:buNone/>
                        <a:tabLst/>
                        <a:defRPr/>
                      </a:pPr>
                      <a:r>
                        <a:rPr lang="en-GB" sz="1200" b="0" dirty="0">
                          <a:latin typeface="+mn-lt"/>
                          <a:cs typeface="Arial" panose="020B0604020202020204" pitchFamily="34" charset="0"/>
                        </a:rPr>
                        <a:t>Imre Varga (Qualcomm CDMA </a:t>
                      </a:r>
                      <a:r>
                        <a:rPr lang="en-GB" sz="1200" b="0" dirty="0">
                          <a:solidFill>
                            <a:schemeClr val="tx1"/>
                          </a:solidFill>
                          <a:latin typeface="+mn-lt"/>
                          <a:cs typeface="Arial" panose="020B0604020202020204" pitchFamily="34" charset="0"/>
                        </a:rPr>
                        <a:t>Technologies, ETSI)</a:t>
                      </a:r>
                    </a:p>
                    <a:p>
                      <a:pPr marL="0" marR="0" lvl="1" indent="0" algn="l" defTabSz="914400" rtl="0" eaLnBrk="1" fontAlgn="auto" latinLnBrk="0" hangingPunct="1">
                        <a:lnSpc>
                          <a:spcPct val="90000"/>
                        </a:lnSpc>
                        <a:spcBef>
                          <a:spcPts val="0"/>
                        </a:spcBef>
                        <a:spcAft>
                          <a:spcPts val="0"/>
                        </a:spcAft>
                        <a:buClrTx/>
                        <a:buSzTx/>
                        <a:buFontTx/>
                        <a:buNone/>
                        <a:tabLst/>
                        <a:defRPr/>
                      </a:pPr>
                      <a:r>
                        <a:rPr lang="en-GB" sz="1200" b="0" dirty="0">
                          <a:solidFill>
                            <a:schemeClr val="tx1"/>
                          </a:solidFill>
                          <a:latin typeface="+mn-lt"/>
                          <a:cs typeface="Arial" panose="020B0604020202020204" pitchFamily="34" charset="0"/>
                        </a:rPr>
                        <a:t>&amp; </a:t>
                      </a:r>
                      <a:r>
                        <a:rPr lang="en-US" sz="1200" b="0" dirty="0">
                          <a:latin typeface="+mn-lt"/>
                          <a:cs typeface="Arial" panose="020B0604020202020204" pitchFamily="34" charset="0"/>
                        </a:rPr>
                        <a:t>Stéphane Ragot </a:t>
                      </a:r>
                      <a:r>
                        <a:rPr lang="en-GB" sz="1200" b="0" dirty="0">
                          <a:latin typeface="+mn-lt"/>
                          <a:cs typeface="Arial" panose="020B0604020202020204" pitchFamily="34" charset="0"/>
                        </a:rPr>
                        <a:t>(</a:t>
                      </a:r>
                      <a:r>
                        <a:rPr lang="en-US" sz="1200" b="0" dirty="0">
                          <a:latin typeface="+mn-lt"/>
                          <a:cs typeface="Arial" panose="020B0604020202020204" pitchFamily="34" charset="0"/>
                        </a:rPr>
                        <a:t>Orange, ETSI</a:t>
                      </a:r>
                      <a:r>
                        <a:rPr lang="en-GB" sz="1200" b="0" dirty="0">
                          <a:latin typeface="+mn-lt"/>
                          <a:cs typeface="Arial" panose="020B0604020202020204" pitchFamily="34" charset="0"/>
                        </a:rPr>
                        <a:t>)</a:t>
                      </a:r>
                      <a:endParaRPr lang="en-US" sz="1200" b="1" dirty="0">
                        <a:solidFill>
                          <a:srgbClr val="FF0000"/>
                        </a:solidFill>
                        <a:latin typeface="+mn-lt"/>
                        <a:cs typeface="Arial" panose="020B0604020202020204" pitchFamily="34" charset="0"/>
                      </a:endParaRPr>
                    </a:p>
                  </a:txBody>
                  <a:tcPr marL="91454" marR="91454" marT="45636" marB="45636" anchor="ctr"/>
                </a:tc>
                <a:tc>
                  <a:txBody>
                    <a:bodyPr/>
                    <a:lstStyle/>
                    <a:p>
                      <a:pPr marL="0" marR="0" lvl="1" indent="0" algn="l" defTabSz="914400" rtl="0" eaLnBrk="1" fontAlgn="auto" latinLnBrk="0" hangingPunct="1">
                        <a:lnSpc>
                          <a:spcPct val="90000"/>
                        </a:lnSpc>
                        <a:spcBef>
                          <a:spcPts val="0"/>
                        </a:spcBef>
                        <a:spcAft>
                          <a:spcPts val="0"/>
                        </a:spcAft>
                        <a:buClrTx/>
                        <a:buSzTx/>
                        <a:buFontTx/>
                        <a:buNone/>
                        <a:tabLst/>
                        <a:defRPr/>
                      </a:pPr>
                      <a:r>
                        <a:rPr lang="en-US" sz="1200" b="0" dirty="0">
                          <a:latin typeface="+mn-lt"/>
                          <a:cs typeface="Arial" panose="020B0604020202020204" pitchFamily="34" charset="0"/>
                        </a:rPr>
                        <a:t>Frédéric </a:t>
                      </a:r>
                      <a:r>
                        <a:rPr lang="en-GB" sz="1200" b="0" dirty="0">
                          <a:latin typeface="+mn-lt"/>
                          <a:cs typeface="Arial" panose="020B0604020202020204" pitchFamily="34" charset="0"/>
                        </a:rPr>
                        <a:t>Gabin (</a:t>
                      </a:r>
                      <a:r>
                        <a:rPr lang="en-US" sz="1200" b="0" dirty="0">
                          <a:latin typeface="+mn-lt"/>
                          <a:cs typeface="Arial" panose="020B0604020202020204" pitchFamily="34" charset="0"/>
                        </a:rPr>
                        <a:t>Dolby Laboratories Inc. , ETSI</a:t>
                      </a:r>
                      <a:r>
                        <a:rPr lang="en-GB" sz="1200" b="0" dirty="0">
                          <a:latin typeface="+mn-lt"/>
                          <a:cs typeface="Arial" panose="020B0604020202020204" pitchFamily="34" charset="0"/>
                        </a:rPr>
                        <a:t>) </a:t>
                      </a:r>
                      <a:endParaRPr lang="en-GB" sz="1200" dirty="0">
                        <a:solidFill>
                          <a:srgbClr val="FF0000"/>
                        </a:solidFill>
                        <a:latin typeface="+mn-lt"/>
                        <a:cs typeface="Arial" panose="020B0604020202020204" pitchFamily="34" charset="0"/>
                      </a:endParaRPr>
                    </a:p>
                  </a:txBody>
                  <a:tcPr marL="91454" marR="91454" marT="45636" marB="45636" anchor="ctr"/>
                </a:tc>
                <a:tc>
                  <a:txBody>
                    <a:bodyPr/>
                    <a:lstStyle/>
                    <a:p>
                      <a:pPr marL="0" marR="0" lvl="1" indent="0" algn="l" defTabSz="914400" rtl="0" eaLnBrk="1" fontAlgn="auto" latinLnBrk="0" hangingPunct="1">
                        <a:lnSpc>
                          <a:spcPct val="90000"/>
                        </a:lnSpc>
                        <a:spcBef>
                          <a:spcPts val="0"/>
                        </a:spcBef>
                        <a:spcAft>
                          <a:spcPts val="0"/>
                        </a:spcAft>
                        <a:buClrTx/>
                        <a:buSzTx/>
                        <a:buFontTx/>
                        <a:buNone/>
                        <a:tabLst/>
                        <a:defRPr/>
                      </a:pPr>
                      <a:r>
                        <a:rPr lang="en-US" sz="1200" kern="1200" dirty="0">
                          <a:solidFill>
                            <a:schemeClr val="tx1"/>
                          </a:solidFill>
                          <a:effectLst/>
                          <a:latin typeface="+mn-lt"/>
                          <a:ea typeface="+mn-ea"/>
                          <a:cs typeface="+mn-cs"/>
                        </a:rPr>
                        <a:t>Nikolai Leung (Qualcomm Incorporated, ATIS</a:t>
                      </a:r>
                      <a:r>
                        <a:rPr lang="en-US" sz="1200" b="0" kern="1200" dirty="0">
                          <a:solidFill>
                            <a:schemeClr val="tx1"/>
                          </a:solidFill>
                          <a:effectLst/>
                          <a:latin typeface="+mn-lt"/>
                          <a:ea typeface="+mn-ea"/>
                          <a:cs typeface="+mn-cs"/>
                        </a:rPr>
                        <a:t>)</a:t>
                      </a:r>
                      <a:endParaRPr lang="en-US" sz="1200" b="0" dirty="0">
                        <a:solidFill>
                          <a:srgbClr val="FF0000"/>
                        </a:solidFill>
                        <a:latin typeface="+mn-lt"/>
                        <a:cs typeface="Arial" panose="020B0604020202020204" pitchFamily="34" charset="0"/>
                      </a:endParaRPr>
                    </a:p>
                  </a:txBody>
                  <a:tcPr marL="91454" marR="91454" marT="45636" marB="45636" anchor="ctr"/>
                </a:tc>
                <a:tc>
                  <a:txBody>
                    <a:bodyPr/>
                    <a:lstStyle/>
                    <a:p>
                      <a:pPr marL="0" marR="0" lvl="1" indent="0" algn="l" defTabSz="914400" rtl="0" eaLnBrk="1" fontAlgn="auto" latinLnBrk="0" hangingPunct="1">
                        <a:lnSpc>
                          <a:spcPct val="90000"/>
                        </a:lnSpc>
                        <a:spcBef>
                          <a:spcPts val="0"/>
                        </a:spcBef>
                        <a:spcAft>
                          <a:spcPts val="0"/>
                        </a:spcAft>
                        <a:buClrTx/>
                        <a:buSzTx/>
                        <a:buFontTx/>
                        <a:buNone/>
                        <a:tabLst/>
                        <a:defRPr/>
                      </a:pPr>
                      <a:r>
                        <a:rPr lang="en-US" sz="1200" b="0" dirty="0">
                          <a:latin typeface="+mn-lt"/>
                          <a:cs typeface="Arial" panose="020B0604020202020204" pitchFamily="34" charset="0"/>
                        </a:rPr>
                        <a:t>Gilles Teniou (Tencent, CCSA)</a:t>
                      </a:r>
                      <a:endParaRPr lang="fi-FI" sz="1200" b="0" dirty="0">
                        <a:latin typeface="+mn-lt"/>
                        <a:cs typeface="Arial" panose="020B0604020202020204" pitchFamily="34" charset="0"/>
                      </a:endParaRPr>
                    </a:p>
                  </a:txBody>
                  <a:tcPr marL="91454" marR="91454" marT="45636" marB="45636" anchor="ctr"/>
                </a:tc>
                <a:extLst>
                  <a:ext uri="{0D108BD9-81ED-4DB2-BD59-A6C34878D82A}">
                    <a16:rowId xmlns:a16="http://schemas.microsoft.com/office/drawing/2014/main" val="10001"/>
                  </a:ext>
                </a:extLst>
              </a:tr>
            </a:tbl>
          </a:graphicData>
        </a:graphic>
      </p:graphicFrame>
      <p:pic>
        <p:nvPicPr>
          <p:cNvPr id="5" name="Picture 4" descr="Andrijana holding the 3GPP SA4 Tech Emmy&#10;&#10;">
            <a:extLst>
              <a:ext uri="{FF2B5EF4-FFF2-40B4-BE49-F238E27FC236}">
                <a16:creationId xmlns:a16="http://schemas.microsoft.com/office/drawing/2014/main" id="{7663E05F-B7B1-474A-AFAB-1E359BAFD87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437705" y="1522140"/>
            <a:ext cx="1229025" cy="1638700"/>
          </a:xfrm>
          <a:prstGeom prst="rect">
            <a:avLst/>
          </a:prstGeom>
        </p:spPr>
      </p:pic>
    </p:spTree>
  </p:cSld>
  <p:clrMapOvr>
    <a:masterClrMapping/>
  </p:clrMapOvr>
  <p:transition spd="slow"/>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12A81A8-5C7E-4B5E-B955-EBF4BE0C600C}"/>
              </a:ext>
            </a:extLst>
          </p:cNvPr>
          <p:cNvSpPr>
            <a:spLocks noGrp="1"/>
          </p:cNvSpPr>
          <p:nvPr>
            <p:ph type="title"/>
          </p:nvPr>
        </p:nvSpPr>
        <p:spPr/>
        <p:txBody>
          <a:bodyPr/>
          <a:lstStyle/>
          <a:p>
            <a:r>
              <a:rPr lang="en-US" altLang="en-US" sz="3200" dirty="0"/>
              <a:t>Feasibility Study on Smartly Tethering AR Glasses (</a:t>
            </a:r>
            <a:r>
              <a:rPr lang="en-US" altLang="en-US" sz="3200" dirty="0" err="1"/>
              <a:t>FS_SmarTAR</a:t>
            </a:r>
            <a:r>
              <a:rPr lang="en-US" altLang="en-US" sz="3200" dirty="0"/>
              <a:t>)</a:t>
            </a:r>
            <a:endParaRPr lang="en-US" sz="3200" dirty="0"/>
          </a:p>
        </p:txBody>
      </p:sp>
      <p:sp>
        <p:nvSpPr>
          <p:cNvPr id="3" name="Espace réservé du contenu 2">
            <a:extLst>
              <a:ext uri="{FF2B5EF4-FFF2-40B4-BE49-F238E27FC236}">
                <a16:creationId xmlns:a16="http://schemas.microsoft.com/office/drawing/2014/main" id="{65F9F2AB-B13E-42E2-987D-E48C9A0EA900}"/>
              </a:ext>
            </a:extLst>
          </p:cNvPr>
          <p:cNvSpPr>
            <a:spLocks noGrp="1"/>
          </p:cNvSpPr>
          <p:nvPr>
            <p:ph idx="1"/>
          </p:nvPr>
        </p:nvSpPr>
        <p:spPr>
          <a:xfrm>
            <a:off x="647701" y="2676525"/>
            <a:ext cx="11068050" cy="3608389"/>
          </a:xfrm>
        </p:spPr>
        <p:txBody>
          <a:bodyPr/>
          <a:lstStyle/>
          <a:p>
            <a:pPr lvl="0" fontAlgn="base">
              <a:lnSpc>
                <a:spcPct val="93000"/>
              </a:lnSpc>
              <a:spcBef>
                <a:spcPct val="15000"/>
              </a:spcBef>
              <a:spcAft>
                <a:spcPct val="15000"/>
              </a:spcAft>
              <a:buSzPct val="100000"/>
              <a:buNone/>
              <a:tabLst>
                <a:tab pos="285750" algn="l"/>
              </a:tabLst>
              <a:defRPr/>
            </a:pPr>
            <a:r>
              <a:rPr lang="en-GB" sz="1400" b="1" u="sng" dirty="0">
                <a:cs typeface="Arial" pitchFamily="34" charset="0"/>
              </a:rPr>
              <a:t>Purpose</a:t>
            </a:r>
          </a:p>
          <a:p>
            <a:pPr>
              <a:lnSpc>
                <a:spcPct val="93000"/>
              </a:lnSpc>
              <a:spcBef>
                <a:spcPct val="15000"/>
              </a:spcBef>
              <a:spcAft>
                <a:spcPct val="15000"/>
              </a:spcAft>
              <a:buSzPct val="100000"/>
              <a:tabLst>
                <a:tab pos="285750" algn="l"/>
              </a:tabLst>
              <a:defRPr/>
            </a:pPr>
            <a:r>
              <a:rPr lang="en-US" altLang="en-US" sz="1400" dirty="0"/>
              <a:t>Defining different tethering architectures for AR Glasses including 5G </a:t>
            </a:r>
            <a:r>
              <a:rPr lang="en-US" altLang="en-US" sz="1400" dirty="0" err="1"/>
              <a:t>sidelink</a:t>
            </a:r>
            <a:r>
              <a:rPr lang="en-US" altLang="en-US" sz="1400" dirty="0"/>
              <a:t> and non-5G access based on existing 5G System functionalities.  Study the relationship with PIN (Personal IoT Network). Identify media handling aspects. Identify end-to-end QoS-handling of tethering. Provide recommendations for suitable architectures to meet typical AR requirements such as low power consumption, low latency, high bitrates, security and reliability. </a:t>
            </a:r>
          </a:p>
          <a:p>
            <a:pPr marL="0" indent="0">
              <a:lnSpc>
                <a:spcPct val="93000"/>
              </a:lnSpc>
              <a:spcBef>
                <a:spcPct val="15000"/>
              </a:spcBef>
              <a:spcAft>
                <a:spcPct val="15000"/>
              </a:spcAft>
              <a:buSzPct val="100000"/>
              <a:buNone/>
              <a:tabLst>
                <a:tab pos="285750" algn="l"/>
              </a:tabLst>
              <a:defRPr/>
            </a:pPr>
            <a:r>
              <a:rPr lang="en-GB" sz="1400" b="1" u="sng" dirty="0">
                <a:cs typeface="Arial" pitchFamily="34" charset="0"/>
              </a:rPr>
              <a:t>Progress in the last quarter</a:t>
            </a:r>
          </a:p>
          <a:p>
            <a:pPr lvl="0" fontAlgn="base">
              <a:lnSpc>
                <a:spcPct val="93000"/>
              </a:lnSpc>
              <a:spcBef>
                <a:spcPct val="15000"/>
              </a:spcBef>
              <a:spcAft>
                <a:spcPct val="15000"/>
              </a:spcAft>
              <a:buSzPct val="100000"/>
              <a:tabLst>
                <a:tab pos="285750" algn="l"/>
              </a:tabLst>
              <a:defRPr/>
            </a:pPr>
            <a:r>
              <a:rPr lang="en-GB" sz="1400" u="sng" dirty="0">
                <a:solidFill>
                  <a:srgbClr val="0000FF"/>
                </a:solidFill>
                <a:effectLst/>
                <a:latin typeface="Calibri" panose="020F0502020204030204" pitchFamily="34" charset="0"/>
                <a:ea typeface="Calibri" panose="020F0502020204030204" pitchFamily="34" charset="0"/>
                <a:cs typeface="Arial" panose="020B0604020202020204" pitchFamily="34" charset="0"/>
                <a:hlinkClick r:id="rId2"/>
              </a:rPr>
              <a:t>SP-221037</a:t>
            </a:r>
            <a:r>
              <a:rPr lang="en-US" altLang="zh-CN" sz="1400" dirty="0">
                <a:cs typeface="Arial" pitchFamily="34" charset="0"/>
              </a:rPr>
              <a:t>: TR 26.806 </a:t>
            </a:r>
            <a:r>
              <a:rPr lang="en-US" altLang="zh-CN" sz="1400" i="1" dirty="0">
                <a:cs typeface="Arial" pitchFamily="34" charset="0"/>
              </a:rPr>
              <a:t>Study on Tethering AR Glasses – Architectures, QoS and Media Aspects </a:t>
            </a:r>
            <a:r>
              <a:rPr lang="en-US" altLang="zh-CN" sz="1400" dirty="0">
                <a:cs typeface="Arial" pitchFamily="34" charset="0"/>
              </a:rPr>
              <a:t>(Rel-18, </a:t>
            </a:r>
            <a:r>
              <a:rPr lang="en-US" altLang="en-US" sz="1400" dirty="0" err="1"/>
              <a:t>FS_SmarTAR</a:t>
            </a:r>
            <a:r>
              <a:rPr lang="en-US" altLang="en-US" sz="1400" dirty="0"/>
              <a:t>) </a:t>
            </a:r>
            <a:r>
              <a:rPr lang="en-US" altLang="zh-CN" sz="1400" dirty="0">
                <a:cs typeface="Arial" pitchFamily="34" charset="0"/>
              </a:rPr>
              <a:t>progressed to v1.0.0 and is presented to SA for information. Latest additions:</a:t>
            </a:r>
          </a:p>
          <a:p>
            <a:pPr lvl="1">
              <a:lnSpc>
                <a:spcPct val="93000"/>
              </a:lnSpc>
              <a:spcBef>
                <a:spcPct val="15000"/>
              </a:spcBef>
              <a:spcAft>
                <a:spcPct val="15000"/>
              </a:spcAft>
              <a:buSzPct val="100000"/>
              <a:tabLst>
                <a:tab pos="285750" algn="l"/>
              </a:tabLst>
              <a:defRPr/>
            </a:pPr>
            <a:r>
              <a:rPr lang="en-US" altLang="zh-CN" sz="1400" dirty="0">
                <a:cs typeface="Arial" pitchFamily="34" charset="0"/>
              </a:rPr>
              <a:t>Description of PIN (Personal IoT Network) updated based on latest 3GPP SA2 architecture work status</a:t>
            </a:r>
          </a:p>
          <a:p>
            <a:pPr lvl="1">
              <a:lnSpc>
                <a:spcPct val="93000"/>
              </a:lnSpc>
              <a:spcBef>
                <a:spcPct val="15000"/>
              </a:spcBef>
              <a:spcAft>
                <a:spcPct val="15000"/>
              </a:spcAft>
              <a:buSzPct val="100000"/>
              <a:tabLst>
                <a:tab pos="285750" algn="l"/>
              </a:tabLst>
              <a:defRPr/>
            </a:pPr>
            <a:r>
              <a:rPr lang="en-US" altLang="zh-CN" sz="1400" dirty="0">
                <a:cs typeface="Arial" pitchFamily="34" charset="0"/>
              </a:rPr>
              <a:t>Architecture and call flows were updated for Tethered AR Glasses with 5G Relay</a:t>
            </a:r>
          </a:p>
          <a:p>
            <a:pPr lvl="1">
              <a:lnSpc>
                <a:spcPct val="93000"/>
              </a:lnSpc>
              <a:spcBef>
                <a:spcPct val="15000"/>
              </a:spcBef>
              <a:spcAft>
                <a:spcPct val="15000"/>
              </a:spcAft>
              <a:buSzPct val="100000"/>
              <a:tabLst>
                <a:tab pos="285750" algn="l"/>
              </a:tabLst>
              <a:defRPr/>
            </a:pPr>
            <a:r>
              <a:rPr lang="en-US" altLang="zh-CN" sz="1400" dirty="0">
                <a:cs typeface="Arial" pitchFamily="34" charset="0"/>
              </a:rPr>
              <a:t>Introduced key issues around end-to-end QoS control and delay estimations when tethering is used with the 5G relay architecture </a:t>
            </a:r>
          </a:p>
          <a:p>
            <a:pPr lvl="0" fontAlgn="base">
              <a:lnSpc>
                <a:spcPct val="93000"/>
              </a:lnSpc>
              <a:spcBef>
                <a:spcPct val="15000"/>
              </a:spcBef>
              <a:spcAft>
                <a:spcPct val="15000"/>
              </a:spcAft>
              <a:buSzPct val="100000"/>
              <a:buNone/>
              <a:tabLst>
                <a:tab pos="285750" algn="l"/>
              </a:tabLst>
              <a:defRPr/>
            </a:pPr>
            <a:r>
              <a:rPr lang="en-GB" sz="1400" b="1" u="sng" dirty="0">
                <a:cs typeface="Arial" pitchFamily="34" charset="0"/>
              </a:rPr>
              <a:t>Next steps</a:t>
            </a:r>
          </a:p>
          <a:p>
            <a:pPr marL="287338" indent="-287338">
              <a:lnSpc>
                <a:spcPct val="93000"/>
              </a:lnSpc>
              <a:spcBef>
                <a:spcPct val="15000"/>
              </a:spcBef>
              <a:spcAft>
                <a:spcPct val="15000"/>
              </a:spcAft>
              <a:buSzPct val="100000"/>
              <a:tabLst>
                <a:tab pos="285750" algn="l"/>
              </a:tabLst>
              <a:defRPr/>
            </a:pPr>
            <a:r>
              <a:rPr lang="en-US" altLang="en-US" sz="1400" dirty="0">
                <a:cs typeface="Arial" panose="020B0604020202020204" pitchFamily="34" charset="0"/>
              </a:rPr>
              <a:t>Completion of PIN information; Progressing the 6 key issues and identify potential conclusions;  Conclusions and Recommendations</a:t>
            </a:r>
          </a:p>
          <a:p>
            <a:pPr marL="287338" indent="-287338">
              <a:lnSpc>
                <a:spcPct val="93000"/>
              </a:lnSpc>
              <a:spcBef>
                <a:spcPct val="15000"/>
              </a:spcBef>
              <a:spcAft>
                <a:spcPct val="15000"/>
              </a:spcAft>
              <a:buSzPct val="100000"/>
              <a:tabLst>
                <a:tab pos="285750" algn="l"/>
              </a:tabLst>
              <a:defRPr/>
            </a:pPr>
            <a:r>
              <a:rPr lang="en-US" altLang="zh-CN" sz="1400" dirty="0">
                <a:cs typeface="Arial" pitchFamily="34" charset="0"/>
              </a:rPr>
              <a:t>Complete Study Item objectives and send TR 26.806 v2.0.0 for approval</a:t>
            </a:r>
          </a:p>
          <a:p>
            <a:pPr marL="287338" indent="-287338">
              <a:lnSpc>
                <a:spcPct val="93000"/>
              </a:lnSpc>
              <a:spcBef>
                <a:spcPct val="15000"/>
              </a:spcBef>
              <a:spcAft>
                <a:spcPct val="15000"/>
              </a:spcAft>
              <a:buSzPct val="100000"/>
              <a:tabLst>
                <a:tab pos="285750" algn="l"/>
              </a:tabLst>
              <a:defRPr/>
            </a:pPr>
            <a:endParaRPr lang="en-US" altLang="en-US" sz="1400" dirty="0">
              <a:cs typeface="Arial" panose="020B0604020202020204" pitchFamily="34" charset="0"/>
            </a:endParaRPr>
          </a:p>
          <a:p>
            <a:pPr lvl="0" fontAlgn="base">
              <a:lnSpc>
                <a:spcPct val="93000"/>
              </a:lnSpc>
              <a:spcBef>
                <a:spcPct val="15000"/>
              </a:spcBef>
              <a:spcAft>
                <a:spcPct val="15000"/>
              </a:spcAft>
              <a:buSzPct val="100000"/>
              <a:buNone/>
              <a:tabLst>
                <a:tab pos="285750" algn="l"/>
              </a:tabLst>
              <a:defRPr/>
            </a:pPr>
            <a:endParaRPr lang="en-US" altLang="zh-CN" sz="1400" dirty="0"/>
          </a:p>
          <a:p>
            <a:pPr>
              <a:buNone/>
            </a:pPr>
            <a:endParaRPr lang="fr-FR" sz="1400" dirty="0"/>
          </a:p>
        </p:txBody>
      </p:sp>
      <p:graphicFrame>
        <p:nvGraphicFramePr>
          <p:cNvPr id="4" name="Table 3">
            <a:extLst>
              <a:ext uri="{FF2B5EF4-FFF2-40B4-BE49-F238E27FC236}">
                <a16:creationId xmlns:a16="http://schemas.microsoft.com/office/drawing/2014/main" id="{32C19F0A-D084-476B-A67F-502FA9E3B7F4}"/>
              </a:ext>
            </a:extLst>
          </p:cNvPr>
          <p:cNvGraphicFramePr>
            <a:graphicFrameLocks noGrp="1"/>
          </p:cNvGraphicFramePr>
          <p:nvPr>
            <p:extLst>
              <p:ext uri="{D42A27DB-BD31-4B8C-83A1-F6EECF244321}">
                <p14:modId xmlns:p14="http://schemas.microsoft.com/office/powerpoint/2010/main" val="2848480163"/>
              </p:ext>
            </p:extLst>
          </p:nvPr>
        </p:nvGraphicFramePr>
        <p:xfrm>
          <a:off x="647700" y="1454150"/>
          <a:ext cx="10084901" cy="584080"/>
        </p:xfrm>
        <a:graphic>
          <a:graphicData uri="http://schemas.openxmlformats.org/drawingml/2006/table">
            <a:tbl>
              <a:tblPr firstRow="1" firstCol="1" bandRow="1">
                <a:tableStyleId>{F5AB1C69-6EDB-4FF4-983F-18BD219EF322}</a:tableStyleId>
              </a:tblPr>
              <a:tblGrid>
                <a:gridCol w="601902">
                  <a:extLst>
                    <a:ext uri="{9D8B030D-6E8A-4147-A177-3AD203B41FA5}">
                      <a16:colId xmlns:a16="http://schemas.microsoft.com/office/drawing/2014/main" val="2983076281"/>
                    </a:ext>
                  </a:extLst>
                </a:gridCol>
                <a:gridCol w="3844407">
                  <a:extLst>
                    <a:ext uri="{9D8B030D-6E8A-4147-A177-3AD203B41FA5}">
                      <a16:colId xmlns:a16="http://schemas.microsoft.com/office/drawing/2014/main" val="334341850"/>
                    </a:ext>
                  </a:extLst>
                </a:gridCol>
                <a:gridCol w="1095473">
                  <a:extLst>
                    <a:ext uri="{9D8B030D-6E8A-4147-A177-3AD203B41FA5}">
                      <a16:colId xmlns:a16="http://schemas.microsoft.com/office/drawing/2014/main" val="3223386428"/>
                    </a:ext>
                  </a:extLst>
                </a:gridCol>
                <a:gridCol w="807092">
                  <a:extLst>
                    <a:ext uri="{9D8B030D-6E8A-4147-A177-3AD203B41FA5}">
                      <a16:colId xmlns:a16="http://schemas.microsoft.com/office/drawing/2014/main" val="718848858"/>
                    </a:ext>
                  </a:extLst>
                </a:gridCol>
                <a:gridCol w="551732">
                  <a:extLst>
                    <a:ext uri="{9D8B030D-6E8A-4147-A177-3AD203B41FA5}">
                      <a16:colId xmlns:a16="http://schemas.microsoft.com/office/drawing/2014/main" val="860983933"/>
                    </a:ext>
                  </a:extLst>
                </a:gridCol>
                <a:gridCol w="643064">
                  <a:extLst>
                    <a:ext uri="{9D8B030D-6E8A-4147-A177-3AD203B41FA5}">
                      <a16:colId xmlns:a16="http://schemas.microsoft.com/office/drawing/2014/main" val="1739941634"/>
                    </a:ext>
                  </a:extLst>
                </a:gridCol>
                <a:gridCol w="643064">
                  <a:extLst>
                    <a:ext uri="{9D8B030D-6E8A-4147-A177-3AD203B41FA5}">
                      <a16:colId xmlns:a16="http://schemas.microsoft.com/office/drawing/2014/main" val="882381101"/>
                    </a:ext>
                  </a:extLst>
                </a:gridCol>
                <a:gridCol w="1898167">
                  <a:extLst>
                    <a:ext uri="{9D8B030D-6E8A-4147-A177-3AD203B41FA5}">
                      <a16:colId xmlns:a16="http://schemas.microsoft.com/office/drawing/2014/main" val="3089650840"/>
                    </a:ext>
                  </a:extLst>
                </a:gridCol>
              </a:tblGrid>
              <a:tr h="296861">
                <a:tc>
                  <a:txBody>
                    <a:bodyPr/>
                    <a:lstStyle/>
                    <a:p>
                      <a:pPr algn="ctr">
                        <a:lnSpc>
                          <a:spcPct val="107000"/>
                        </a:lnSpc>
                        <a:spcAft>
                          <a:spcPts val="800"/>
                        </a:spcAft>
                      </a:pPr>
                      <a:r>
                        <a:rPr lang="en-GB" sz="1000" dirty="0"/>
                        <a:t>UID</a:t>
                      </a:r>
                    </a:p>
                  </a:txBody>
                  <a:tcPr marL="36001" marR="36001" marT="0" marB="0" anchor="ctr"/>
                </a:tc>
                <a:tc>
                  <a:txBody>
                    <a:bodyPr/>
                    <a:lstStyle/>
                    <a:p>
                      <a:pPr algn="ctr">
                        <a:lnSpc>
                          <a:spcPct val="107000"/>
                        </a:lnSpc>
                        <a:spcAft>
                          <a:spcPts val="800"/>
                        </a:spcAft>
                      </a:pPr>
                      <a:r>
                        <a:rPr lang="en-GB" sz="1000" dirty="0"/>
                        <a:t>Name</a:t>
                      </a:r>
                    </a:p>
                  </a:txBody>
                  <a:tcPr marL="36001" marR="36001" marT="0" marB="0" anchor="ctr"/>
                </a:tc>
                <a:tc>
                  <a:txBody>
                    <a:bodyPr/>
                    <a:lstStyle/>
                    <a:p>
                      <a:pPr algn="ctr">
                        <a:lnSpc>
                          <a:spcPct val="107000"/>
                        </a:lnSpc>
                        <a:spcAft>
                          <a:spcPts val="800"/>
                        </a:spcAft>
                      </a:pPr>
                      <a:r>
                        <a:rPr lang="en-GB" sz="1000" dirty="0"/>
                        <a:t>Acronym</a:t>
                      </a:r>
                    </a:p>
                  </a:txBody>
                  <a:tcPr marL="36001" marR="36001" marT="0" marB="0" anchor="ctr"/>
                </a:tc>
                <a:tc>
                  <a:txBody>
                    <a:bodyPr/>
                    <a:lstStyle/>
                    <a:p>
                      <a:pPr algn="ctr">
                        <a:lnSpc>
                          <a:spcPct val="107000"/>
                        </a:lnSpc>
                        <a:spcAft>
                          <a:spcPts val="800"/>
                        </a:spcAft>
                      </a:pPr>
                      <a:r>
                        <a:rPr lang="en-GB" sz="1000" dirty="0"/>
                        <a:t>Target (mm/</a:t>
                      </a:r>
                      <a:r>
                        <a:rPr lang="en-GB" sz="1000" dirty="0" err="1"/>
                        <a:t>yyyy</a:t>
                      </a:r>
                      <a:r>
                        <a:rPr lang="en-GB" sz="1000" dirty="0"/>
                        <a:t>)</a:t>
                      </a:r>
                    </a:p>
                  </a:txBody>
                  <a:tcPr marL="36001" marR="36001" marT="0" marB="0" anchor="ctr"/>
                </a:tc>
                <a:tc>
                  <a:txBody>
                    <a:bodyPr/>
                    <a:lstStyle/>
                    <a:p>
                      <a:pPr algn="ctr">
                        <a:lnSpc>
                          <a:spcPct val="107000"/>
                        </a:lnSpc>
                        <a:spcAft>
                          <a:spcPts val="800"/>
                        </a:spcAft>
                      </a:pPr>
                      <a:r>
                        <a:rPr lang="en-GB" sz="1000" dirty="0"/>
                        <a:t>Old %</a:t>
                      </a:r>
                    </a:p>
                  </a:txBody>
                  <a:tcPr marL="36001" marR="36001" marT="0" marB="0" anchor="ctr"/>
                </a:tc>
                <a:tc>
                  <a:txBody>
                    <a:bodyPr/>
                    <a:lstStyle/>
                    <a:p>
                      <a:pPr algn="ctr">
                        <a:lnSpc>
                          <a:spcPct val="107000"/>
                        </a:lnSpc>
                        <a:spcAft>
                          <a:spcPts val="800"/>
                        </a:spcAft>
                      </a:pPr>
                      <a:r>
                        <a:rPr lang="en-GB" sz="1000" b="1" kern="1200" dirty="0">
                          <a:solidFill>
                            <a:schemeClr val="lt1"/>
                          </a:solidFill>
                          <a:latin typeface="+mn-lt"/>
                          <a:ea typeface="+mn-ea"/>
                          <a:cs typeface="+mn-cs"/>
                        </a:rPr>
                        <a:t>WID</a:t>
                      </a:r>
                      <a:endParaRPr lang="en-GB" sz="1000" dirty="0">
                        <a:solidFill>
                          <a:srgbClr val="FF0000"/>
                        </a:solidFill>
                      </a:endParaRPr>
                    </a:p>
                  </a:txBody>
                  <a:tcPr marL="36001" marR="36001" marT="0" marB="0" anchor="ctr"/>
                </a:tc>
                <a:tc>
                  <a:txBody>
                    <a:bodyPr/>
                    <a:lstStyle/>
                    <a:p>
                      <a:pPr algn="ctr">
                        <a:lnSpc>
                          <a:spcPct val="107000"/>
                        </a:lnSpc>
                        <a:spcAft>
                          <a:spcPts val="800"/>
                        </a:spcAft>
                      </a:pPr>
                      <a:r>
                        <a:rPr lang="en-GB" sz="1000" dirty="0">
                          <a:solidFill>
                            <a:srgbClr val="FF0000"/>
                          </a:solidFill>
                        </a:rPr>
                        <a:t>New %</a:t>
                      </a:r>
                      <a:endParaRPr lang="en-GB" sz="1000" b="1" kern="1200" dirty="0">
                        <a:solidFill>
                          <a:schemeClr val="lt1"/>
                        </a:solidFill>
                        <a:latin typeface="+mn-lt"/>
                        <a:ea typeface="+mn-ea"/>
                        <a:cs typeface="+mn-cs"/>
                      </a:endParaRPr>
                    </a:p>
                  </a:txBody>
                  <a:tcPr marL="36001" marR="36001" marT="0" marB="0" anchor="ctr"/>
                </a:tc>
                <a:tc>
                  <a:txBody>
                    <a:bodyPr/>
                    <a:lstStyle/>
                    <a:p>
                      <a:pPr algn="ctr">
                        <a:lnSpc>
                          <a:spcPct val="107000"/>
                        </a:lnSpc>
                        <a:spcAft>
                          <a:spcPts val="800"/>
                        </a:spcAft>
                      </a:pPr>
                      <a:r>
                        <a:rPr lang="en-GB" sz="1000" dirty="0">
                          <a:solidFill>
                            <a:srgbClr val="FF0000"/>
                          </a:solidFill>
                        </a:rPr>
                        <a:t>Change or comment</a:t>
                      </a:r>
                    </a:p>
                  </a:txBody>
                  <a:tcPr marL="36001" marR="36001" marT="0" marB="0" anchor="ctr"/>
                </a:tc>
                <a:extLst>
                  <a:ext uri="{0D108BD9-81ED-4DB2-BD59-A6C34878D82A}">
                    <a16:rowId xmlns:a16="http://schemas.microsoft.com/office/drawing/2014/main" val="4038082584"/>
                  </a:ext>
                </a:extLst>
              </a:tr>
              <a:tr h="265183">
                <a:tc>
                  <a:txBody>
                    <a:bodyPr/>
                    <a:lstStyle/>
                    <a:p>
                      <a:pPr algn="r" fontAlgn="b"/>
                      <a:r>
                        <a:rPr lang="en-US" sz="1000"/>
                        <a:t>950013</a:t>
                      </a:r>
                    </a:p>
                  </a:txBody>
                  <a:tcPr marL="9525" marR="9525" marT="9525" marB="0" anchor="b"/>
                </a:tc>
                <a:tc>
                  <a:txBody>
                    <a:bodyPr/>
                    <a:lstStyle/>
                    <a:p>
                      <a:pPr algn="l" fontAlgn="b"/>
                      <a:r>
                        <a:rPr lang="en-US" sz="1000" dirty="0"/>
                        <a:t>Study on Smartly Tethering AR Glasses </a:t>
                      </a:r>
                    </a:p>
                  </a:txBody>
                  <a:tcPr marL="9525" marR="9525" marT="9525" marB="0" anchor="b"/>
                </a:tc>
                <a:tc>
                  <a:txBody>
                    <a:bodyPr/>
                    <a:lstStyle/>
                    <a:p>
                      <a:pPr algn="l" fontAlgn="b"/>
                      <a:r>
                        <a:rPr lang="en-US" sz="1000"/>
                        <a:t>FS_SmarTAR</a:t>
                      </a:r>
                    </a:p>
                  </a:txBody>
                  <a:tcPr marL="9525" marR="9525" marT="9525" marB="0" anchor="b"/>
                </a:tc>
                <a:tc>
                  <a:txBody>
                    <a:bodyPr/>
                    <a:lstStyle/>
                    <a:p>
                      <a:pPr algn="r" fontAlgn="b"/>
                      <a:r>
                        <a:rPr lang="en-US" sz="1000" dirty="0"/>
                        <a:t>3/2023</a:t>
                      </a:r>
                    </a:p>
                  </a:txBody>
                  <a:tcPr marL="9525" marR="9525" marT="9525" marB="0" anchor="b"/>
                </a:tc>
                <a:tc>
                  <a:txBody>
                    <a:bodyPr/>
                    <a:lstStyle/>
                    <a:p>
                      <a:pPr algn="r" fontAlgn="b"/>
                      <a:r>
                        <a:rPr lang="en-US" sz="1000" dirty="0"/>
                        <a:t>40%</a:t>
                      </a:r>
                    </a:p>
                  </a:txBody>
                  <a:tcPr marL="9525" marR="9525" marT="9525" marB="0" anchor="b"/>
                </a:tc>
                <a:tc>
                  <a:txBody>
                    <a:bodyPr/>
                    <a:lstStyle/>
                    <a:p>
                      <a:pPr algn="l" fontAlgn="b"/>
                      <a:r>
                        <a:rPr lang="en-US" sz="1000">
                          <a:hlinkClick r:id="rId3"/>
                        </a:rPr>
                        <a:t>SP-220240</a:t>
                      </a:r>
                      <a:endParaRPr lang="en-US" sz="1000"/>
                    </a:p>
                  </a:txBody>
                  <a:tcPr marL="9525" marR="9525" marT="9525" marB="0" anchor="b"/>
                </a:tc>
                <a:tc>
                  <a:txBody>
                    <a:bodyPr/>
                    <a:lstStyle/>
                    <a:p>
                      <a:pPr algn="ctr">
                        <a:lnSpc>
                          <a:spcPct val="107000"/>
                        </a:lnSpc>
                        <a:spcAft>
                          <a:spcPts val="800"/>
                        </a:spcAft>
                      </a:pPr>
                      <a:r>
                        <a:rPr lang="en-GB" sz="1000" dirty="0">
                          <a:solidFill>
                            <a:srgbClr val="FF0000"/>
                          </a:solidFill>
                        </a:rPr>
                        <a:t>60%</a:t>
                      </a:r>
                    </a:p>
                  </a:txBody>
                  <a:tcPr marL="36001" marR="36001" marT="0" marB="0" anchor="ctr"/>
                </a:tc>
                <a:tc>
                  <a:txBody>
                    <a:bodyPr/>
                    <a:lstStyle/>
                    <a:p>
                      <a:pPr algn="ctr">
                        <a:lnSpc>
                          <a:spcPct val="107000"/>
                        </a:lnSpc>
                        <a:spcAft>
                          <a:spcPts val="800"/>
                        </a:spcAft>
                      </a:pPr>
                      <a:endParaRPr lang="en-GB" sz="1000" dirty="0">
                        <a:solidFill>
                          <a:srgbClr val="FF0000"/>
                        </a:solidFill>
                      </a:endParaRPr>
                    </a:p>
                  </a:txBody>
                  <a:tcPr marL="36001" marR="36001" marT="0" marB="0" anchor="ctr"/>
                </a:tc>
                <a:extLst>
                  <a:ext uri="{0D108BD9-81ED-4DB2-BD59-A6C34878D82A}">
                    <a16:rowId xmlns:a16="http://schemas.microsoft.com/office/drawing/2014/main" val="1629948111"/>
                  </a:ext>
                </a:extLst>
              </a:tr>
            </a:tbl>
          </a:graphicData>
        </a:graphic>
      </p:graphicFrame>
    </p:spTree>
    <p:extLst>
      <p:ext uri="{BB962C8B-B14F-4D97-AF65-F5344CB8AC3E}">
        <p14:creationId xmlns:p14="http://schemas.microsoft.com/office/powerpoint/2010/main" val="1084774666"/>
      </p:ext>
    </p:extLst>
  </p:cSld>
  <p:clrMapOvr>
    <a:masterClrMapping/>
  </p:clrMapOvr>
  <p:transition spd="slow"/>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12A81A8-5C7E-4B5E-B955-EBF4BE0C600C}"/>
              </a:ext>
            </a:extLst>
          </p:cNvPr>
          <p:cNvSpPr>
            <a:spLocks noGrp="1"/>
          </p:cNvSpPr>
          <p:nvPr>
            <p:ph type="title"/>
          </p:nvPr>
        </p:nvSpPr>
        <p:spPr/>
        <p:txBody>
          <a:bodyPr/>
          <a:lstStyle/>
          <a:p>
            <a:r>
              <a:rPr lang="en-US" altLang="en-US" sz="3200" dirty="0"/>
              <a:t>Feasibility Study on AR and MR </a:t>
            </a:r>
            <a:r>
              <a:rPr lang="en-US" altLang="en-US" sz="3200" dirty="0" err="1"/>
              <a:t>QoE</a:t>
            </a:r>
            <a:r>
              <a:rPr lang="en-US" altLang="en-US" sz="3200" dirty="0"/>
              <a:t> Metrics (</a:t>
            </a:r>
            <a:r>
              <a:rPr lang="en-US" altLang="en-US" sz="3200" dirty="0" err="1"/>
              <a:t>FS_ARMRQoE</a:t>
            </a:r>
            <a:r>
              <a:rPr lang="en-US" altLang="en-US" sz="3200" dirty="0"/>
              <a:t>)</a:t>
            </a:r>
          </a:p>
        </p:txBody>
      </p:sp>
      <p:sp>
        <p:nvSpPr>
          <p:cNvPr id="3" name="Espace réservé du contenu 2">
            <a:extLst>
              <a:ext uri="{FF2B5EF4-FFF2-40B4-BE49-F238E27FC236}">
                <a16:creationId xmlns:a16="http://schemas.microsoft.com/office/drawing/2014/main" id="{65F9F2AB-B13E-42E2-987D-E48C9A0EA900}"/>
              </a:ext>
            </a:extLst>
          </p:cNvPr>
          <p:cNvSpPr>
            <a:spLocks noGrp="1"/>
          </p:cNvSpPr>
          <p:nvPr>
            <p:ph idx="1"/>
          </p:nvPr>
        </p:nvSpPr>
        <p:spPr>
          <a:xfrm>
            <a:off x="647701" y="2676525"/>
            <a:ext cx="11068050" cy="3608389"/>
          </a:xfrm>
        </p:spPr>
        <p:txBody>
          <a:bodyPr/>
          <a:lstStyle/>
          <a:p>
            <a:pPr lvl="0" fontAlgn="base">
              <a:lnSpc>
                <a:spcPct val="93000"/>
              </a:lnSpc>
              <a:spcBef>
                <a:spcPct val="15000"/>
              </a:spcBef>
              <a:spcAft>
                <a:spcPct val="15000"/>
              </a:spcAft>
              <a:buSzPct val="100000"/>
              <a:buNone/>
              <a:tabLst>
                <a:tab pos="285750" algn="l"/>
              </a:tabLst>
              <a:defRPr/>
            </a:pPr>
            <a:r>
              <a:rPr lang="en-GB" sz="1400" b="1" u="sng" dirty="0">
                <a:cs typeface="Arial" pitchFamily="34" charset="0"/>
              </a:rPr>
              <a:t>Purpose</a:t>
            </a:r>
          </a:p>
          <a:p>
            <a:pPr>
              <a:lnSpc>
                <a:spcPct val="93000"/>
              </a:lnSpc>
              <a:spcBef>
                <a:spcPct val="15000"/>
              </a:spcBef>
              <a:spcAft>
                <a:spcPct val="15000"/>
              </a:spcAft>
              <a:buSzPct val="100000"/>
              <a:tabLst>
                <a:tab pos="285750" algn="l"/>
              </a:tabLst>
              <a:defRPr/>
            </a:pPr>
            <a:r>
              <a:rPr lang="en-US" altLang="en-US" sz="1400" dirty="0"/>
              <a:t>Collect relevant external information on </a:t>
            </a:r>
            <a:r>
              <a:rPr lang="en-US" altLang="en-US" sz="1400" dirty="0" err="1"/>
              <a:t>QoE</a:t>
            </a:r>
            <a:r>
              <a:rPr lang="en-US" altLang="en-US" sz="1400" dirty="0"/>
              <a:t> Metrics for AR and XR services. Conduct subjective tests on XR </a:t>
            </a:r>
            <a:r>
              <a:rPr lang="en-US" altLang="en-US" sz="1400" dirty="0" err="1"/>
              <a:t>QoE</a:t>
            </a:r>
            <a:r>
              <a:rPr lang="en-US" altLang="en-US" sz="1400" dirty="0"/>
              <a:t> metrics, if considered relevant. Collect a set of relevant XR </a:t>
            </a:r>
            <a:r>
              <a:rPr lang="en-US" altLang="en-US" sz="1400" dirty="0" err="1"/>
              <a:t>QoE</a:t>
            </a:r>
            <a:r>
              <a:rPr lang="en-US" altLang="en-US" sz="1400" dirty="0"/>
              <a:t> Metrics and define their impact on the user experience. Based on a well-defined device architecture based on </a:t>
            </a:r>
            <a:r>
              <a:rPr lang="en-US" altLang="en-US" sz="1400" dirty="0" err="1"/>
              <a:t>MeCAR</a:t>
            </a:r>
            <a:r>
              <a:rPr lang="en-US" altLang="en-US" sz="1400" dirty="0"/>
              <a:t>, define the relevant observation points and define the measurement and derivation of relevant XR </a:t>
            </a:r>
            <a:r>
              <a:rPr lang="en-US" altLang="en-US" sz="1400" dirty="0" err="1"/>
              <a:t>QoE</a:t>
            </a:r>
            <a:r>
              <a:rPr lang="en-US" altLang="en-US" sz="1400" dirty="0"/>
              <a:t> metrics. Study the support of XR </a:t>
            </a:r>
            <a:r>
              <a:rPr lang="en-US" altLang="en-US" sz="1400" dirty="0" err="1"/>
              <a:t>QoE</a:t>
            </a:r>
            <a:r>
              <a:rPr lang="en-US" altLang="en-US" sz="1400" dirty="0"/>
              <a:t> metrics in 3GPP metrics collection frameworks such as NWDAF, RRC-based metrics configuration and collection, etc. Provide recommendation on normative work for new XR </a:t>
            </a:r>
            <a:r>
              <a:rPr lang="en-US" altLang="en-US" sz="1400" dirty="0" err="1"/>
              <a:t>QoE</a:t>
            </a:r>
            <a:r>
              <a:rPr lang="en-US" altLang="en-US" sz="1400" dirty="0"/>
              <a:t> metrics based on the findings in this study.</a:t>
            </a:r>
          </a:p>
          <a:p>
            <a:pPr lvl="0" fontAlgn="base">
              <a:lnSpc>
                <a:spcPct val="93000"/>
              </a:lnSpc>
              <a:spcBef>
                <a:spcPct val="15000"/>
              </a:spcBef>
              <a:spcAft>
                <a:spcPct val="15000"/>
              </a:spcAft>
              <a:buSzPct val="100000"/>
              <a:buNone/>
              <a:tabLst>
                <a:tab pos="285750" algn="l"/>
              </a:tabLst>
              <a:defRPr/>
            </a:pPr>
            <a:r>
              <a:rPr lang="en-GB" sz="1400" b="1" u="sng" dirty="0">
                <a:cs typeface="Arial" pitchFamily="34" charset="0"/>
              </a:rPr>
              <a:t>Progress in the last quarter</a:t>
            </a:r>
          </a:p>
          <a:p>
            <a:pPr lvl="0" fontAlgn="base">
              <a:lnSpc>
                <a:spcPct val="93000"/>
              </a:lnSpc>
              <a:spcBef>
                <a:spcPct val="15000"/>
              </a:spcBef>
              <a:spcAft>
                <a:spcPct val="15000"/>
              </a:spcAft>
              <a:buSzPct val="100000"/>
              <a:tabLst>
                <a:tab pos="285750" algn="l"/>
              </a:tabLst>
              <a:defRPr/>
            </a:pPr>
            <a:r>
              <a:rPr lang="en-US" altLang="zh-CN" sz="1400" dirty="0">
                <a:cs typeface="Arial" pitchFamily="34" charset="0"/>
              </a:rPr>
              <a:t>TR 26.812 progressed to V0.2.0 </a:t>
            </a:r>
          </a:p>
          <a:p>
            <a:pPr lvl="0" fontAlgn="base">
              <a:lnSpc>
                <a:spcPct val="93000"/>
              </a:lnSpc>
              <a:spcBef>
                <a:spcPct val="15000"/>
              </a:spcBef>
              <a:spcAft>
                <a:spcPct val="15000"/>
              </a:spcAft>
              <a:buSzPct val="100000"/>
              <a:tabLst>
                <a:tab pos="285750" algn="l"/>
              </a:tabLst>
              <a:defRPr/>
            </a:pPr>
            <a:r>
              <a:rPr lang="en-US" altLang="zh-CN" sz="1400" dirty="0">
                <a:cs typeface="Arial" pitchFamily="34" charset="0"/>
              </a:rPr>
              <a:t>Agreed to document external standards activities from ITU, IEEE and MPEG in the field of </a:t>
            </a:r>
            <a:r>
              <a:rPr lang="en-US" altLang="zh-CN" sz="1400" dirty="0" err="1">
                <a:cs typeface="Arial" pitchFamily="34" charset="0"/>
              </a:rPr>
              <a:t>QoE</a:t>
            </a:r>
            <a:r>
              <a:rPr lang="en-US" altLang="zh-CN" sz="1400" dirty="0">
                <a:cs typeface="Arial" pitchFamily="34" charset="0"/>
              </a:rPr>
              <a:t> aspects of immersive experiences into the Draft TR.</a:t>
            </a:r>
          </a:p>
          <a:p>
            <a:pPr marL="0" lvl="0" indent="0" fontAlgn="base">
              <a:lnSpc>
                <a:spcPct val="93000"/>
              </a:lnSpc>
              <a:spcBef>
                <a:spcPct val="15000"/>
              </a:spcBef>
              <a:spcAft>
                <a:spcPct val="15000"/>
              </a:spcAft>
              <a:buSzPct val="100000"/>
              <a:buNone/>
              <a:tabLst>
                <a:tab pos="285750" algn="l"/>
              </a:tabLst>
              <a:defRPr/>
            </a:pPr>
            <a:r>
              <a:rPr lang="en-GB" sz="1400" b="1" u="sng" dirty="0">
                <a:cs typeface="Arial" pitchFamily="34" charset="0"/>
              </a:rPr>
              <a:t>Next steps</a:t>
            </a:r>
          </a:p>
          <a:p>
            <a:pPr marL="342900" marR="0" lvl="0" indent="-342900" algn="l" defTabSz="914400" rtl="0" eaLnBrk="0" fontAlgn="base" latinLnBrk="0" hangingPunct="0">
              <a:lnSpc>
                <a:spcPct val="93000"/>
              </a:lnSpc>
              <a:spcBef>
                <a:spcPct val="15000"/>
              </a:spcBef>
              <a:spcAft>
                <a:spcPct val="15000"/>
              </a:spcAft>
              <a:buClrTx/>
              <a:buSzPct val="100000"/>
              <a:buFontTx/>
              <a:buBlip>
                <a:blip r:embed="rId2"/>
              </a:buBlip>
              <a:tabLst>
                <a:tab pos="285750" algn="l"/>
              </a:tabLst>
              <a:defRPr/>
            </a:pPr>
            <a:r>
              <a:rPr kumimoji="0" lang="en-US" altLang="zh-CN" sz="1400" b="0" i="0" u="none" strike="noStrike" kern="0" cap="none" spc="0" normalizeH="0" baseline="0" noProof="0" dirty="0">
                <a:ln>
                  <a:noFill/>
                </a:ln>
                <a:solidFill>
                  <a:prstClr val="black"/>
                </a:solidFill>
                <a:effectLst/>
                <a:uLnTx/>
                <a:uFillTx/>
                <a:latin typeface="Calibri"/>
                <a:ea typeface="宋体" panose="02010600030101010101" pitchFamily="2" charset="-122"/>
                <a:cs typeface="Arial" pitchFamily="34" charset="0"/>
              </a:rPr>
              <a:t>Continue to work on XR </a:t>
            </a:r>
            <a:r>
              <a:rPr kumimoji="0" lang="en-US" altLang="zh-CN" sz="1400" b="0" i="0" u="none" strike="noStrike" kern="0" cap="none" spc="0" normalizeH="0" baseline="0" noProof="0" dirty="0" err="1">
                <a:ln>
                  <a:noFill/>
                </a:ln>
                <a:solidFill>
                  <a:prstClr val="black"/>
                </a:solidFill>
                <a:effectLst/>
                <a:uLnTx/>
                <a:uFillTx/>
                <a:latin typeface="Calibri"/>
                <a:ea typeface="宋体" panose="02010600030101010101" pitchFamily="2" charset="-122"/>
                <a:cs typeface="Arial" pitchFamily="34" charset="0"/>
              </a:rPr>
              <a:t>QoE</a:t>
            </a:r>
            <a:r>
              <a:rPr kumimoji="0" lang="en-US" altLang="zh-CN" sz="1400" b="0" i="0" u="none" strike="noStrike" kern="0" cap="none" spc="0" normalizeH="0" baseline="0" noProof="0" dirty="0">
                <a:ln>
                  <a:noFill/>
                </a:ln>
                <a:solidFill>
                  <a:prstClr val="black"/>
                </a:solidFill>
                <a:effectLst/>
                <a:uLnTx/>
                <a:uFillTx/>
                <a:latin typeface="Calibri"/>
                <a:ea typeface="宋体" panose="02010600030101010101" pitchFamily="2" charset="-122"/>
                <a:cs typeface="Arial" pitchFamily="34" charset="0"/>
              </a:rPr>
              <a:t> metrics identification and impacts to user experience analysis</a:t>
            </a:r>
          </a:p>
          <a:p>
            <a:pPr marL="342900" marR="0" lvl="0" indent="-342900" algn="l" defTabSz="914400" rtl="0" eaLnBrk="0" fontAlgn="base" latinLnBrk="0" hangingPunct="0">
              <a:lnSpc>
                <a:spcPct val="93000"/>
              </a:lnSpc>
              <a:spcBef>
                <a:spcPct val="15000"/>
              </a:spcBef>
              <a:spcAft>
                <a:spcPct val="15000"/>
              </a:spcAft>
              <a:buClrTx/>
              <a:buSzPct val="100000"/>
              <a:buFontTx/>
              <a:buBlip>
                <a:blip r:embed="rId2"/>
              </a:buBlip>
              <a:tabLst>
                <a:tab pos="285750" algn="l"/>
              </a:tabLst>
              <a:defRPr/>
            </a:pPr>
            <a:r>
              <a:rPr kumimoji="0" lang="en-US" altLang="zh-CN" sz="1400" b="0" i="0" u="none" strike="noStrike" kern="0" cap="none" spc="0" normalizeH="0" baseline="0" noProof="0" dirty="0">
                <a:ln>
                  <a:noFill/>
                </a:ln>
                <a:solidFill>
                  <a:prstClr val="black"/>
                </a:solidFill>
                <a:effectLst/>
                <a:uLnTx/>
                <a:uFillTx/>
                <a:latin typeface="Calibri"/>
                <a:ea typeface="宋体" panose="02010600030101010101" pitchFamily="2" charset="-122"/>
                <a:cs typeface="Arial" pitchFamily="34" charset="0"/>
              </a:rPr>
              <a:t>Start work on Subjective test and </a:t>
            </a:r>
            <a:r>
              <a:rPr kumimoji="0" lang="en-US" altLang="zh-CN" sz="1400" b="0" i="0" u="none" strike="noStrike" kern="0" cap="none" spc="0" normalizeH="0" baseline="0" noProof="0" dirty="0" err="1">
                <a:ln>
                  <a:noFill/>
                </a:ln>
                <a:solidFill>
                  <a:prstClr val="black"/>
                </a:solidFill>
                <a:effectLst/>
                <a:uLnTx/>
                <a:uFillTx/>
                <a:latin typeface="Calibri"/>
                <a:ea typeface="宋体" panose="02010600030101010101" pitchFamily="2" charset="-122"/>
                <a:cs typeface="Arial" pitchFamily="34" charset="0"/>
              </a:rPr>
              <a:t>QoE</a:t>
            </a:r>
            <a:r>
              <a:rPr kumimoji="0" lang="en-US" altLang="zh-CN" sz="1400" b="0" i="0" u="none" strike="noStrike" kern="0" cap="none" spc="0" normalizeH="0" baseline="0" noProof="0" dirty="0">
                <a:ln>
                  <a:noFill/>
                </a:ln>
                <a:solidFill>
                  <a:prstClr val="black"/>
                </a:solidFill>
                <a:effectLst/>
                <a:uLnTx/>
                <a:uFillTx/>
                <a:latin typeface="Calibri"/>
                <a:ea typeface="宋体" panose="02010600030101010101" pitchFamily="2" charset="-122"/>
                <a:cs typeface="Arial" pitchFamily="34" charset="0"/>
              </a:rPr>
              <a:t> metrics definition:</a:t>
            </a:r>
          </a:p>
          <a:p>
            <a:pPr lvl="1" indent="-342900">
              <a:lnSpc>
                <a:spcPct val="93000"/>
              </a:lnSpc>
              <a:spcBef>
                <a:spcPct val="15000"/>
              </a:spcBef>
              <a:spcAft>
                <a:spcPct val="15000"/>
              </a:spcAft>
              <a:buClrTx/>
              <a:buSzPct val="100000"/>
              <a:buBlip>
                <a:blip r:embed="rId2"/>
              </a:buBlip>
              <a:tabLst>
                <a:tab pos="285750" algn="l"/>
              </a:tabLst>
              <a:defRPr/>
            </a:pPr>
            <a:r>
              <a:rPr kumimoji="0" lang="en-US" altLang="zh-CN" sz="1400" b="0" i="0" u="none" strike="noStrike" kern="0" cap="none" spc="0" normalizeH="0" baseline="0" noProof="0" dirty="0">
                <a:ln>
                  <a:noFill/>
                </a:ln>
                <a:solidFill>
                  <a:prstClr val="black"/>
                </a:solidFill>
                <a:effectLst/>
                <a:uLnTx/>
                <a:uFillTx/>
                <a:latin typeface="Calibri"/>
                <a:ea typeface="宋体" panose="02010600030101010101" pitchFamily="2" charset="-122"/>
                <a:cs typeface="Arial" pitchFamily="34" charset="0"/>
              </a:rPr>
              <a:t>If considered relevant, conduct subjective test on XR </a:t>
            </a:r>
            <a:r>
              <a:rPr kumimoji="0" lang="en-US" altLang="zh-CN" sz="1400" b="0" i="0" u="none" strike="noStrike" kern="0" cap="none" spc="0" normalizeH="0" baseline="0" noProof="0" dirty="0" err="1">
                <a:ln>
                  <a:noFill/>
                </a:ln>
                <a:solidFill>
                  <a:prstClr val="black"/>
                </a:solidFill>
                <a:effectLst/>
                <a:uLnTx/>
                <a:uFillTx/>
                <a:latin typeface="Calibri"/>
                <a:ea typeface="宋体" panose="02010600030101010101" pitchFamily="2" charset="-122"/>
                <a:cs typeface="Arial" pitchFamily="34" charset="0"/>
              </a:rPr>
              <a:t>QoE</a:t>
            </a:r>
            <a:r>
              <a:rPr kumimoji="0" lang="en-US" altLang="zh-CN" sz="1400" b="0" i="0" u="none" strike="noStrike" kern="0" cap="none" spc="0" normalizeH="0" baseline="0" noProof="0" dirty="0">
                <a:ln>
                  <a:noFill/>
                </a:ln>
                <a:solidFill>
                  <a:prstClr val="black"/>
                </a:solidFill>
                <a:effectLst/>
                <a:uLnTx/>
                <a:uFillTx/>
                <a:latin typeface="Calibri"/>
                <a:ea typeface="宋体" panose="02010600030101010101" pitchFamily="2" charset="-122"/>
                <a:cs typeface="Arial" pitchFamily="34" charset="0"/>
              </a:rPr>
              <a:t> metrics.</a:t>
            </a:r>
          </a:p>
          <a:p>
            <a:pPr lvl="1" indent="-342900">
              <a:lnSpc>
                <a:spcPct val="93000"/>
              </a:lnSpc>
              <a:spcBef>
                <a:spcPct val="15000"/>
              </a:spcBef>
              <a:spcAft>
                <a:spcPct val="15000"/>
              </a:spcAft>
              <a:buClrTx/>
              <a:buSzPct val="100000"/>
              <a:buBlip>
                <a:blip r:embed="rId2"/>
              </a:buBlip>
              <a:tabLst>
                <a:tab pos="285750" algn="l"/>
              </a:tabLst>
              <a:defRPr/>
            </a:pPr>
            <a:r>
              <a:rPr kumimoji="0" lang="en-US" altLang="zh-CN" sz="1400" b="0" i="0" u="none" strike="noStrike" kern="0" cap="none" spc="0" normalizeH="0" baseline="0" noProof="0" dirty="0">
                <a:ln>
                  <a:noFill/>
                </a:ln>
                <a:solidFill>
                  <a:prstClr val="black"/>
                </a:solidFill>
                <a:effectLst/>
                <a:uLnTx/>
                <a:uFillTx/>
                <a:latin typeface="Calibri"/>
                <a:ea typeface="宋体" panose="02010600030101010101" pitchFamily="2" charset="-122"/>
                <a:cs typeface="Arial" pitchFamily="34" charset="0"/>
              </a:rPr>
              <a:t>Define the relevant observation points in </a:t>
            </a:r>
            <a:r>
              <a:rPr kumimoji="0" lang="en-US" altLang="zh-CN" sz="1400" b="0" i="0" u="none" strike="noStrike" kern="0" cap="none" spc="0" normalizeH="0" baseline="0" noProof="0" dirty="0" err="1">
                <a:ln>
                  <a:noFill/>
                </a:ln>
                <a:solidFill>
                  <a:prstClr val="black"/>
                </a:solidFill>
                <a:effectLst/>
                <a:uLnTx/>
                <a:uFillTx/>
                <a:latin typeface="Calibri"/>
                <a:ea typeface="宋体" panose="02010600030101010101" pitchFamily="2" charset="-122"/>
                <a:cs typeface="Arial" pitchFamily="34" charset="0"/>
              </a:rPr>
              <a:t>MeCAR</a:t>
            </a:r>
            <a:r>
              <a:rPr kumimoji="0" lang="en-US" altLang="zh-CN" sz="1400" b="0" i="0" u="none" strike="noStrike" kern="0" cap="none" spc="0" normalizeH="0" baseline="0" noProof="0" dirty="0">
                <a:ln>
                  <a:noFill/>
                </a:ln>
                <a:solidFill>
                  <a:prstClr val="black"/>
                </a:solidFill>
                <a:effectLst/>
                <a:uLnTx/>
                <a:uFillTx/>
                <a:latin typeface="Calibri"/>
                <a:ea typeface="宋体" panose="02010600030101010101" pitchFamily="2" charset="-122"/>
                <a:cs typeface="Arial" pitchFamily="34" charset="0"/>
              </a:rPr>
              <a:t> device architecture </a:t>
            </a:r>
          </a:p>
          <a:p>
            <a:pPr lvl="1" indent="-342900">
              <a:lnSpc>
                <a:spcPct val="93000"/>
              </a:lnSpc>
              <a:spcBef>
                <a:spcPct val="15000"/>
              </a:spcBef>
              <a:spcAft>
                <a:spcPct val="15000"/>
              </a:spcAft>
              <a:buClrTx/>
              <a:buSzPct val="100000"/>
              <a:buBlip>
                <a:blip r:embed="rId2"/>
              </a:buBlip>
              <a:tabLst>
                <a:tab pos="285750" algn="l"/>
              </a:tabLst>
              <a:defRPr/>
            </a:pPr>
            <a:r>
              <a:rPr kumimoji="0" lang="en-US" altLang="zh-CN" sz="1400" b="0" i="0" u="none" strike="noStrike" kern="0" cap="none" spc="0" normalizeH="0" baseline="0" noProof="0" dirty="0">
                <a:ln>
                  <a:noFill/>
                </a:ln>
                <a:solidFill>
                  <a:prstClr val="black"/>
                </a:solidFill>
                <a:effectLst/>
                <a:uLnTx/>
                <a:uFillTx/>
                <a:latin typeface="Calibri"/>
                <a:ea typeface="宋体" panose="02010600030101010101" pitchFamily="2" charset="-122"/>
                <a:cs typeface="Arial" pitchFamily="34" charset="0"/>
              </a:rPr>
              <a:t>Define the measurement and derivation of relevant XR </a:t>
            </a:r>
            <a:r>
              <a:rPr kumimoji="0" lang="en-US" altLang="zh-CN" sz="1400" b="0" i="0" u="none" strike="noStrike" kern="0" cap="none" spc="0" normalizeH="0" baseline="0" noProof="0" dirty="0" err="1">
                <a:ln>
                  <a:noFill/>
                </a:ln>
                <a:solidFill>
                  <a:prstClr val="black"/>
                </a:solidFill>
                <a:effectLst/>
                <a:uLnTx/>
                <a:uFillTx/>
                <a:latin typeface="Calibri"/>
                <a:ea typeface="宋体" panose="02010600030101010101" pitchFamily="2" charset="-122"/>
                <a:cs typeface="Arial" pitchFamily="34" charset="0"/>
              </a:rPr>
              <a:t>QoE</a:t>
            </a:r>
            <a:r>
              <a:rPr kumimoji="0" lang="en-US" altLang="zh-CN" sz="1400" b="0" i="0" u="none" strike="noStrike" kern="0" cap="none" spc="0" normalizeH="0" baseline="0" noProof="0" dirty="0">
                <a:ln>
                  <a:noFill/>
                </a:ln>
                <a:solidFill>
                  <a:prstClr val="black"/>
                </a:solidFill>
                <a:effectLst/>
                <a:uLnTx/>
                <a:uFillTx/>
                <a:latin typeface="Calibri"/>
                <a:ea typeface="宋体" panose="02010600030101010101" pitchFamily="2" charset="-122"/>
                <a:cs typeface="Arial" pitchFamily="34" charset="0"/>
              </a:rPr>
              <a:t> metrics</a:t>
            </a:r>
          </a:p>
          <a:p>
            <a:pPr marL="0" lvl="0" indent="0" fontAlgn="base">
              <a:lnSpc>
                <a:spcPct val="93000"/>
              </a:lnSpc>
              <a:spcBef>
                <a:spcPct val="15000"/>
              </a:spcBef>
              <a:spcAft>
                <a:spcPct val="15000"/>
              </a:spcAft>
              <a:buSzPct val="100000"/>
              <a:buNone/>
              <a:tabLst>
                <a:tab pos="285750" algn="l"/>
              </a:tabLst>
              <a:defRPr/>
            </a:pPr>
            <a:endParaRPr lang="en-GB" sz="1400" b="1" u="sng" dirty="0">
              <a:cs typeface="Arial" pitchFamily="34" charset="0"/>
            </a:endParaRPr>
          </a:p>
          <a:p>
            <a:pPr lvl="0" fontAlgn="base">
              <a:lnSpc>
                <a:spcPct val="93000"/>
              </a:lnSpc>
              <a:spcBef>
                <a:spcPct val="15000"/>
              </a:spcBef>
              <a:spcAft>
                <a:spcPct val="15000"/>
              </a:spcAft>
              <a:buSzPct val="100000"/>
              <a:tabLst>
                <a:tab pos="285750" algn="l"/>
              </a:tabLst>
              <a:defRPr/>
            </a:pPr>
            <a:endParaRPr lang="en-GB" sz="1400" b="1" u="sng" dirty="0">
              <a:cs typeface="Arial" pitchFamily="34" charset="0"/>
            </a:endParaRPr>
          </a:p>
          <a:p>
            <a:pPr>
              <a:lnSpc>
                <a:spcPct val="93000"/>
              </a:lnSpc>
              <a:spcBef>
                <a:spcPct val="15000"/>
              </a:spcBef>
              <a:spcAft>
                <a:spcPct val="15000"/>
              </a:spcAft>
              <a:buSzPct val="100000"/>
              <a:tabLst>
                <a:tab pos="285750" algn="l"/>
              </a:tabLst>
              <a:defRPr/>
            </a:pPr>
            <a:endParaRPr lang="en-US" altLang="zh-CN" sz="1400" dirty="0">
              <a:cs typeface="Arial" pitchFamily="34" charset="0"/>
            </a:endParaRPr>
          </a:p>
          <a:p>
            <a:pPr>
              <a:lnSpc>
                <a:spcPct val="93000"/>
              </a:lnSpc>
              <a:spcBef>
                <a:spcPct val="15000"/>
              </a:spcBef>
              <a:spcAft>
                <a:spcPct val="15000"/>
              </a:spcAft>
              <a:buSzPct val="100000"/>
              <a:tabLst>
                <a:tab pos="285750" algn="l"/>
              </a:tabLst>
              <a:defRPr/>
            </a:pPr>
            <a:endParaRPr lang="en-US" altLang="en-US" sz="1400" dirty="0">
              <a:cs typeface="Arial" panose="020B0604020202020204" pitchFamily="34" charset="0"/>
            </a:endParaRPr>
          </a:p>
          <a:p>
            <a:pPr lvl="0" fontAlgn="base">
              <a:lnSpc>
                <a:spcPct val="93000"/>
              </a:lnSpc>
              <a:spcBef>
                <a:spcPct val="15000"/>
              </a:spcBef>
              <a:spcAft>
                <a:spcPct val="15000"/>
              </a:spcAft>
              <a:buSzPct val="100000"/>
              <a:buNone/>
              <a:tabLst>
                <a:tab pos="285750" algn="l"/>
              </a:tabLst>
              <a:defRPr/>
            </a:pPr>
            <a:endParaRPr lang="en-US" altLang="zh-CN" sz="1400" dirty="0"/>
          </a:p>
          <a:p>
            <a:pPr>
              <a:buNone/>
            </a:pPr>
            <a:endParaRPr lang="fr-FR" sz="1400" dirty="0"/>
          </a:p>
        </p:txBody>
      </p:sp>
      <p:graphicFrame>
        <p:nvGraphicFramePr>
          <p:cNvPr id="4" name="Table 3">
            <a:extLst>
              <a:ext uri="{FF2B5EF4-FFF2-40B4-BE49-F238E27FC236}">
                <a16:creationId xmlns:a16="http://schemas.microsoft.com/office/drawing/2014/main" id="{316C410E-82FA-476F-B093-00474D9D4256}"/>
              </a:ext>
            </a:extLst>
          </p:cNvPr>
          <p:cNvGraphicFramePr>
            <a:graphicFrameLocks noGrp="1"/>
          </p:cNvGraphicFramePr>
          <p:nvPr>
            <p:extLst>
              <p:ext uri="{D42A27DB-BD31-4B8C-83A1-F6EECF244321}">
                <p14:modId xmlns:p14="http://schemas.microsoft.com/office/powerpoint/2010/main" val="2329270080"/>
              </p:ext>
            </p:extLst>
          </p:nvPr>
        </p:nvGraphicFramePr>
        <p:xfrm>
          <a:off x="647700" y="1454150"/>
          <a:ext cx="10084901" cy="584080"/>
        </p:xfrm>
        <a:graphic>
          <a:graphicData uri="http://schemas.openxmlformats.org/drawingml/2006/table">
            <a:tbl>
              <a:tblPr firstRow="1" firstCol="1" bandRow="1">
                <a:tableStyleId>{F5AB1C69-6EDB-4FF4-983F-18BD219EF322}</a:tableStyleId>
              </a:tblPr>
              <a:tblGrid>
                <a:gridCol w="601902">
                  <a:extLst>
                    <a:ext uri="{9D8B030D-6E8A-4147-A177-3AD203B41FA5}">
                      <a16:colId xmlns:a16="http://schemas.microsoft.com/office/drawing/2014/main" val="2803819478"/>
                    </a:ext>
                  </a:extLst>
                </a:gridCol>
                <a:gridCol w="3844407">
                  <a:extLst>
                    <a:ext uri="{9D8B030D-6E8A-4147-A177-3AD203B41FA5}">
                      <a16:colId xmlns:a16="http://schemas.microsoft.com/office/drawing/2014/main" val="3505420422"/>
                    </a:ext>
                  </a:extLst>
                </a:gridCol>
                <a:gridCol w="1095473">
                  <a:extLst>
                    <a:ext uri="{9D8B030D-6E8A-4147-A177-3AD203B41FA5}">
                      <a16:colId xmlns:a16="http://schemas.microsoft.com/office/drawing/2014/main" val="1490831781"/>
                    </a:ext>
                  </a:extLst>
                </a:gridCol>
                <a:gridCol w="807092">
                  <a:extLst>
                    <a:ext uri="{9D8B030D-6E8A-4147-A177-3AD203B41FA5}">
                      <a16:colId xmlns:a16="http://schemas.microsoft.com/office/drawing/2014/main" val="3229099977"/>
                    </a:ext>
                  </a:extLst>
                </a:gridCol>
                <a:gridCol w="551732">
                  <a:extLst>
                    <a:ext uri="{9D8B030D-6E8A-4147-A177-3AD203B41FA5}">
                      <a16:colId xmlns:a16="http://schemas.microsoft.com/office/drawing/2014/main" val="2518572133"/>
                    </a:ext>
                  </a:extLst>
                </a:gridCol>
                <a:gridCol w="643064">
                  <a:extLst>
                    <a:ext uri="{9D8B030D-6E8A-4147-A177-3AD203B41FA5}">
                      <a16:colId xmlns:a16="http://schemas.microsoft.com/office/drawing/2014/main" val="1766003584"/>
                    </a:ext>
                  </a:extLst>
                </a:gridCol>
                <a:gridCol w="643064">
                  <a:extLst>
                    <a:ext uri="{9D8B030D-6E8A-4147-A177-3AD203B41FA5}">
                      <a16:colId xmlns:a16="http://schemas.microsoft.com/office/drawing/2014/main" val="1420571077"/>
                    </a:ext>
                  </a:extLst>
                </a:gridCol>
                <a:gridCol w="1898167">
                  <a:extLst>
                    <a:ext uri="{9D8B030D-6E8A-4147-A177-3AD203B41FA5}">
                      <a16:colId xmlns:a16="http://schemas.microsoft.com/office/drawing/2014/main" val="3286458435"/>
                    </a:ext>
                  </a:extLst>
                </a:gridCol>
              </a:tblGrid>
              <a:tr h="296861">
                <a:tc>
                  <a:txBody>
                    <a:bodyPr/>
                    <a:lstStyle/>
                    <a:p>
                      <a:pPr algn="ctr">
                        <a:lnSpc>
                          <a:spcPct val="107000"/>
                        </a:lnSpc>
                        <a:spcAft>
                          <a:spcPts val="800"/>
                        </a:spcAft>
                      </a:pPr>
                      <a:r>
                        <a:rPr lang="en-GB" sz="1000" dirty="0"/>
                        <a:t>UID</a:t>
                      </a:r>
                    </a:p>
                  </a:txBody>
                  <a:tcPr marL="36001" marR="36001" marT="0" marB="0" anchor="ctr"/>
                </a:tc>
                <a:tc>
                  <a:txBody>
                    <a:bodyPr/>
                    <a:lstStyle/>
                    <a:p>
                      <a:pPr algn="ctr">
                        <a:lnSpc>
                          <a:spcPct val="107000"/>
                        </a:lnSpc>
                        <a:spcAft>
                          <a:spcPts val="800"/>
                        </a:spcAft>
                      </a:pPr>
                      <a:r>
                        <a:rPr lang="en-GB" sz="1000" dirty="0"/>
                        <a:t>Name</a:t>
                      </a:r>
                    </a:p>
                  </a:txBody>
                  <a:tcPr marL="36001" marR="36001" marT="0" marB="0" anchor="ctr"/>
                </a:tc>
                <a:tc>
                  <a:txBody>
                    <a:bodyPr/>
                    <a:lstStyle/>
                    <a:p>
                      <a:pPr algn="ctr">
                        <a:lnSpc>
                          <a:spcPct val="107000"/>
                        </a:lnSpc>
                        <a:spcAft>
                          <a:spcPts val="800"/>
                        </a:spcAft>
                      </a:pPr>
                      <a:r>
                        <a:rPr lang="en-GB" sz="1000" dirty="0"/>
                        <a:t>Acronym</a:t>
                      </a:r>
                    </a:p>
                  </a:txBody>
                  <a:tcPr marL="36001" marR="36001" marT="0" marB="0" anchor="ctr"/>
                </a:tc>
                <a:tc>
                  <a:txBody>
                    <a:bodyPr/>
                    <a:lstStyle/>
                    <a:p>
                      <a:pPr algn="ctr">
                        <a:lnSpc>
                          <a:spcPct val="107000"/>
                        </a:lnSpc>
                        <a:spcAft>
                          <a:spcPts val="800"/>
                        </a:spcAft>
                      </a:pPr>
                      <a:r>
                        <a:rPr lang="en-GB" sz="1000" dirty="0"/>
                        <a:t>Target (mm/</a:t>
                      </a:r>
                      <a:r>
                        <a:rPr lang="en-GB" sz="1000" dirty="0" err="1"/>
                        <a:t>yyyy</a:t>
                      </a:r>
                      <a:r>
                        <a:rPr lang="en-GB" sz="1000" dirty="0"/>
                        <a:t>)</a:t>
                      </a:r>
                    </a:p>
                  </a:txBody>
                  <a:tcPr marL="36001" marR="36001" marT="0" marB="0" anchor="ctr"/>
                </a:tc>
                <a:tc>
                  <a:txBody>
                    <a:bodyPr/>
                    <a:lstStyle/>
                    <a:p>
                      <a:pPr algn="ctr">
                        <a:lnSpc>
                          <a:spcPct val="107000"/>
                        </a:lnSpc>
                        <a:spcAft>
                          <a:spcPts val="800"/>
                        </a:spcAft>
                      </a:pPr>
                      <a:r>
                        <a:rPr lang="en-GB" sz="1000" dirty="0"/>
                        <a:t>Old %</a:t>
                      </a:r>
                    </a:p>
                  </a:txBody>
                  <a:tcPr marL="36001" marR="36001" marT="0" marB="0" anchor="ctr"/>
                </a:tc>
                <a:tc>
                  <a:txBody>
                    <a:bodyPr/>
                    <a:lstStyle/>
                    <a:p>
                      <a:pPr algn="ctr">
                        <a:lnSpc>
                          <a:spcPct val="107000"/>
                        </a:lnSpc>
                        <a:spcAft>
                          <a:spcPts val="800"/>
                        </a:spcAft>
                      </a:pPr>
                      <a:r>
                        <a:rPr lang="en-GB" sz="1000" b="1" kern="1200" dirty="0">
                          <a:solidFill>
                            <a:schemeClr val="lt1"/>
                          </a:solidFill>
                          <a:latin typeface="+mn-lt"/>
                          <a:ea typeface="+mn-ea"/>
                          <a:cs typeface="+mn-cs"/>
                        </a:rPr>
                        <a:t>WID</a:t>
                      </a:r>
                      <a:endParaRPr lang="en-GB" sz="1000" dirty="0">
                        <a:solidFill>
                          <a:srgbClr val="FF0000"/>
                        </a:solidFill>
                      </a:endParaRPr>
                    </a:p>
                  </a:txBody>
                  <a:tcPr marL="36001" marR="36001" marT="0" marB="0" anchor="ctr"/>
                </a:tc>
                <a:tc>
                  <a:txBody>
                    <a:bodyPr/>
                    <a:lstStyle/>
                    <a:p>
                      <a:pPr algn="ctr">
                        <a:lnSpc>
                          <a:spcPct val="107000"/>
                        </a:lnSpc>
                        <a:spcAft>
                          <a:spcPts val="800"/>
                        </a:spcAft>
                      </a:pPr>
                      <a:r>
                        <a:rPr lang="en-GB" sz="1000" dirty="0">
                          <a:solidFill>
                            <a:srgbClr val="FF0000"/>
                          </a:solidFill>
                        </a:rPr>
                        <a:t>New %</a:t>
                      </a:r>
                      <a:endParaRPr lang="en-GB" sz="1000" b="1" kern="1200" dirty="0">
                        <a:solidFill>
                          <a:schemeClr val="lt1"/>
                        </a:solidFill>
                        <a:latin typeface="+mn-lt"/>
                        <a:ea typeface="+mn-ea"/>
                        <a:cs typeface="+mn-cs"/>
                      </a:endParaRPr>
                    </a:p>
                  </a:txBody>
                  <a:tcPr marL="36001" marR="36001" marT="0" marB="0" anchor="ctr"/>
                </a:tc>
                <a:tc>
                  <a:txBody>
                    <a:bodyPr/>
                    <a:lstStyle/>
                    <a:p>
                      <a:pPr algn="ctr">
                        <a:lnSpc>
                          <a:spcPct val="107000"/>
                        </a:lnSpc>
                        <a:spcAft>
                          <a:spcPts val="800"/>
                        </a:spcAft>
                      </a:pPr>
                      <a:r>
                        <a:rPr lang="en-GB" sz="1000" dirty="0">
                          <a:solidFill>
                            <a:srgbClr val="FF0000"/>
                          </a:solidFill>
                        </a:rPr>
                        <a:t>Change or comment</a:t>
                      </a:r>
                    </a:p>
                  </a:txBody>
                  <a:tcPr marL="36001" marR="36001" marT="0" marB="0" anchor="ctr"/>
                </a:tc>
                <a:extLst>
                  <a:ext uri="{0D108BD9-81ED-4DB2-BD59-A6C34878D82A}">
                    <a16:rowId xmlns:a16="http://schemas.microsoft.com/office/drawing/2014/main" val="2693579738"/>
                  </a:ext>
                </a:extLst>
              </a:tr>
              <a:tr h="265183">
                <a:tc>
                  <a:txBody>
                    <a:bodyPr/>
                    <a:lstStyle/>
                    <a:p>
                      <a:pPr algn="r" fontAlgn="b"/>
                      <a:r>
                        <a:rPr lang="en-US" sz="1000"/>
                        <a:t>960049</a:t>
                      </a:r>
                    </a:p>
                  </a:txBody>
                  <a:tcPr marL="9525" marR="9525" marT="9525" marB="0" anchor="b"/>
                </a:tc>
                <a:tc>
                  <a:txBody>
                    <a:bodyPr/>
                    <a:lstStyle/>
                    <a:p>
                      <a:pPr algn="l" fontAlgn="b"/>
                      <a:r>
                        <a:rPr lang="en-US" sz="1000"/>
                        <a:t>Study on AR and MR QoE Metrics </a:t>
                      </a:r>
                    </a:p>
                  </a:txBody>
                  <a:tcPr marL="9525" marR="9525" marT="9525" marB="0" anchor="b"/>
                </a:tc>
                <a:tc>
                  <a:txBody>
                    <a:bodyPr/>
                    <a:lstStyle/>
                    <a:p>
                      <a:pPr algn="l" fontAlgn="b"/>
                      <a:r>
                        <a:rPr lang="en-US" sz="1000"/>
                        <a:t>FS_ARMRQoE</a:t>
                      </a:r>
                    </a:p>
                  </a:txBody>
                  <a:tcPr marL="9525" marR="9525" marT="9525" marB="0" anchor="b"/>
                </a:tc>
                <a:tc>
                  <a:txBody>
                    <a:bodyPr/>
                    <a:lstStyle/>
                    <a:p>
                      <a:pPr algn="r" fontAlgn="b"/>
                      <a:r>
                        <a:rPr lang="en-US" sz="1000" dirty="0"/>
                        <a:t>12/2023</a:t>
                      </a:r>
                    </a:p>
                  </a:txBody>
                  <a:tcPr marL="9525" marR="9525" marT="9525" marB="0" anchor="b"/>
                </a:tc>
                <a:tc>
                  <a:txBody>
                    <a:bodyPr/>
                    <a:lstStyle/>
                    <a:p>
                      <a:pPr algn="r" fontAlgn="b"/>
                      <a:r>
                        <a:rPr lang="en-US" sz="1000"/>
                        <a:t>5%</a:t>
                      </a:r>
                    </a:p>
                  </a:txBody>
                  <a:tcPr marL="9525" marR="9525" marT="9525" marB="0" anchor="b"/>
                </a:tc>
                <a:tc>
                  <a:txBody>
                    <a:bodyPr/>
                    <a:lstStyle/>
                    <a:p>
                      <a:pPr algn="l" fontAlgn="b"/>
                      <a:r>
                        <a:rPr lang="en-US" sz="1000">
                          <a:hlinkClick r:id="rId3"/>
                        </a:rPr>
                        <a:t>SP-220708</a:t>
                      </a:r>
                      <a:endParaRPr lang="en-US" sz="1000"/>
                    </a:p>
                  </a:txBody>
                  <a:tcPr marL="9525" marR="9525" marT="9525" marB="0" anchor="b"/>
                </a:tc>
                <a:tc>
                  <a:txBody>
                    <a:bodyPr/>
                    <a:lstStyle/>
                    <a:p>
                      <a:pPr algn="ctr">
                        <a:lnSpc>
                          <a:spcPct val="107000"/>
                        </a:lnSpc>
                        <a:spcAft>
                          <a:spcPts val="800"/>
                        </a:spcAft>
                      </a:pPr>
                      <a:r>
                        <a:rPr lang="en-GB" sz="1000" dirty="0">
                          <a:solidFill>
                            <a:srgbClr val="FF0000"/>
                          </a:solidFill>
                        </a:rPr>
                        <a:t>10%</a:t>
                      </a:r>
                    </a:p>
                  </a:txBody>
                  <a:tcPr marL="36001" marR="36001" marT="0" marB="0" anchor="ctr"/>
                </a:tc>
                <a:tc>
                  <a:txBody>
                    <a:bodyPr/>
                    <a:lstStyle/>
                    <a:p>
                      <a:pPr algn="ctr">
                        <a:lnSpc>
                          <a:spcPct val="107000"/>
                        </a:lnSpc>
                        <a:spcAft>
                          <a:spcPts val="800"/>
                        </a:spcAft>
                      </a:pPr>
                      <a:endParaRPr lang="en-GB" sz="1000" dirty="0">
                        <a:solidFill>
                          <a:srgbClr val="FF0000"/>
                        </a:solidFill>
                      </a:endParaRPr>
                    </a:p>
                  </a:txBody>
                  <a:tcPr marL="36001" marR="36001" marT="0" marB="0" anchor="ctr"/>
                </a:tc>
                <a:extLst>
                  <a:ext uri="{0D108BD9-81ED-4DB2-BD59-A6C34878D82A}">
                    <a16:rowId xmlns:a16="http://schemas.microsoft.com/office/drawing/2014/main" val="176874692"/>
                  </a:ext>
                </a:extLst>
              </a:tr>
            </a:tbl>
          </a:graphicData>
        </a:graphic>
      </p:graphicFrame>
    </p:spTree>
    <p:extLst>
      <p:ext uri="{BB962C8B-B14F-4D97-AF65-F5344CB8AC3E}">
        <p14:creationId xmlns:p14="http://schemas.microsoft.com/office/powerpoint/2010/main" val="1388405437"/>
      </p:ext>
    </p:extLst>
  </p:cSld>
  <p:clrMapOvr>
    <a:masterClrMapping/>
  </p:clrMapOvr>
  <p:transition spd="slow"/>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12A81A8-5C7E-4B5E-B955-EBF4BE0C600C}"/>
              </a:ext>
            </a:extLst>
          </p:cNvPr>
          <p:cNvSpPr>
            <a:spLocks noGrp="1"/>
          </p:cNvSpPr>
          <p:nvPr>
            <p:ph type="title"/>
          </p:nvPr>
        </p:nvSpPr>
        <p:spPr/>
        <p:txBody>
          <a:bodyPr/>
          <a:lstStyle/>
          <a:p>
            <a:r>
              <a:rPr lang="en-US" altLang="en-US" sz="3200" dirty="0"/>
              <a:t>Feasibility Study on Audio Aspects for 5G Glasses-type AR/MR Devices (FS_Audio_5GSTAR) – </a:t>
            </a:r>
            <a:r>
              <a:rPr lang="en-US" altLang="en-US" dirty="0">
                <a:solidFill>
                  <a:srgbClr val="00B050"/>
                </a:solidFill>
              </a:rPr>
              <a:t>C</a:t>
            </a:r>
            <a:r>
              <a:rPr lang="en-US" altLang="en-US" sz="3200" dirty="0">
                <a:solidFill>
                  <a:srgbClr val="00B050"/>
                </a:solidFill>
              </a:rPr>
              <a:t>ompleted !</a:t>
            </a:r>
          </a:p>
        </p:txBody>
      </p:sp>
      <p:sp>
        <p:nvSpPr>
          <p:cNvPr id="3" name="Espace réservé du contenu 2">
            <a:extLst>
              <a:ext uri="{FF2B5EF4-FFF2-40B4-BE49-F238E27FC236}">
                <a16:creationId xmlns:a16="http://schemas.microsoft.com/office/drawing/2014/main" id="{65F9F2AB-B13E-42E2-987D-E48C9A0EA900}"/>
              </a:ext>
            </a:extLst>
          </p:cNvPr>
          <p:cNvSpPr>
            <a:spLocks noGrp="1"/>
          </p:cNvSpPr>
          <p:nvPr>
            <p:ph idx="1"/>
          </p:nvPr>
        </p:nvSpPr>
        <p:spPr>
          <a:xfrm>
            <a:off x="647701" y="2676525"/>
            <a:ext cx="11068050" cy="3608389"/>
          </a:xfrm>
        </p:spPr>
        <p:txBody>
          <a:bodyPr/>
          <a:lstStyle/>
          <a:p>
            <a:pPr lvl="0" fontAlgn="base">
              <a:lnSpc>
                <a:spcPct val="93000"/>
              </a:lnSpc>
              <a:spcBef>
                <a:spcPct val="15000"/>
              </a:spcBef>
              <a:spcAft>
                <a:spcPct val="15000"/>
              </a:spcAft>
              <a:buSzPct val="100000"/>
              <a:buNone/>
              <a:tabLst>
                <a:tab pos="285750" algn="l"/>
              </a:tabLst>
              <a:defRPr/>
            </a:pPr>
            <a:r>
              <a:rPr lang="en-GB" sz="1400" b="1" u="sng" dirty="0">
                <a:cs typeface="Arial" pitchFamily="34" charset="0"/>
              </a:rPr>
              <a:t>Purpose</a:t>
            </a:r>
          </a:p>
          <a:p>
            <a:pPr>
              <a:lnSpc>
                <a:spcPct val="93000"/>
              </a:lnSpc>
              <a:spcBef>
                <a:spcPct val="15000"/>
              </a:spcBef>
              <a:spcAft>
                <a:spcPct val="15000"/>
              </a:spcAft>
              <a:buSzPct val="100000"/>
              <a:tabLst>
                <a:tab pos="285750" algn="l"/>
              </a:tabLst>
              <a:defRPr/>
            </a:pPr>
            <a:r>
              <a:rPr lang="en-US" altLang="en-US" sz="1400" dirty="0"/>
              <a:t>The objective of this study item is to complement TR 26.998 </a:t>
            </a:r>
            <a:r>
              <a:rPr lang="en-US" altLang="en-US" sz="1400" i="1" dirty="0"/>
              <a:t>Support of 5G glass-type Augmented Reality / Mixed Reality (AR/MR) devices</a:t>
            </a:r>
            <a:r>
              <a:rPr lang="en-US" altLang="en-US" sz="1400" dirty="0"/>
              <a:t>, with relevant audio aspects (e.g., audio codec and rendering considerations, audio KPIs): e.g. identify audio capture and playback types, potential differentiation of the functional architecture considering audio aspects, determine if the video codec split architecture is appropriate for audio.</a:t>
            </a:r>
            <a:endParaRPr lang="en-US" altLang="en-US" sz="1400" dirty="0">
              <a:cs typeface="Arial" panose="020B0604020202020204" pitchFamily="34" charset="0"/>
            </a:endParaRPr>
          </a:p>
          <a:p>
            <a:pPr lvl="0" fontAlgn="base">
              <a:lnSpc>
                <a:spcPct val="93000"/>
              </a:lnSpc>
              <a:spcBef>
                <a:spcPct val="15000"/>
              </a:spcBef>
              <a:spcAft>
                <a:spcPct val="15000"/>
              </a:spcAft>
              <a:buSzPct val="100000"/>
              <a:buNone/>
              <a:tabLst>
                <a:tab pos="285750" algn="l"/>
              </a:tabLst>
              <a:defRPr/>
            </a:pPr>
            <a:r>
              <a:rPr lang="en-GB" sz="1400" b="1" u="sng" dirty="0">
                <a:cs typeface="Arial" pitchFamily="34" charset="0"/>
              </a:rPr>
              <a:t>Progress in the last quarter</a:t>
            </a:r>
          </a:p>
          <a:p>
            <a:pPr lvl="0" fontAlgn="base">
              <a:lnSpc>
                <a:spcPct val="93000"/>
              </a:lnSpc>
              <a:spcBef>
                <a:spcPct val="15000"/>
              </a:spcBef>
              <a:spcAft>
                <a:spcPct val="15000"/>
              </a:spcAft>
              <a:buSzPct val="100000"/>
              <a:tabLst>
                <a:tab pos="285750" algn="l"/>
              </a:tabLst>
              <a:defRPr/>
            </a:pPr>
            <a:r>
              <a:rPr lang="en-GB" sz="1400" u="sng" dirty="0">
                <a:solidFill>
                  <a:srgbClr val="0000FF"/>
                </a:solidFill>
                <a:effectLst/>
                <a:ea typeface="Times New Roman" panose="02020603050405020304" pitchFamily="18" charset="0"/>
                <a:cs typeface="Times New Roman" panose="02020603050405020304" pitchFamily="18" charset="0"/>
                <a:hlinkClick r:id="rId2"/>
              </a:rPr>
              <a:t>SP-221050</a:t>
            </a:r>
            <a:r>
              <a:rPr lang="en-US" altLang="zh-CN" sz="1400" dirty="0">
                <a:cs typeface="Arial" pitchFamily="34" charset="0"/>
              </a:rPr>
              <a:t>: Study item completed with a CR to TR 26.998 with addition of audio pipeline considerations. Clarifications and editorial corrections are also provided on audio related aspects. </a:t>
            </a:r>
          </a:p>
          <a:p>
            <a:pPr lvl="0" fontAlgn="base">
              <a:lnSpc>
                <a:spcPct val="93000"/>
              </a:lnSpc>
              <a:spcBef>
                <a:spcPct val="15000"/>
              </a:spcBef>
              <a:spcAft>
                <a:spcPct val="15000"/>
              </a:spcAft>
              <a:buSzPct val="100000"/>
              <a:buNone/>
              <a:tabLst>
                <a:tab pos="285750" algn="l"/>
              </a:tabLst>
              <a:defRPr/>
            </a:pPr>
            <a:r>
              <a:rPr lang="en-GB" sz="1400" b="1" u="sng" dirty="0">
                <a:cs typeface="Arial" pitchFamily="34" charset="0"/>
              </a:rPr>
              <a:t>Next steps</a:t>
            </a:r>
          </a:p>
          <a:p>
            <a:pPr lvl="0" fontAlgn="base">
              <a:lnSpc>
                <a:spcPct val="93000"/>
              </a:lnSpc>
              <a:spcBef>
                <a:spcPct val="15000"/>
              </a:spcBef>
              <a:spcAft>
                <a:spcPct val="15000"/>
              </a:spcAft>
              <a:buSzPct val="100000"/>
              <a:tabLst>
                <a:tab pos="285750" algn="l"/>
              </a:tabLst>
              <a:defRPr/>
            </a:pPr>
            <a:r>
              <a:rPr lang="en-US" altLang="zh-CN" sz="1400" dirty="0">
                <a:cs typeface="Arial" pitchFamily="34" charset="0"/>
              </a:rPr>
              <a:t>n/a</a:t>
            </a:r>
            <a:endParaRPr lang="en-GB" sz="1400" b="1" u="sng" dirty="0">
              <a:cs typeface="Arial" pitchFamily="34" charset="0"/>
            </a:endParaRPr>
          </a:p>
          <a:p>
            <a:pPr>
              <a:lnSpc>
                <a:spcPct val="93000"/>
              </a:lnSpc>
              <a:spcBef>
                <a:spcPct val="15000"/>
              </a:spcBef>
              <a:spcAft>
                <a:spcPct val="15000"/>
              </a:spcAft>
              <a:buSzPct val="100000"/>
              <a:tabLst>
                <a:tab pos="285750" algn="l"/>
              </a:tabLst>
              <a:defRPr/>
            </a:pPr>
            <a:endParaRPr lang="en-US" altLang="zh-CN" sz="1400" dirty="0">
              <a:cs typeface="Arial" pitchFamily="34" charset="0"/>
            </a:endParaRPr>
          </a:p>
          <a:p>
            <a:pPr>
              <a:lnSpc>
                <a:spcPct val="93000"/>
              </a:lnSpc>
              <a:spcBef>
                <a:spcPct val="15000"/>
              </a:spcBef>
              <a:spcAft>
                <a:spcPct val="15000"/>
              </a:spcAft>
              <a:buSzPct val="100000"/>
              <a:tabLst>
                <a:tab pos="285750" algn="l"/>
              </a:tabLst>
              <a:defRPr/>
            </a:pPr>
            <a:endParaRPr lang="en-US" altLang="en-US" sz="1400" dirty="0">
              <a:cs typeface="Arial" panose="020B0604020202020204" pitchFamily="34" charset="0"/>
            </a:endParaRPr>
          </a:p>
          <a:p>
            <a:pPr lvl="0" fontAlgn="base">
              <a:lnSpc>
                <a:spcPct val="93000"/>
              </a:lnSpc>
              <a:spcBef>
                <a:spcPct val="15000"/>
              </a:spcBef>
              <a:spcAft>
                <a:spcPct val="15000"/>
              </a:spcAft>
              <a:buSzPct val="100000"/>
              <a:buNone/>
              <a:tabLst>
                <a:tab pos="285750" algn="l"/>
              </a:tabLst>
              <a:defRPr/>
            </a:pPr>
            <a:endParaRPr lang="en-US" altLang="zh-CN" sz="1400" dirty="0"/>
          </a:p>
          <a:p>
            <a:pPr>
              <a:buNone/>
            </a:pPr>
            <a:endParaRPr lang="fr-FR" sz="1400" dirty="0"/>
          </a:p>
        </p:txBody>
      </p:sp>
      <p:graphicFrame>
        <p:nvGraphicFramePr>
          <p:cNvPr id="4" name="Table 3">
            <a:extLst>
              <a:ext uri="{FF2B5EF4-FFF2-40B4-BE49-F238E27FC236}">
                <a16:creationId xmlns:a16="http://schemas.microsoft.com/office/drawing/2014/main" id="{A915E8D9-BA8A-48C4-B523-1D260161BDC4}"/>
              </a:ext>
            </a:extLst>
          </p:cNvPr>
          <p:cNvGraphicFramePr>
            <a:graphicFrameLocks noGrp="1"/>
          </p:cNvGraphicFramePr>
          <p:nvPr>
            <p:extLst>
              <p:ext uri="{D42A27DB-BD31-4B8C-83A1-F6EECF244321}">
                <p14:modId xmlns:p14="http://schemas.microsoft.com/office/powerpoint/2010/main" val="1609245393"/>
              </p:ext>
            </p:extLst>
          </p:nvPr>
        </p:nvGraphicFramePr>
        <p:xfrm>
          <a:off x="647700" y="1454150"/>
          <a:ext cx="10084901" cy="584080"/>
        </p:xfrm>
        <a:graphic>
          <a:graphicData uri="http://schemas.openxmlformats.org/drawingml/2006/table">
            <a:tbl>
              <a:tblPr firstRow="1" firstCol="1" bandRow="1">
                <a:tableStyleId>{F5AB1C69-6EDB-4FF4-983F-18BD219EF322}</a:tableStyleId>
              </a:tblPr>
              <a:tblGrid>
                <a:gridCol w="601902">
                  <a:extLst>
                    <a:ext uri="{9D8B030D-6E8A-4147-A177-3AD203B41FA5}">
                      <a16:colId xmlns:a16="http://schemas.microsoft.com/office/drawing/2014/main" val="1033180817"/>
                    </a:ext>
                  </a:extLst>
                </a:gridCol>
                <a:gridCol w="3844407">
                  <a:extLst>
                    <a:ext uri="{9D8B030D-6E8A-4147-A177-3AD203B41FA5}">
                      <a16:colId xmlns:a16="http://schemas.microsoft.com/office/drawing/2014/main" val="4176204052"/>
                    </a:ext>
                  </a:extLst>
                </a:gridCol>
                <a:gridCol w="1095473">
                  <a:extLst>
                    <a:ext uri="{9D8B030D-6E8A-4147-A177-3AD203B41FA5}">
                      <a16:colId xmlns:a16="http://schemas.microsoft.com/office/drawing/2014/main" val="190610062"/>
                    </a:ext>
                  </a:extLst>
                </a:gridCol>
                <a:gridCol w="807092">
                  <a:extLst>
                    <a:ext uri="{9D8B030D-6E8A-4147-A177-3AD203B41FA5}">
                      <a16:colId xmlns:a16="http://schemas.microsoft.com/office/drawing/2014/main" val="3220493337"/>
                    </a:ext>
                  </a:extLst>
                </a:gridCol>
                <a:gridCol w="551732">
                  <a:extLst>
                    <a:ext uri="{9D8B030D-6E8A-4147-A177-3AD203B41FA5}">
                      <a16:colId xmlns:a16="http://schemas.microsoft.com/office/drawing/2014/main" val="4256064340"/>
                    </a:ext>
                  </a:extLst>
                </a:gridCol>
                <a:gridCol w="643064">
                  <a:extLst>
                    <a:ext uri="{9D8B030D-6E8A-4147-A177-3AD203B41FA5}">
                      <a16:colId xmlns:a16="http://schemas.microsoft.com/office/drawing/2014/main" val="2407852744"/>
                    </a:ext>
                  </a:extLst>
                </a:gridCol>
                <a:gridCol w="643064">
                  <a:extLst>
                    <a:ext uri="{9D8B030D-6E8A-4147-A177-3AD203B41FA5}">
                      <a16:colId xmlns:a16="http://schemas.microsoft.com/office/drawing/2014/main" val="4106368070"/>
                    </a:ext>
                  </a:extLst>
                </a:gridCol>
                <a:gridCol w="1898167">
                  <a:extLst>
                    <a:ext uri="{9D8B030D-6E8A-4147-A177-3AD203B41FA5}">
                      <a16:colId xmlns:a16="http://schemas.microsoft.com/office/drawing/2014/main" val="2597969444"/>
                    </a:ext>
                  </a:extLst>
                </a:gridCol>
              </a:tblGrid>
              <a:tr h="296861">
                <a:tc>
                  <a:txBody>
                    <a:bodyPr/>
                    <a:lstStyle/>
                    <a:p>
                      <a:pPr algn="ctr">
                        <a:lnSpc>
                          <a:spcPct val="107000"/>
                        </a:lnSpc>
                        <a:spcAft>
                          <a:spcPts val="800"/>
                        </a:spcAft>
                      </a:pPr>
                      <a:r>
                        <a:rPr lang="en-GB" sz="1000" dirty="0"/>
                        <a:t>UID</a:t>
                      </a:r>
                    </a:p>
                  </a:txBody>
                  <a:tcPr marL="36001" marR="36001" marT="0" marB="0" anchor="ctr"/>
                </a:tc>
                <a:tc>
                  <a:txBody>
                    <a:bodyPr/>
                    <a:lstStyle/>
                    <a:p>
                      <a:pPr algn="ctr">
                        <a:lnSpc>
                          <a:spcPct val="107000"/>
                        </a:lnSpc>
                        <a:spcAft>
                          <a:spcPts val="800"/>
                        </a:spcAft>
                      </a:pPr>
                      <a:r>
                        <a:rPr lang="en-GB" sz="1000" dirty="0"/>
                        <a:t>Name</a:t>
                      </a:r>
                    </a:p>
                  </a:txBody>
                  <a:tcPr marL="36001" marR="36001" marT="0" marB="0" anchor="ctr"/>
                </a:tc>
                <a:tc>
                  <a:txBody>
                    <a:bodyPr/>
                    <a:lstStyle/>
                    <a:p>
                      <a:pPr algn="ctr">
                        <a:lnSpc>
                          <a:spcPct val="107000"/>
                        </a:lnSpc>
                        <a:spcAft>
                          <a:spcPts val="800"/>
                        </a:spcAft>
                      </a:pPr>
                      <a:r>
                        <a:rPr lang="en-GB" sz="1000" dirty="0"/>
                        <a:t>Acronym</a:t>
                      </a:r>
                    </a:p>
                  </a:txBody>
                  <a:tcPr marL="36001" marR="36001" marT="0" marB="0" anchor="ctr"/>
                </a:tc>
                <a:tc>
                  <a:txBody>
                    <a:bodyPr/>
                    <a:lstStyle/>
                    <a:p>
                      <a:pPr algn="ctr">
                        <a:lnSpc>
                          <a:spcPct val="107000"/>
                        </a:lnSpc>
                        <a:spcAft>
                          <a:spcPts val="800"/>
                        </a:spcAft>
                      </a:pPr>
                      <a:r>
                        <a:rPr lang="en-GB" sz="1000" dirty="0"/>
                        <a:t>Target (mm/</a:t>
                      </a:r>
                      <a:r>
                        <a:rPr lang="en-GB" sz="1000" dirty="0" err="1"/>
                        <a:t>yyyy</a:t>
                      </a:r>
                      <a:r>
                        <a:rPr lang="en-GB" sz="1000" dirty="0"/>
                        <a:t>)</a:t>
                      </a:r>
                    </a:p>
                  </a:txBody>
                  <a:tcPr marL="36001" marR="36001" marT="0" marB="0" anchor="ctr"/>
                </a:tc>
                <a:tc>
                  <a:txBody>
                    <a:bodyPr/>
                    <a:lstStyle/>
                    <a:p>
                      <a:pPr algn="ctr">
                        <a:lnSpc>
                          <a:spcPct val="107000"/>
                        </a:lnSpc>
                        <a:spcAft>
                          <a:spcPts val="800"/>
                        </a:spcAft>
                      </a:pPr>
                      <a:r>
                        <a:rPr lang="en-GB" sz="1000" dirty="0"/>
                        <a:t>Old %</a:t>
                      </a:r>
                    </a:p>
                  </a:txBody>
                  <a:tcPr marL="36001" marR="36001" marT="0" marB="0" anchor="ctr"/>
                </a:tc>
                <a:tc>
                  <a:txBody>
                    <a:bodyPr/>
                    <a:lstStyle/>
                    <a:p>
                      <a:pPr algn="ctr">
                        <a:lnSpc>
                          <a:spcPct val="107000"/>
                        </a:lnSpc>
                        <a:spcAft>
                          <a:spcPts val="800"/>
                        </a:spcAft>
                      </a:pPr>
                      <a:r>
                        <a:rPr lang="en-GB" sz="1000" b="1" kern="1200" dirty="0">
                          <a:solidFill>
                            <a:schemeClr val="lt1"/>
                          </a:solidFill>
                          <a:latin typeface="+mn-lt"/>
                          <a:ea typeface="+mn-ea"/>
                          <a:cs typeface="+mn-cs"/>
                        </a:rPr>
                        <a:t>WID</a:t>
                      </a:r>
                      <a:endParaRPr lang="en-GB" sz="1000" dirty="0">
                        <a:solidFill>
                          <a:srgbClr val="FF0000"/>
                        </a:solidFill>
                      </a:endParaRPr>
                    </a:p>
                  </a:txBody>
                  <a:tcPr marL="36001" marR="36001" marT="0" marB="0" anchor="ctr"/>
                </a:tc>
                <a:tc>
                  <a:txBody>
                    <a:bodyPr/>
                    <a:lstStyle/>
                    <a:p>
                      <a:pPr algn="ctr">
                        <a:lnSpc>
                          <a:spcPct val="107000"/>
                        </a:lnSpc>
                        <a:spcAft>
                          <a:spcPts val="800"/>
                        </a:spcAft>
                      </a:pPr>
                      <a:r>
                        <a:rPr lang="en-GB" sz="1000" dirty="0">
                          <a:solidFill>
                            <a:srgbClr val="FF0000"/>
                          </a:solidFill>
                        </a:rPr>
                        <a:t>New %</a:t>
                      </a:r>
                      <a:endParaRPr lang="en-GB" sz="1000" b="1" kern="1200" dirty="0">
                        <a:solidFill>
                          <a:schemeClr val="lt1"/>
                        </a:solidFill>
                        <a:latin typeface="+mn-lt"/>
                        <a:ea typeface="+mn-ea"/>
                        <a:cs typeface="+mn-cs"/>
                      </a:endParaRPr>
                    </a:p>
                  </a:txBody>
                  <a:tcPr marL="36001" marR="36001" marT="0" marB="0" anchor="ctr"/>
                </a:tc>
                <a:tc>
                  <a:txBody>
                    <a:bodyPr/>
                    <a:lstStyle/>
                    <a:p>
                      <a:pPr algn="ctr">
                        <a:lnSpc>
                          <a:spcPct val="107000"/>
                        </a:lnSpc>
                        <a:spcAft>
                          <a:spcPts val="800"/>
                        </a:spcAft>
                      </a:pPr>
                      <a:r>
                        <a:rPr lang="en-GB" sz="1000" dirty="0">
                          <a:solidFill>
                            <a:srgbClr val="FF0000"/>
                          </a:solidFill>
                        </a:rPr>
                        <a:t>Change or comment</a:t>
                      </a:r>
                    </a:p>
                  </a:txBody>
                  <a:tcPr marL="36001" marR="36001" marT="0" marB="0" anchor="ctr"/>
                </a:tc>
                <a:extLst>
                  <a:ext uri="{0D108BD9-81ED-4DB2-BD59-A6C34878D82A}">
                    <a16:rowId xmlns:a16="http://schemas.microsoft.com/office/drawing/2014/main" val="290412187"/>
                  </a:ext>
                </a:extLst>
              </a:tr>
              <a:tr h="265183">
                <a:tc>
                  <a:txBody>
                    <a:bodyPr/>
                    <a:lstStyle/>
                    <a:p>
                      <a:pPr algn="r" fontAlgn="b"/>
                      <a:r>
                        <a:rPr lang="en-US" sz="1000"/>
                        <a:t>960050</a:t>
                      </a:r>
                    </a:p>
                  </a:txBody>
                  <a:tcPr marL="9525" marR="9525" marT="9525" marB="0" anchor="b"/>
                </a:tc>
                <a:tc>
                  <a:txBody>
                    <a:bodyPr/>
                    <a:lstStyle/>
                    <a:p>
                      <a:pPr algn="l" fontAlgn="b"/>
                      <a:r>
                        <a:rPr lang="en-US" sz="1000" dirty="0"/>
                        <a:t>Study on Audio Aspects for Glasses-type AR/MR Devices </a:t>
                      </a:r>
                    </a:p>
                  </a:txBody>
                  <a:tcPr marL="9525" marR="9525" marT="9525" marB="0" anchor="b"/>
                </a:tc>
                <a:tc>
                  <a:txBody>
                    <a:bodyPr/>
                    <a:lstStyle/>
                    <a:p>
                      <a:pPr algn="l" fontAlgn="b"/>
                      <a:r>
                        <a:rPr lang="en-US" sz="1000" dirty="0"/>
                        <a:t>FS_Audio_5GSTAR</a:t>
                      </a:r>
                    </a:p>
                  </a:txBody>
                  <a:tcPr marL="9525" marR="9525" marT="9525" marB="0" anchor="b"/>
                </a:tc>
                <a:tc>
                  <a:txBody>
                    <a:bodyPr/>
                    <a:lstStyle/>
                    <a:p>
                      <a:pPr algn="r" fontAlgn="b"/>
                      <a:r>
                        <a:rPr lang="en-US" sz="1000" dirty="0"/>
                        <a:t>12/2022</a:t>
                      </a:r>
                    </a:p>
                  </a:txBody>
                  <a:tcPr marL="9525" marR="9525" marT="9525" marB="0" anchor="b"/>
                </a:tc>
                <a:tc>
                  <a:txBody>
                    <a:bodyPr/>
                    <a:lstStyle/>
                    <a:p>
                      <a:pPr algn="r" fontAlgn="b"/>
                      <a:r>
                        <a:rPr lang="en-US" sz="1000"/>
                        <a:t>5%</a:t>
                      </a:r>
                    </a:p>
                  </a:txBody>
                  <a:tcPr marL="9525" marR="9525" marT="9525" marB="0" anchor="b"/>
                </a:tc>
                <a:tc>
                  <a:txBody>
                    <a:bodyPr/>
                    <a:lstStyle/>
                    <a:p>
                      <a:pPr algn="l" fontAlgn="b"/>
                      <a:r>
                        <a:rPr lang="en-US" sz="1000">
                          <a:hlinkClick r:id="rId3"/>
                        </a:rPr>
                        <a:t>SP-220617</a:t>
                      </a:r>
                      <a:endParaRPr lang="en-US" sz="1000"/>
                    </a:p>
                  </a:txBody>
                  <a:tcPr marL="9525" marR="9525" marT="9525" marB="0" anchor="b"/>
                </a:tc>
                <a:tc>
                  <a:txBody>
                    <a:bodyPr/>
                    <a:lstStyle/>
                    <a:p>
                      <a:pPr algn="ctr">
                        <a:lnSpc>
                          <a:spcPct val="107000"/>
                        </a:lnSpc>
                        <a:spcAft>
                          <a:spcPts val="800"/>
                        </a:spcAft>
                      </a:pPr>
                      <a:r>
                        <a:rPr lang="en-GB" sz="1000" dirty="0">
                          <a:solidFill>
                            <a:srgbClr val="FF0000"/>
                          </a:solidFill>
                        </a:rPr>
                        <a:t>100%</a:t>
                      </a:r>
                    </a:p>
                  </a:txBody>
                  <a:tcPr marL="36001" marR="36001" marT="0" marB="0" anchor="ctr"/>
                </a:tc>
                <a:tc>
                  <a:txBody>
                    <a:bodyPr/>
                    <a:lstStyle/>
                    <a:p>
                      <a:pPr algn="ctr">
                        <a:lnSpc>
                          <a:spcPct val="107000"/>
                        </a:lnSpc>
                        <a:spcAft>
                          <a:spcPts val="800"/>
                        </a:spcAft>
                      </a:pPr>
                      <a:r>
                        <a:rPr lang="en-GB" sz="1000" dirty="0">
                          <a:solidFill>
                            <a:srgbClr val="FF0000"/>
                          </a:solidFill>
                        </a:rPr>
                        <a:t>Completed !</a:t>
                      </a:r>
                    </a:p>
                  </a:txBody>
                  <a:tcPr marL="36001" marR="36001" marT="0" marB="0" anchor="ctr"/>
                </a:tc>
                <a:extLst>
                  <a:ext uri="{0D108BD9-81ED-4DB2-BD59-A6C34878D82A}">
                    <a16:rowId xmlns:a16="http://schemas.microsoft.com/office/drawing/2014/main" val="3533538213"/>
                  </a:ext>
                </a:extLst>
              </a:tr>
            </a:tbl>
          </a:graphicData>
        </a:graphic>
      </p:graphicFrame>
    </p:spTree>
    <p:extLst>
      <p:ext uri="{BB962C8B-B14F-4D97-AF65-F5344CB8AC3E}">
        <p14:creationId xmlns:p14="http://schemas.microsoft.com/office/powerpoint/2010/main" val="1344232170"/>
      </p:ext>
    </p:extLst>
  </p:cSld>
  <p:clrMapOvr>
    <a:masterClrMapping/>
  </p:clrMapOvr>
  <p:transition spd="slow"/>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12A81A8-5C7E-4B5E-B955-EBF4BE0C600C}"/>
              </a:ext>
            </a:extLst>
          </p:cNvPr>
          <p:cNvSpPr>
            <a:spLocks noGrp="1"/>
          </p:cNvSpPr>
          <p:nvPr>
            <p:ph type="title"/>
          </p:nvPr>
        </p:nvSpPr>
        <p:spPr/>
        <p:txBody>
          <a:bodyPr/>
          <a:lstStyle/>
          <a:p>
            <a:r>
              <a:rPr lang="en-US" altLang="en-US" sz="3200" dirty="0"/>
              <a:t>Feasibility Study on 5G Media Service Enablers (FS_5G_MSE) - </a:t>
            </a:r>
            <a:r>
              <a:rPr lang="en-US" altLang="en-US" dirty="0">
                <a:solidFill>
                  <a:srgbClr val="00B050"/>
                </a:solidFill>
              </a:rPr>
              <a:t>C</a:t>
            </a:r>
            <a:r>
              <a:rPr lang="en-US" altLang="en-US" sz="3200" dirty="0">
                <a:solidFill>
                  <a:srgbClr val="00B050"/>
                </a:solidFill>
              </a:rPr>
              <a:t>ompleted !</a:t>
            </a:r>
            <a:endParaRPr lang="en-US" sz="3200" dirty="0"/>
          </a:p>
        </p:txBody>
      </p:sp>
      <p:sp>
        <p:nvSpPr>
          <p:cNvPr id="3" name="Espace réservé du contenu 2">
            <a:extLst>
              <a:ext uri="{FF2B5EF4-FFF2-40B4-BE49-F238E27FC236}">
                <a16:creationId xmlns:a16="http://schemas.microsoft.com/office/drawing/2014/main" id="{65F9F2AB-B13E-42E2-987D-E48C9A0EA900}"/>
              </a:ext>
            </a:extLst>
          </p:cNvPr>
          <p:cNvSpPr>
            <a:spLocks noGrp="1"/>
          </p:cNvSpPr>
          <p:nvPr>
            <p:ph idx="1"/>
          </p:nvPr>
        </p:nvSpPr>
        <p:spPr>
          <a:xfrm>
            <a:off x="647701" y="2676525"/>
            <a:ext cx="11068050" cy="3608389"/>
          </a:xfrm>
        </p:spPr>
        <p:txBody>
          <a:bodyPr/>
          <a:lstStyle/>
          <a:p>
            <a:pPr marL="287338" lvl="0" indent="-287338" fontAlgn="base">
              <a:lnSpc>
                <a:spcPct val="93000"/>
              </a:lnSpc>
              <a:spcBef>
                <a:spcPct val="15000"/>
              </a:spcBef>
              <a:spcAft>
                <a:spcPct val="15000"/>
              </a:spcAft>
              <a:buSzPct val="100000"/>
              <a:buNone/>
              <a:tabLst>
                <a:tab pos="285750" algn="l"/>
              </a:tabLst>
              <a:defRPr/>
            </a:pPr>
            <a:r>
              <a:rPr lang="en-GB" sz="1400" b="1" u="sng" dirty="0">
                <a:cs typeface="Arial" pitchFamily="34" charset="0"/>
              </a:rPr>
              <a:t>Purpose</a:t>
            </a:r>
          </a:p>
          <a:p>
            <a:pPr marL="287338" indent="-287338">
              <a:lnSpc>
                <a:spcPct val="93000"/>
              </a:lnSpc>
              <a:spcBef>
                <a:spcPct val="15000"/>
              </a:spcBef>
              <a:spcAft>
                <a:spcPct val="15000"/>
              </a:spcAft>
              <a:buSzPct val="100000"/>
              <a:tabLst>
                <a:tab pos="285750" algn="l"/>
              </a:tabLst>
              <a:defRPr/>
            </a:pPr>
            <a:r>
              <a:rPr lang="en-US" altLang="en-US" sz="1400" dirty="0"/>
              <a:t>In recent studies and specification work, it was identified that 5G Media functions and 5G System functions need to be made attractive for third-party applications that include media delivery. Hence, it is important that these functions are accessible to third-party applications independent of a 3GPP service. The objective of the study item is the definition of 5G Media Service Enablers.</a:t>
            </a:r>
          </a:p>
          <a:p>
            <a:pPr marL="287338" lvl="0" indent="-287338" fontAlgn="base">
              <a:lnSpc>
                <a:spcPct val="93000"/>
              </a:lnSpc>
              <a:spcBef>
                <a:spcPct val="15000"/>
              </a:spcBef>
              <a:spcAft>
                <a:spcPct val="15000"/>
              </a:spcAft>
              <a:buSzPct val="100000"/>
              <a:buNone/>
              <a:tabLst>
                <a:tab pos="285750" algn="l"/>
              </a:tabLst>
              <a:defRPr/>
            </a:pPr>
            <a:r>
              <a:rPr lang="en-GB" sz="1400" b="1" u="sng" dirty="0">
                <a:cs typeface="Arial" pitchFamily="34" charset="0"/>
              </a:rPr>
              <a:t>Progress in the last quarter</a:t>
            </a:r>
          </a:p>
          <a:p>
            <a:pPr marL="287338" lvl="0" indent="-287338" fontAlgn="base">
              <a:lnSpc>
                <a:spcPct val="93000"/>
              </a:lnSpc>
              <a:spcBef>
                <a:spcPct val="15000"/>
              </a:spcBef>
              <a:spcAft>
                <a:spcPct val="15000"/>
              </a:spcAft>
              <a:buSzPct val="100000"/>
              <a:tabLst>
                <a:tab pos="285750" algn="l"/>
              </a:tabLst>
              <a:defRPr/>
            </a:pPr>
            <a:r>
              <a:rPr lang="en-GB" sz="1400" u="sng" dirty="0">
                <a:solidFill>
                  <a:srgbClr val="0000FF"/>
                </a:solidFill>
                <a:effectLst/>
                <a:ea typeface="Calibri" panose="020F0502020204030204" pitchFamily="34" charset="0"/>
                <a:cs typeface="Arial" panose="020B0604020202020204" pitchFamily="34" charset="0"/>
                <a:hlinkClick r:id="rId2"/>
              </a:rPr>
              <a:t>SP-221036</a:t>
            </a:r>
            <a:r>
              <a:rPr lang="en-GB" sz="1400" b="1" u="sng" dirty="0">
                <a:solidFill>
                  <a:srgbClr val="0000FF"/>
                </a:solidFill>
                <a:effectLst/>
                <a:ea typeface="Calibri" panose="020F0502020204030204" pitchFamily="34" charset="0"/>
                <a:cs typeface="Arial" panose="020B0604020202020204" pitchFamily="34" charset="0"/>
                <a:hlinkClick r:id="rId2"/>
              </a:rPr>
              <a:t> </a:t>
            </a:r>
            <a:r>
              <a:rPr lang="en-US" altLang="zh-CN" sz="1400" dirty="0">
                <a:cs typeface="Arial" pitchFamily="34" charset="0"/>
              </a:rPr>
              <a:t>: TR 26.857 v2.0.0 "5G Media Service Enablers" </a:t>
            </a:r>
            <a:r>
              <a:rPr lang="es-ES" sz="1400" dirty="0" err="1">
                <a:cs typeface="Arial" pitchFamily="34" charset="0"/>
              </a:rPr>
              <a:t>is</a:t>
            </a:r>
            <a:r>
              <a:rPr lang="es-ES" sz="1400" dirty="0">
                <a:cs typeface="Arial" pitchFamily="34" charset="0"/>
              </a:rPr>
              <a:t> </a:t>
            </a:r>
            <a:r>
              <a:rPr lang="es-ES" sz="1400" dirty="0" err="1">
                <a:cs typeface="Arial" pitchFamily="34" charset="0"/>
              </a:rPr>
              <a:t>presented</a:t>
            </a:r>
            <a:r>
              <a:rPr lang="es-ES" sz="1400" dirty="0">
                <a:cs typeface="Arial" pitchFamily="34" charset="0"/>
              </a:rPr>
              <a:t> </a:t>
            </a:r>
            <a:r>
              <a:rPr lang="es-ES" sz="1400" dirty="0" err="1">
                <a:cs typeface="Arial" pitchFamily="34" charset="0"/>
              </a:rPr>
              <a:t>for</a:t>
            </a:r>
            <a:r>
              <a:rPr lang="es-ES" sz="1400" dirty="0">
                <a:cs typeface="Arial" pitchFamily="34" charset="0"/>
              </a:rPr>
              <a:t> </a:t>
            </a:r>
            <a:r>
              <a:rPr lang="es-ES" sz="1400" dirty="0" err="1">
                <a:cs typeface="Arial" pitchFamily="34" charset="0"/>
              </a:rPr>
              <a:t>approval</a:t>
            </a:r>
            <a:r>
              <a:rPr lang="es-ES" sz="1400" dirty="0">
                <a:cs typeface="Arial" pitchFamily="34" charset="0"/>
              </a:rPr>
              <a:t>: </a:t>
            </a:r>
            <a:r>
              <a:rPr lang="en-US" sz="1400" dirty="0">
                <a:cs typeface="Arial" pitchFamily="34" charset="0"/>
              </a:rPr>
              <a:t>The Technical Report introduces and defines the concept of Media Service Enablers. </a:t>
            </a:r>
          </a:p>
          <a:p>
            <a:pPr marL="287338" lvl="0" indent="-287338" fontAlgn="base">
              <a:lnSpc>
                <a:spcPct val="93000"/>
              </a:lnSpc>
              <a:spcBef>
                <a:spcPct val="15000"/>
              </a:spcBef>
              <a:spcAft>
                <a:spcPct val="15000"/>
              </a:spcAft>
              <a:buSzPct val="100000"/>
              <a:tabLst>
                <a:tab pos="285750" algn="l"/>
              </a:tabLst>
              <a:defRPr/>
            </a:pPr>
            <a:r>
              <a:rPr lang="en-US" sz="1400" dirty="0">
                <a:cs typeface="Arial" pitchFamily="34" charset="0"/>
              </a:rPr>
              <a:t>The following aspects are addressed in this revision:</a:t>
            </a:r>
          </a:p>
          <a:p>
            <a:pPr marL="687388" lvl="1" indent="-287338">
              <a:lnSpc>
                <a:spcPct val="93000"/>
              </a:lnSpc>
              <a:spcBef>
                <a:spcPct val="15000"/>
              </a:spcBef>
              <a:spcAft>
                <a:spcPct val="15000"/>
              </a:spcAft>
              <a:buSzPct val="100000"/>
              <a:tabLst>
                <a:tab pos="285750" algn="l"/>
              </a:tabLst>
              <a:defRPr/>
            </a:pPr>
            <a:r>
              <a:rPr lang="en-US" sz="1000" dirty="0">
                <a:cs typeface="Arial" pitchFamily="34" charset="0"/>
              </a:rPr>
              <a:t>W3C HTML-5 APIs for Media overview and specification tools</a:t>
            </a:r>
          </a:p>
          <a:p>
            <a:pPr marL="687388" lvl="1" indent="-287338">
              <a:lnSpc>
                <a:spcPct val="93000"/>
              </a:lnSpc>
              <a:spcBef>
                <a:spcPct val="15000"/>
              </a:spcBef>
              <a:spcAft>
                <a:spcPct val="15000"/>
              </a:spcAft>
              <a:buSzPct val="100000"/>
              <a:tabLst>
                <a:tab pos="285750" algn="l"/>
              </a:tabLst>
              <a:defRPr/>
            </a:pPr>
            <a:r>
              <a:rPr lang="en-US" sz="1000" dirty="0">
                <a:cs typeface="Arial" pitchFamily="34" charset="0"/>
              </a:rPr>
              <a:t>Detailed guidelines on writing MSE Specifications: Style Guides and Tools</a:t>
            </a:r>
          </a:p>
          <a:p>
            <a:pPr marL="687388" lvl="1" indent="-287338">
              <a:lnSpc>
                <a:spcPct val="93000"/>
              </a:lnSpc>
              <a:spcBef>
                <a:spcPct val="15000"/>
              </a:spcBef>
              <a:spcAft>
                <a:spcPct val="15000"/>
              </a:spcAft>
              <a:buSzPct val="100000"/>
              <a:tabLst>
                <a:tab pos="285750" algn="l"/>
              </a:tabLst>
              <a:defRPr/>
            </a:pPr>
            <a:r>
              <a:rPr lang="en-US" sz="1000" dirty="0">
                <a:cs typeface="Arial" pitchFamily="34" charset="0"/>
              </a:rPr>
              <a:t>Collection of Potentially Relevant 5G Media Service Enablers</a:t>
            </a:r>
          </a:p>
          <a:p>
            <a:pPr marL="687388" lvl="1" indent="-287338">
              <a:lnSpc>
                <a:spcPct val="93000"/>
              </a:lnSpc>
              <a:spcBef>
                <a:spcPct val="15000"/>
              </a:spcBef>
              <a:spcAft>
                <a:spcPct val="15000"/>
              </a:spcAft>
              <a:buSzPct val="100000"/>
              <a:tabLst>
                <a:tab pos="285750" algn="l"/>
              </a:tabLst>
              <a:defRPr/>
            </a:pPr>
            <a:r>
              <a:rPr lang="en-US" sz="1000" dirty="0">
                <a:cs typeface="Arial" pitchFamily="34" charset="0"/>
              </a:rPr>
              <a:t>Conclusions and Recommendations</a:t>
            </a:r>
          </a:p>
          <a:p>
            <a:pPr marL="0" lvl="0" indent="0" fontAlgn="base">
              <a:lnSpc>
                <a:spcPct val="93000"/>
              </a:lnSpc>
              <a:spcBef>
                <a:spcPct val="15000"/>
              </a:spcBef>
              <a:spcAft>
                <a:spcPct val="15000"/>
              </a:spcAft>
              <a:buSzPct val="100000"/>
              <a:buNone/>
              <a:tabLst>
                <a:tab pos="285750" algn="l"/>
              </a:tabLst>
              <a:defRPr/>
            </a:pPr>
            <a:r>
              <a:rPr lang="en-GB" sz="1400" b="1" u="sng" dirty="0">
                <a:cs typeface="Arial" pitchFamily="34" charset="0"/>
              </a:rPr>
              <a:t>Next steps</a:t>
            </a:r>
          </a:p>
          <a:p>
            <a:pPr marL="287338" indent="-287338">
              <a:lnSpc>
                <a:spcPct val="93000"/>
              </a:lnSpc>
              <a:spcBef>
                <a:spcPct val="15000"/>
              </a:spcBef>
              <a:spcAft>
                <a:spcPct val="15000"/>
              </a:spcAft>
              <a:buSzPct val="100000"/>
              <a:tabLst>
                <a:tab pos="285750" algn="l"/>
              </a:tabLst>
              <a:defRPr/>
            </a:pPr>
            <a:r>
              <a:rPr lang="en-US" altLang="zh-CN" sz="1400" dirty="0">
                <a:cs typeface="Arial" pitchFamily="34" charset="0"/>
              </a:rPr>
              <a:t>Tools for developing MSE specifications are not yet fully documented in Annex A. When developing specifications based on the MSE specification, several approaches will be tested. Experience from this exercise will be documented in an updated Annex to collect these experiences as part of maintenance and/or TEI </a:t>
            </a:r>
            <a:r>
              <a:rPr lang="en-US" altLang="zh-CN" sz="1400" dirty="0" err="1">
                <a:cs typeface="Arial" pitchFamily="34" charset="0"/>
              </a:rPr>
              <a:t>work.s</a:t>
            </a:r>
            <a:endParaRPr lang="en-US" altLang="zh-CN" sz="1400" dirty="0">
              <a:cs typeface="Arial" pitchFamily="34" charset="0"/>
            </a:endParaRPr>
          </a:p>
          <a:p>
            <a:pPr marL="287338" lvl="0" indent="-287338" fontAlgn="base">
              <a:lnSpc>
                <a:spcPct val="93000"/>
              </a:lnSpc>
              <a:spcBef>
                <a:spcPct val="15000"/>
              </a:spcBef>
              <a:spcAft>
                <a:spcPct val="15000"/>
              </a:spcAft>
              <a:buSzPct val="100000"/>
              <a:buNone/>
              <a:tabLst>
                <a:tab pos="285750" algn="l"/>
              </a:tabLst>
              <a:defRPr/>
            </a:pPr>
            <a:endParaRPr lang="en-US" altLang="zh-CN" sz="1400" dirty="0"/>
          </a:p>
          <a:p>
            <a:pPr marL="287338" indent="-287338">
              <a:buNone/>
            </a:pPr>
            <a:endParaRPr lang="fr-FR" sz="1400" dirty="0"/>
          </a:p>
        </p:txBody>
      </p:sp>
      <p:graphicFrame>
        <p:nvGraphicFramePr>
          <p:cNvPr id="4" name="Table 3">
            <a:extLst>
              <a:ext uri="{FF2B5EF4-FFF2-40B4-BE49-F238E27FC236}">
                <a16:creationId xmlns:a16="http://schemas.microsoft.com/office/drawing/2014/main" id="{F79F75A8-E0A2-4529-8D6C-D8EA8EE9B5B7}"/>
              </a:ext>
            </a:extLst>
          </p:cNvPr>
          <p:cNvGraphicFramePr>
            <a:graphicFrameLocks noGrp="1"/>
          </p:cNvGraphicFramePr>
          <p:nvPr>
            <p:extLst>
              <p:ext uri="{D42A27DB-BD31-4B8C-83A1-F6EECF244321}">
                <p14:modId xmlns:p14="http://schemas.microsoft.com/office/powerpoint/2010/main" val="1161465808"/>
              </p:ext>
            </p:extLst>
          </p:nvPr>
        </p:nvGraphicFramePr>
        <p:xfrm>
          <a:off x="647700" y="1454150"/>
          <a:ext cx="10084901" cy="584080"/>
        </p:xfrm>
        <a:graphic>
          <a:graphicData uri="http://schemas.openxmlformats.org/drawingml/2006/table">
            <a:tbl>
              <a:tblPr firstRow="1" firstCol="1" bandRow="1">
                <a:tableStyleId>{F5AB1C69-6EDB-4FF4-983F-18BD219EF322}</a:tableStyleId>
              </a:tblPr>
              <a:tblGrid>
                <a:gridCol w="601902">
                  <a:extLst>
                    <a:ext uri="{9D8B030D-6E8A-4147-A177-3AD203B41FA5}">
                      <a16:colId xmlns:a16="http://schemas.microsoft.com/office/drawing/2014/main" val="2539742898"/>
                    </a:ext>
                  </a:extLst>
                </a:gridCol>
                <a:gridCol w="3844407">
                  <a:extLst>
                    <a:ext uri="{9D8B030D-6E8A-4147-A177-3AD203B41FA5}">
                      <a16:colId xmlns:a16="http://schemas.microsoft.com/office/drawing/2014/main" val="2861398794"/>
                    </a:ext>
                  </a:extLst>
                </a:gridCol>
                <a:gridCol w="1095473">
                  <a:extLst>
                    <a:ext uri="{9D8B030D-6E8A-4147-A177-3AD203B41FA5}">
                      <a16:colId xmlns:a16="http://schemas.microsoft.com/office/drawing/2014/main" val="3367913187"/>
                    </a:ext>
                  </a:extLst>
                </a:gridCol>
                <a:gridCol w="807092">
                  <a:extLst>
                    <a:ext uri="{9D8B030D-6E8A-4147-A177-3AD203B41FA5}">
                      <a16:colId xmlns:a16="http://schemas.microsoft.com/office/drawing/2014/main" val="4225343277"/>
                    </a:ext>
                  </a:extLst>
                </a:gridCol>
                <a:gridCol w="551732">
                  <a:extLst>
                    <a:ext uri="{9D8B030D-6E8A-4147-A177-3AD203B41FA5}">
                      <a16:colId xmlns:a16="http://schemas.microsoft.com/office/drawing/2014/main" val="1213255299"/>
                    </a:ext>
                  </a:extLst>
                </a:gridCol>
                <a:gridCol w="643064">
                  <a:extLst>
                    <a:ext uri="{9D8B030D-6E8A-4147-A177-3AD203B41FA5}">
                      <a16:colId xmlns:a16="http://schemas.microsoft.com/office/drawing/2014/main" val="3118878704"/>
                    </a:ext>
                  </a:extLst>
                </a:gridCol>
                <a:gridCol w="643064">
                  <a:extLst>
                    <a:ext uri="{9D8B030D-6E8A-4147-A177-3AD203B41FA5}">
                      <a16:colId xmlns:a16="http://schemas.microsoft.com/office/drawing/2014/main" val="2962410471"/>
                    </a:ext>
                  </a:extLst>
                </a:gridCol>
                <a:gridCol w="1898167">
                  <a:extLst>
                    <a:ext uri="{9D8B030D-6E8A-4147-A177-3AD203B41FA5}">
                      <a16:colId xmlns:a16="http://schemas.microsoft.com/office/drawing/2014/main" val="1398331731"/>
                    </a:ext>
                  </a:extLst>
                </a:gridCol>
              </a:tblGrid>
              <a:tr h="296861">
                <a:tc>
                  <a:txBody>
                    <a:bodyPr/>
                    <a:lstStyle/>
                    <a:p>
                      <a:pPr algn="ctr">
                        <a:lnSpc>
                          <a:spcPct val="107000"/>
                        </a:lnSpc>
                        <a:spcAft>
                          <a:spcPts val="800"/>
                        </a:spcAft>
                      </a:pPr>
                      <a:r>
                        <a:rPr lang="en-GB" sz="1000" dirty="0"/>
                        <a:t>UID</a:t>
                      </a:r>
                    </a:p>
                  </a:txBody>
                  <a:tcPr marL="36001" marR="36001" marT="0" marB="0" anchor="ctr"/>
                </a:tc>
                <a:tc>
                  <a:txBody>
                    <a:bodyPr/>
                    <a:lstStyle/>
                    <a:p>
                      <a:pPr algn="ctr">
                        <a:lnSpc>
                          <a:spcPct val="107000"/>
                        </a:lnSpc>
                        <a:spcAft>
                          <a:spcPts val="800"/>
                        </a:spcAft>
                      </a:pPr>
                      <a:r>
                        <a:rPr lang="en-GB" sz="1000" dirty="0"/>
                        <a:t>Name</a:t>
                      </a:r>
                    </a:p>
                  </a:txBody>
                  <a:tcPr marL="36001" marR="36001" marT="0" marB="0" anchor="ctr"/>
                </a:tc>
                <a:tc>
                  <a:txBody>
                    <a:bodyPr/>
                    <a:lstStyle/>
                    <a:p>
                      <a:pPr algn="ctr">
                        <a:lnSpc>
                          <a:spcPct val="107000"/>
                        </a:lnSpc>
                        <a:spcAft>
                          <a:spcPts val="800"/>
                        </a:spcAft>
                      </a:pPr>
                      <a:r>
                        <a:rPr lang="en-GB" sz="1000" dirty="0"/>
                        <a:t>Acronym</a:t>
                      </a:r>
                    </a:p>
                  </a:txBody>
                  <a:tcPr marL="36001" marR="36001" marT="0" marB="0" anchor="ctr"/>
                </a:tc>
                <a:tc>
                  <a:txBody>
                    <a:bodyPr/>
                    <a:lstStyle/>
                    <a:p>
                      <a:pPr algn="ctr">
                        <a:lnSpc>
                          <a:spcPct val="107000"/>
                        </a:lnSpc>
                        <a:spcAft>
                          <a:spcPts val="800"/>
                        </a:spcAft>
                      </a:pPr>
                      <a:r>
                        <a:rPr lang="en-GB" sz="1000" dirty="0"/>
                        <a:t>Target (mm/</a:t>
                      </a:r>
                      <a:r>
                        <a:rPr lang="en-GB" sz="1000" dirty="0" err="1"/>
                        <a:t>yyyy</a:t>
                      </a:r>
                      <a:r>
                        <a:rPr lang="en-GB" sz="1000" dirty="0"/>
                        <a:t>)</a:t>
                      </a:r>
                    </a:p>
                  </a:txBody>
                  <a:tcPr marL="36001" marR="36001" marT="0" marB="0" anchor="ctr"/>
                </a:tc>
                <a:tc>
                  <a:txBody>
                    <a:bodyPr/>
                    <a:lstStyle/>
                    <a:p>
                      <a:pPr algn="ctr">
                        <a:lnSpc>
                          <a:spcPct val="107000"/>
                        </a:lnSpc>
                        <a:spcAft>
                          <a:spcPts val="800"/>
                        </a:spcAft>
                      </a:pPr>
                      <a:r>
                        <a:rPr lang="en-GB" sz="1000" dirty="0"/>
                        <a:t>Old %</a:t>
                      </a:r>
                    </a:p>
                  </a:txBody>
                  <a:tcPr marL="36001" marR="36001" marT="0" marB="0" anchor="ctr"/>
                </a:tc>
                <a:tc>
                  <a:txBody>
                    <a:bodyPr/>
                    <a:lstStyle/>
                    <a:p>
                      <a:pPr algn="ctr">
                        <a:lnSpc>
                          <a:spcPct val="107000"/>
                        </a:lnSpc>
                        <a:spcAft>
                          <a:spcPts val="800"/>
                        </a:spcAft>
                      </a:pPr>
                      <a:r>
                        <a:rPr lang="en-GB" sz="1000" b="1" kern="1200" dirty="0">
                          <a:solidFill>
                            <a:schemeClr val="lt1"/>
                          </a:solidFill>
                          <a:latin typeface="+mn-lt"/>
                          <a:ea typeface="+mn-ea"/>
                          <a:cs typeface="+mn-cs"/>
                        </a:rPr>
                        <a:t>WID</a:t>
                      </a:r>
                      <a:endParaRPr lang="en-GB" sz="1000" dirty="0">
                        <a:solidFill>
                          <a:srgbClr val="FF0000"/>
                        </a:solidFill>
                      </a:endParaRPr>
                    </a:p>
                  </a:txBody>
                  <a:tcPr marL="36001" marR="36001" marT="0" marB="0" anchor="ctr"/>
                </a:tc>
                <a:tc>
                  <a:txBody>
                    <a:bodyPr/>
                    <a:lstStyle/>
                    <a:p>
                      <a:pPr algn="ctr">
                        <a:lnSpc>
                          <a:spcPct val="107000"/>
                        </a:lnSpc>
                        <a:spcAft>
                          <a:spcPts val="800"/>
                        </a:spcAft>
                      </a:pPr>
                      <a:r>
                        <a:rPr lang="en-GB" sz="1000" dirty="0">
                          <a:solidFill>
                            <a:srgbClr val="FF0000"/>
                          </a:solidFill>
                        </a:rPr>
                        <a:t>New %</a:t>
                      </a:r>
                      <a:endParaRPr lang="en-GB" sz="1000" b="1" kern="1200" dirty="0">
                        <a:solidFill>
                          <a:schemeClr val="lt1"/>
                        </a:solidFill>
                        <a:latin typeface="+mn-lt"/>
                        <a:ea typeface="+mn-ea"/>
                        <a:cs typeface="+mn-cs"/>
                      </a:endParaRPr>
                    </a:p>
                  </a:txBody>
                  <a:tcPr marL="36001" marR="36001" marT="0" marB="0" anchor="ctr"/>
                </a:tc>
                <a:tc>
                  <a:txBody>
                    <a:bodyPr/>
                    <a:lstStyle/>
                    <a:p>
                      <a:pPr algn="ctr">
                        <a:lnSpc>
                          <a:spcPct val="107000"/>
                        </a:lnSpc>
                        <a:spcAft>
                          <a:spcPts val="800"/>
                        </a:spcAft>
                      </a:pPr>
                      <a:r>
                        <a:rPr lang="en-GB" sz="1000" dirty="0">
                          <a:solidFill>
                            <a:srgbClr val="FF0000"/>
                          </a:solidFill>
                        </a:rPr>
                        <a:t>Change or comment</a:t>
                      </a:r>
                    </a:p>
                  </a:txBody>
                  <a:tcPr marL="36001" marR="36001" marT="0" marB="0" anchor="ctr"/>
                </a:tc>
                <a:extLst>
                  <a:ext uri="{0D108BD9-81ED-4DB2-BD59-A6C34878D82A}">
                    <a16:rowId xmlns:a16="http://schemas.microsoft.com/office/drawing/2014/main" val="1022577576"/>
                  </a:ext>
                </a:extLst>
              </a:tr>
              <a:tr h="265183">
                <a:tc>
                  <a:txBody>
                    <a:bodyPr/>
                    <a:lstStyle/>
                    <a:p>
                      <a:pPr algn="r" fontAlgn="b"/>
                      <a:r>
                        <a:rPr lang="en-US" sz="1000" dirty="0"/>
                        <a:t>940010</a:t>
                      </a:r>
                    </a:p>
                  </a:txBody>
                  <a:tcPr marL="9525" marR="9525" marT="9525" marB="0" anchor="b"/>
                </a:tc>
                <a:tc>
                  <a:txBody>
                    <a:bodyPr/>
                    <a:lstStyle/>
                    <a:p>
                      <a:pPr algn="l" fontAlgn="b"/>
                      <a:r>
                        <a:rPr lang="en-US" sz="1000" dirty="0"/>
                        <a:t>Study on 5G Media Service Enablers </a:t>
                      </a:r>
                    </a:p>
                  </a:txBody>
                  <a:tcPr marL="9525" marR="9525" marT="9525" marB="0" anchor="b"/>
                </a:tc>
                <a:tc>
                  <a:txBody>
                    <a:bodyPr/>
                    <a:lstStyle/>
                    <a:p>
                      <a:pPr algn="l" fontAlgn="b"/>
                      <a:r>
                        <a:rPr lang="en-US" sz="1000" dirty="0"/>
                        <a:t>FS_5G_MSE</a:t>
                      </a:r>
                    </a:p>
                  </a:txBody>
                  <a:tcPr marL="9525" marR="9525" marT="9525" marB="0" anchor="b"/>
                </a:tc>
                <a:tc>
                  <a:txBody>
                    <a:bodyPr/>
                    <a:lstStyle/>
                    <a:p>
                      <a:pPr algn="r" fontAlgn="b"/>
                      <a:r>
                        <a:rPr lang="en-US" sz="1000" dirty="0"/>
                        <a:t>12/2022</a:t>
                      </a:r>
                    </a:p>
                  </a:txBody>
                  <a:tcPr marL="9525" marR="9525" marT="9525" marB="0" anchor="b"/>
                </a:tc>
                <a:tc>
                  <a:txBody>
                    <a:bodyPr/>
                    <a:lstStyle/>
                    <a:p>
                      <a:pPr algn="r" fontAlgn="b"/>
                      <a:r>
                        <a:rPr lang="en-US" sz="1000" dirty="0"/>
                        <a:t>60%</a:t>
                      </a:r>
                    </a:p>
                  </a:txBody>
                  <a:tcPr marL="9525" marR="9525" marT="9525" marB="0" anchor="b"/>
                </a:tc>
                <a:tc>
                  <a:txBody>
                    <a:bodyPr/>
                    <a:lstStyle/>
                    <a:p>
                      <a:pPr algn="l" fontAlgn="b"/>
                      <a:r>
                        <a:rPr lang="en-US" sz="1000" dirty="0">
                          <a:hlinkClick r:id="rId3"/>
                        </a:rPr>
                        <a:t>SP-211338</a:t>
                      </a:r>
                      <a:endParaRPr lang="en-US" sz="1000" dirty="0"/>
                    </a:p>
                  </a:txBody>
                  <a:tcPr marL="9525" marR="9525" marT="9525" marB="0" anchor="b"/>
                </a:tc>
                <a:tc>
                  <a:txBody>
                    <a:bodyPr/>
                    <a:lstStyle/>
                    <a:p>
                      <a:pPr algn="ctr">
                        <a:lnSpc>
                          <a:spcPct val="107000"/>
                        </a:lnSpc>
                        <a:spcAft>
                          <a:spcPts val="800"/>
                        </a:spcAft>
                      </a:pPr>
                      <a:r>
                        <a:rPr lang="en-GB" sz="1000" dirty="0">
                          <a:solidFill>
                            <a:srgbClr val="FF0000"/>
                          </a:solidFill>
                        </a:rPr>
                        <a:t>100%</a:t>
                      </a:r>
                    </a:p>
                  </a:txBody>
                  <a:tcPr marL="36001" marR="36001" marT="0" marB="0" anchor="ctr"/>
                </a:tc>
                <a:tc>
                  <a:txBody>
                    <a:bodyPr/>
                    <a:lstStyle/>
                    <a:p>
                      <a:pPr marL="0" marR="0" lvl="0" indent="0" algn="ctr" defTabSz="914296" rtl="0" eaLnBrk="1" fontAlgn="auto" latinLnBrk="0" hangingPunct="1">
                        <a:lnSpc>
                          <a:spcPct val="107000"/>
                        </a:lnSpc>
                        <a:spcBef>
                          <a:spcPts val="0"/>
                        </a:spcBef>
                        <a:spcAft>
                          <a:spcPts val="800"/>
                        </a:spcAft>
                        <a:buClrTx/>
                        <a:buSzTx/>
                        <a:buFontTx/>
                        <a:buNone/>
                        <a:tabLst/>
                        <a:defRPr/>
                      </a:pPr>
                      <a:r>
                        <a:rPr lang="en-GB" sz="1000" dirty="0">
                          <a:solidFill>
                            <a:srgbClr val="FF0000"/>
                          </a:solidFill>
                        </a:rPr>
                        <a:t>Completed !</a:t>
                      </a:r>
                    </a:p>
                  </a:txBody>
                  <a:tcPr marL="36001" marR="36001" marT="0" marB="0" anchor="ctr"/>
                </a:tc>
                <a:extLst>
                  <a:ext uri="{0D108BD9-81ED-4DB2-BD59-A6C34878D82A}">
                    <a16:rowId xmlns:a16="http://schemas.microsoft.com/office/drawing/2014/main" val="831757210"/>
                  </a:ext>
                </a:extLst>
              </a:tr>
            </a:tbl>
          </a:graphicData>
        </a:graphic>
      </p:graphicFrame>
    </p:spTree>
    <p:extLst>
      <p:ext uri="{BB962C8B-B14F-4D97-AF65-F5344CB8AC3E}">
        <p14:creationId xmlns:p14="http://schemas.microsoft.com/office/powerpoint/2010/main" val="1998372696"/>
      </p:ext>
    </p:extLst>
  </p:cSld>
  <p:clrMapOvr>
    <a:masterClrMapping/>
  </p:clrMapOvr>
  <p:transition spd="slow"/>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7" name="Title 1">
            <a:extLst>
              <a:ext uri="{FF2B5EF4-FFF2-40B4-BE49-F238E27FC236}">
                <a16:creationId xmlns:a16="http://schemas.microsoft.com/office/drawing/2014/main" id="{40AB3C44-8A1D-4921-A803-B5281B64AC81}"/>
              </a:ext>
            </a:extLst>
          </p:cNvPr>
          <p:cNvSpPr>
            <a:spLocks noGrp="1"/>
          </p:cNvSpPr>
          <p:nvPr>
            <p:ph type="title"/>
          </p:nvPr>
        </p:nvSpPr>
        <p:spPr>
          <a:xfrm>
            <a:off x="2012950" y="196850"/>
            <a:ext cx="6827838" cy="1143000"/>
          </a:xfrm>
        </p:spPr>
        <p:txBody>
          <a:bodyPr/>
          <a:lstStyle/>
          <a:p>
            <a:r>
              <a:rPr lang="en-US" altLang="en-US" dirty="0"/>
              <a:t>New Work Items</a:t>
            </a:r>
          </a:p>
        </p:txBody>
      </p:sp>
      <p:sp>
        <p:nvSpPr>
          <p:cNvPr id="36868" name="TextBox 1">
            <a:extLst>
              <a:ext uri="{FF2B5EF4-FFF2-40B4-BE49-F238E27FC236}">
                <a16:creationId xmlns:a16="http://schemas.microsoft.com/office/drawing/2014/main" id="{09E1CCF1-C944-4CB7-A0DC-1126FA163F37}"/>
              </a:ext>
            </a:extLst>
          </p:cNvPr>
          <p:cNvSpPr txBox="1">
            <a:spLocks noChangeArrowheads="1"/>
          </p:cNvSpPr>
          <p:nvPr/>
        </p:nvSpPr>
        <p:spPr bwMode="auto">
          <a:xfrm>
            <a:off x="2455863" y="6083300"/>
            <a:ext cx="3522662"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fi-FI" altLang="en-US" sz="800" dirty="0">
                <a:latin typeface="Arial" panose="020B0604020202020204" pitchFamily="34" charset="0"/>
              </a:rPr>
              <a:t>Note: Progress since last SA is shown with </a:t>
            </a:r>
            <a:r>
              <a:rPr lang="fi-FI" altLang="en-US" sz="800" dirty="0">
                <a:solidFill>
                  <a:srgbClr val="0000CC"/>
                </a:solidFill>
                <a:latin typeface="Arial" panose="020B0604020202020204" pitchFamily="34" charset="0"/>
              </a:rPr>
              <a:t>blue </a:t>
            </a:r>
            <a:r>
              <a:rPr lang="fi-FI" altLang="en-US" sz="800" dirty="0">
                <a:latin typeface="Arial" panose="020B0604020202020204" pitchFamily="34" charset="0"/>
              </a:rPr>
              <a:t>colour</a:t>
            </a:r>
            <a:r>
              <a:rPr lang="fi-FI" altLang="en-US" sz="800" dirty="0">
                <a:solidFill>
                  <a:srgbClr val="0000CC"/>
                </a:solidFill>
                <a:latin typeface="Arial" panose="020B0604020202020204" pitchFamily="34" charset="0"/>
              </a:rPr>
              <a:t>.</a:t>
            </a:r>
            <a:endParaRPr lang="en-US" altLang="en-US" sz="800" dirty="0">
              <a:solidFill>
                <a:srgbClr val="0000CC"/>
              </a:solidFill>
              <a:latin typeface="Arial" panose="020B0604020202020204" pitchFamily="34" charset="0"/>
            </a:endParaRPr>
          </a:p>
        </p:txBody>
      </p:sp>
      <p:graphicFrame>
        <p:nvGraphicFramePr>
          <p:cNvPr id="2" name="Table 1">
            <a:extLst>
              <a:ext uri="{FF2B5EF4-FFF2-40B4-BE49-F238E27FC236}">
                <a16:creationId xmlns:a16="http://schemas.microsoft.com/office/drawing/2014/main" id="{004C38DC-C29D-45E8-AF35-89281BD7F4E2}"/>
              </a:ext>
            </a:extLst>
          </p:cNvPr>
          <p:cNvGraphicFramePr>
            <a:graphicFrameLocks noGrp="1"/>
          </p:cNvGraphicFramePr>
          <p:nvPr>
            <p:extLst>
              <p:ext uri="{D42A27DB-BD31-4B8C-83A1-F6EECF244321}">
                <p14:modId xmlns:p14="http://schemas.microsoft.com/office/powerpoint/2010/main" val="2103155289"/>
              </p:ext>
            </p:extLst>
          </p:nvPr>
        </p:nvGraphicFramePr>
        <p:xfrm>
          <a:off x="647700" y="1454150"/>
          <a:ext cx="10084901" cy="947547"/>
        </p:xfrm>
        <a:graphic>
          <a:graphicData uri="http://schemas.openxmlformats.org/drawingml/2006/table">
            <a:tbl>
              <a:tblPr firstRow="1" firstCol="1" bandRow="1">
                <a:tableStyleId>{F5AB1C69-6EDB-4FF4-983F-18BD219EF322}</a:tableStyleId>
              </a:tblPr>
              <a:tblGrid>
                <a:gridCol w="601902">
                  <a:extLst>
                    <a:ext uri="{9D8B030D-6E8A-4147-A177-3AD203B41FA5}">
                      <a16:colId xmlns:a16="http://schemas.microsoft.com/office/drawing/2014/main" val="3341114364"/>
                    </a:ext>
                  </a:extLst>
                </a:gridCol>
                <a:gridCol w="3844407">
                  <a:extLst>
                    <a:ext uri="{9D8B030D-6E8A-4147-A177-3AD203B41FA5}">
                      <a16:colId xmlns:a16="http://schemas.microsoft.com/office/drawing/2014/main" val="598130756"/>
                    </a:ext>
                  </a:extLst>
                </a:gridCol>
                <a:gridCol w="1095473">
                  <a:extLst>
                    <a:ext uri="{9D8B030D-6E8A-4147-A177-3AD203B41FA5}">
                      <a16:colId xmlns:a16="http://schemas.microsoft.com/office/drawing/2014/main" val="545303104"/>
                    </a:ext>
                  </a:extLst>
                </a:gridCol>
                <a:gridCol w="807092">
                  <a:extLst>
                    <a:ext uri="{9D8B030D-6E8A-4147-A177-3AD203B41FA5}">
                      <a16:colId xmlns:a16="http://schemas.microsoft.com/office/drawing/2014/main" val="1647222598"/>
                    </a:ext>
                  </a:extLst>
                </a:gridCol>
                <a:gridCol w="551732">
                  <a:extLst>
                    <a:ext uri="{9D8B030D-6E8A-4147-A177-3AD203B41FA5}">
                      <a16:colId xmlns:a16="http://schemas.microsoft.com/office/drawing/2014/main" val="2410094054"/>
                    </a:ext>
                  </a:extLst>
                </a:gridCol>
                <a:gridCol w="643064">
                  <a:extLst>
                    <a:ext uri="{9D8B030D-6E8A-4147-A177-3AD203B41FA5}">
                      <a16:colId xmlns:a16="http://schemas.microsoft.com/office/drawing/2014/main" val="2623286339"/>
                    </a:ext>
                  </a:extLst>
                </a:gridCol>
                <a:gridCol w="643064">
                  <a:extLst>
                    <a:ext uri="{9D8B030D-6E8A-4147-A177-3AD203B41FA5}">
                      <a16:colId xmlns:a16="http://schemas.microsoft.com/office/drawing/2014/main" val="870915920"/>
                    </a:ext>
                  </a:extLst>
                </a:gridCol>
                <a:gridCol w="1898167">
                  <a:extLst>
                    <a:ext uri="{9D8B030D-6E8A-4147-A177-3AD203B41FA5}">
                      <a16:colId xmlns:a16="http://schemas.microsoft.com/office/drawing/2014/main" val="1657485886"/>
                    </a:ext>
                  </a:extLst>
                </a:gridCol>
              </a:tblGrid>
              <a:tr h="296861">
                <a:tc>
                  <a:txBody>
                    <a:bodyPr/>
                    <a:lstStyle/>
                    <a:p>
                      <a:pPr algn="ctr">
                        <a:lnSpc>
                          <a:spcPct val="107000"/>
                        </a:lnSpc>
                        <a:spcAft>
                          <a:spcPts val="800"/>
                        </a:spcAft>
                      </a:pPr>
                      <a:r>
                        <a:rPr lang="en-GB" sz="1000" dirty="0"/>
                        <a:t>UID</a:t>
                      </a:r>
                    </a:p>
                  </a:txBody>
                  <a:tcPr marL="36001" marR="36001" marT="0" marB="0" anchor="ctr"/>
                </a:tc>
                <a:tc>
                  <a:txBody>
                    <a:bodyPr/>
                    <a:lstStyle/>
                    <a:p>
                      <a:pPr algn="ctr">
                        <a:lnSpc>
                          <a:spcPct val="107000"/>
                        </a:lnSpc>
                        <a:spcAft>
                          <a:spcPts val="800"/>
                        </a:spcAft>
                      </a:pPr>
                      <a:r>
                        <a:rPr lang="en-GB" sz="1000" dirty="0"/>
                        <a:t>Name</a:t>
                      </a:r>
                    </a:p>
                  </a:txBody>
                  <a:tcPr marL="36001" marR="36001" marT="0" marB="0" anchor="ctr"/>
                </a:tc>
                <a:tc>
                  <a:txBody>
                    <a:bodyPr/>
                    <a:lstStyle/>
                    <a:p>
                      <a:pPr algn="ctr">
                        <a:lnSpc>
                          <a:spcPct val="107000"/>
                        </a:lnSpc>
                        <a:spcAft>
                          <a:spcPts val="800"/>
                        </a:spcAft>
                      </a:pPr>
                      <a:r>
                        <a:rPr lang="en-GB" sz="1000" dirty="0"/>
                        <a:t>Acronym</a:t>
                      </a:r>
                    </a:p>
                  </a:txBody>
                  <a:tcPr marL="36001" marR="36001" marT="0" marB="0" anchor="ctr"/>
                </a:tc>
                <a:tc>
                  <a:txBody>
                    <a:bodyPr/>
                    <a:lstStyle/>
                    <a:p>
                      <a:pPr algn="ctr">
                        <a:lnSpc>
                          <a:spcPct val="107000"/>
                        </a:lnSpc>
                        <a:spcAft>
                          <a:spcPts val="800"/>
                        </a:spcAft>
                      </a:pPr>
                      <a:r>
                        <a:rPr lang="en-GB" sz="1000" dirty="0"/>
                        <a:t>Target (mm/</a:t>
                      </a:r>
                      <a:r>
                        <a:rPr lang="en-GB" sz="1000" dirty="0" err="1"/>
                        <a:t>yyyy</a:t>
                      </a:r>
                      <a:r>
                        <a:rPr lang="en-GB" sz="1000" dirty="0"/>
                        <a:t>)</a:t>
                      </a:r>
                    </a:p>
                  </a:txBody>
                  <a:tcPr marL="36001" marR="36001" marT="0" marB="0" anchor="ctr"/>
                </a:tc>
                <a:tc>
                  <a:txBody>
                    <a:bodyPr/>
                    <a:lstStyle/>
                    <a:p>
                      <a:pPr algn="ctr">
                        <a:lnSpc>
                          <a:spcPct val="107000"/>
                        </a:lnSpc>
                        <a:spcAft>
                          <a:spcPts val="800"/>
                        </a:spcAft>
                      </a:pPr>
                      <a:r>
                        <a:rPr lang="en-GB" sz="1000" dirty="0"/>
                        <a:t>Old %</a:t>
                      </a:r>
                    </a:p>
                  </a:txBody>
                  <a:tcPr marL="36001" marR="36001" marT="0" marB="0" anchor="ctr"/>
                </a:tc>
                <a:tc>
                  <a:txBody>
                    <a:bodyPr/>
                    <a:lstStyle/>
                    <a:p>
                      <a:pPr algn="ctr">
                        <a:lnSpc>
                          <a:spcPct val="107000"/>
                        </a:lnSpc>
                        <a:spcAft>
                          <a:spcPts val="800"/>
                        </a:spcAft>
                      </a:pPr>
                      <a:r>
                        <a:rPr lang="en-GB" sz="1000" b="1" kern="1200" dirty="0">
                          <a:solidFill>
                            <a:schemeClr val="lt1"/>
                          </a:solidFill>
                          <a:latin typeface="+mn-lt"/>
                          <a:ea typeface="+mn-ea"/>
                          <a:cs typeface="+mn-cs"/>
                        </a:rPr>
                        <a:t>WID</a:t>
                      </a:r>
                      <a:endParaRPr lang="en-GB" sz="1000" dirty="0">
                        <a:solidFill>
                          <a:srgbClr val="FF0000"/>
                        </a:solidFill>
                      </a:endParaRPr>
                    </a:p>
                  </a:txBody>
                  <a:tcPr marL="36001" marR="36001" marT="0" marB="0" anchor="ctr"/>
                </a:tc>
                <a:tc>
                  <a:txBody>
                    <a:bodyPr/>
                    <a:lstStyle/>
                    <a:p>
                      <a:pPr algn="ctr">
                        <a:lnSpc>
                          <a:spcPct val="107000"/>
                        </a:lnSpc>
                        <a:spcAft>
                          <a:spcPts val="800"/>
                        </a:spcAft>
                      </a:pPr>
                      <a:r>
                        <a:rPr lang="en-GB" sz="1000" dirty="0">
                          <a:solidFill>
                            <a:srgbClr val="FF0000"/>
                          </a:solidFill>
                        </a:rPr>
                        <a:t>New %</a:t>
                      </a:r>
                      <a:endParaRPr lang="en-GB" sz="1000" b="1" kern="1200" dirty="0">
                        <a:solidFill>
                          <a:schemeClr val="lt1"/>
                        </a:solidFill>
                        <a:latin typeface="+mn-lt"/>
                        <a:ea typeface="+mn-ea"/>
                        <a:cs typeface="+mn-cs"/>
                      </a:endParaRPr>
                    </a:p>
                  </a:txBody>
                  <a:tcPr marL="36001" marR="36001" marT="0" marB="0" anchor="ctr"/>
                </a:tc>
                <a:tc>
                  <a:txBody>
                    <a:bodyPr/>
                    <a:lstStyle/>
                    <a:p>
                      <a:pPr algn="ctr">
                        <a:lnSpc>
                          <a:spcPct val="107000"/>
                        </a:lnSpc>
                        <a:spcAft>
                          <a:spcPts val="800"/>
                        </a:spcAft>
                      </a:pPr>
                      <a:r>
                        <a:rPr lang="en-GB" sz="1000" dirty="0">
                          <a:solidFill>
                            <a:srgbClr val="FF0000"/>
                          </a:solidFill>
                        </a:rPr>
                        <a:t>Change or comment</a:t>
                      </a:r>
                    </a:p>
                  </a:txBody>
                  <a:tcPr marL="36001" marR="36001" marT="0" marB="0" anchor="ctr"/>
                </a:tc>
                <a:extLst>
                  <a:ext uri="{0D108BD9-81ED-4DB2-BD59-A6C34878D82A}">
                    <a16:rowId xmlns:a16="http://schemas.microsoft.com/office/drawing/2014/main" val="385689174"/>
                  </a:ext>
                </a:extLst>
              </a:tr>
              <a:tr h="265183">
                <a:tc>
                  <a:txBody>
                    <a:bodyPr/>
                    <a:lstStyle/>
                    <a:p>
                      <a:pPr algn="r" fontAlgn="b"/>
                      <a:r>
                        <a:rPr lang="en-US" sz="1000" dirty="0"/>
                        <a:t>980007</a:t>
                      </a:r>
                    </a:p>
                  </a:txBody>
                  <a:tcPr marL="9525" marR="9525" marT="9525" marB="0" anchor="b"/>
                </a:tc>
                <a:tc>
                  <a:txBody>
                    <a:bodyPr/>
                    <a:lstStyle/>
                    <a:p>
                      <a:pPr algn="l" fontAlgn="b"/>
                      <a:r>
                        <a:rPr lang="en-US" sz="1000" dirty="0"/>
                        <a:t>Enhanced Multiparty RTT</a:t>
                      </a:r>
                    </a:p>
                  </a:txBody>
                  <a:tcPr marL="9525" marR="9525" marT="9525" marB="0" anchor="b"/>
                </a:tc>
                <a:tc>
                  <a:txBody>
                    <a:bodyPr/>
                    <a:lstStyle/>
                    <a:p>
                      <a:pPr algn="l" fontAlgn="b"/>
                      <a:r>
                        <a:rPr lang="en-US" sz="1000" dirty="0" err="1"/>
                        <a:t>eMP_RTT</a:t>
                      </a:r>
                      <a:endParaRPr lang="en-US" sz="1000" dirty="0"/>
                    </a:p>
                  </a:txBody>
                  <a:tcPr marL="9525" marR="9525" marT="9525" marB="0" anchor="b"/>
                </a:tc>
                <a:tc>
                  <a:txBody>
                    <a:bodyPr/>
                    <a:lstStyle/>
                    <a:p>
                      <a:pPr algn="r" fontAlgn="b"/>
                      <a:r>
                        <a:rPr lang="en-US" sz="1000" dirty="0">
                          <a:solidFill>
                            <a:schemeClr val="tx1"/>
                          </a:solidFill>
                        </a:rPr>
                        <a:t>12/2023</a:t>
                      </a:r>
                    </a:p>
                  </a:txBody>
                  <a:tcPr marL="9525" marR="9525" marT="9525" marB="0" anchor="b"/>
                </a:tc>
                <a:tc>
                  <a:txBody>
                    <a:bodyPr/>
                    <a:lstStyle/>
                    <a:p>
                      <a:pPr algn="r" fontAlgn="b"/>
                      <a:endParaRPr lang="en-US" sz="1000" dirty="0"/>
                    </a:p>
                  </a:txBody>
                  <a:tcPr marL="9525" marR="9525" marT="9525" marB="0" anchor="b"/>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br>
                        <a:rPr lang="en-US" sz="1000" dirty="0"/>
                      </a:br>
                      <a:r>
                        <a:rPr lang="en-US" altLang="en-US" sz="1000" dirty="0">
                          <a:cs typeface="Arial" panose="020B0604020202020204" pitchFamily="34" charset="0"/>
                          <a:hlinkClick r:id="rId3"/>
                        </a:rPr>
                        <a:t>SP-210034</a:t>
                      </a:r>
                      <a:endParaRPr lang="en-US" altLang="en-US" sz="1000" dirty="0">
                        <a:cs typeface="Arial" panose="020B0604020202020204" pitchFamily="34" charset="0"/>
                      </a:endParaRPr>
                    </a:p>
                  </a:txBody>
                  <a:tcPr marL="9525" marR="9525" marT="9525" marB="0" anchor="b"/>
                </a:tc>
                <a:tc>
                  <a:txBody>
                    <a:bodyPr/>
                    <a:lstStyle/>
                    <a:p>
                      <a:pPr algn="ctr">
                        <a:lnSpc>
                          <a:spcPct val="107000"/>
                        </a:lnSpc>
                        <a:spcAft>
                          <a:spcPts val="800"/>
                        </a:spcAft>
                      </a:pPr>
                      <a:endParaRPr lang="en-GB" sz="1000" dirty="0">
                        <a:solidFill>
                          <a:srgbClr val="FF0000"/>
                        </a:solidFill>
                      </a:endParaRPr>
                    </a:p>
                  </a:txBody>
                  <a:tcPr marL="36001" marR="36001" marT="0" marB="0" anchor="ctr"/>
                </a:tc>
                <a:tc>
                  <a:txBody>
                    <a:bodyPr/>
                    <a:lstStyle/>
                    <a:p>
                      <a:pPr marL="0" marR="0" lvl="0" indent="0" algn="ctr" defTabSz="914296" rtl="0" eaLnBrk="1" fontAlgn="auto" latinLnBrk="0" hangingPunct="1">
                        <a:lnSpc>
                          <a:spcPct val="107000"/>
                        </a:lnSpc>
                        <a:spcBef>
                          <a:spcPts val="0"/>
                        </a:spcBef>
                        <a:spcAft>
                          <a:spcPts val="800"/>
                        </a:spcAft>
                        <a:buClrTx/>
                        <a:buSzTx/>
                        <a:buFontTx/>
                        <a:buNone/>
                        <a:tabLst/>
                        <a:defRPr/>
                      </a:pPr>
                      <a:endParaRPr lang="en-GB" sz="1000" dirty="0">
                        <a:solidFill>
                          <a:srgbClr val="FF0000"/>
                        </a:solidFill>
                      </a:endParaRPr>
                    </a:p>
                  </a:txBody>
                  <a:tcPr marL="36001" marR="36001" marT="0" marB="0" anchor="ctr"/>
                </a:tc>
                <a:extLst>
                  <a:ext uri="{0D108BD9-81ED-4DB2-BD59-A6C34878D82A}">
                    <a16:rowId xmlns:a16="http://schemas.microsoft.com/office/drawing/2014/main" val="2427066551"/>
                  </a:ext>
                </a:extLst>
              </a:tr>
              <a:tr h="265183">
                <a:tc>
                  <a:txBody>
                    <a:bodyPr/>
                    <a:lstStyle/>
                    <a:p>
                      <a:pPr algn="r" fontAlgn="b"/>
                      <a:r>
                        <a:rPr lang="en-US" sz="1000" dirty="0"/>
                        <a:t>980009</a:t>
                      </a:r>
                    </a:p>
                  </a:txBody>
                  <a:tcPr marL="9525" marR="9525" marT="9525" marB="0" anchor="b"/>
                </a:tc>
                <a:tc>
                  <a:txBody>
                    <a:bodyPr/>
                    <a:lstStyle/>
                    <a:p>
                      <a:pPr algn="l" fontAlgn="b"/>
                      <a:r>
                        <a:rPr lang="en-US" sz="1000" dirty="0"/>
                        <a:t>5G Media Streaming Audio codec phase 2 for 5G-Advanced</a:t>
                      </a:r>
                    </a:p>
                  </a:txBody>
                  <a:tcPr marL="9525" marR="9525" marT="9525" marB="0" anchor="b"/>
                </a:tc>
                <a:tc>
                  <a:txBody>
                    <a:bodyPr/>
                    <a:lstStyle/>
                    <a:p>
                      <a:pPr algn="l" fontAlgn="b"/>
                      <a:r>
                        <a:rPr lang="en-US" sz="1000" dirty="0"/>
                        <a:t>5GMS_Audio_Ph2</a:t>
                      </a:r>
                    </a:p>
                  </a:txBody>
                  <a:tcPr marL="9525" marR="9525" marT="9525" marB="0" anchor="b"/>
                </a:tc>
                <a:tc>
                  <a:txBody>
                    <a:bodyPr/>
                    <a:lstStyle/>
                    <a:p>
                      <a:pPr algn="r" fontAlgn="b"/>
                      <a:r>
                        <a:rPr lang="en-US" sz="1000" dirty="0">
                          <a:solidFill>
                            <a:schemeClr val="tx1"/>
                          </a:solidFill>
                        </a:rPr>
                        <a:t>03/2023</a:t>
                      </a:r>
                    </a:p>
                  </a:txBody>
                  <a:tcPr marL="9525" marR="9525" marT="9525" marB="0" anchor="b"/>
                </a:tc>
                <a:tc>
                  <a:txBody>
                    <a:bodyPr/>
                    <a:lstStyle/>
                    <a:p>
                      <a:pPr algn="r" fontAlgn="b"/>
                      <a:endParaRPr lang="en-US" sz="1000" dirty="0"/>
                    </a:p>
                  </a:txBody>
                  <a:tcPr marL="9525" marR="9525" marT="9525" marB="0" anchor="b"/>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br>
                        <a:rPr lang="en-US" sz="1000" dirty="0"/>
                      </a:br>
                      <a:r>
                        <a:rPr lang="en-US" altLang="en-US" sz="1000" dirty="0">
                          <a:cs typeface="Arial" panose="020B0604020202020204" pitchFamily="34" charset="0"/>
                          <a:hlinkClick r:id="rId4"/>
                        </a:rPr>
                        <a:t>SP-210033</a:t>
                      </a:r>
                      <a:endParaRPr lang="en-US" altLang="en-US" sz="1000" dirty="0">
                        <a:cs typeface="Arial" panose="020B0604020202020204" pitchFamily="34" charset="0"/>
                      </a:endParaRPr>
                    </a:p>
                  </a:txBody>
                  <a:tcPr marL="9525" marR="9525" marT="9525" marB="0" anchor="b"/>
                </a:tc>
                <a:tc>
                  <a:txBody>
                    <a:bodyPr/>
                    <a:lstStyle/>
                    <a:p>
                      <a:pPr algn="ctr">
                        <a:lnSpc>
                          <a:spcPct val="107000"/>
                        </a:lnSpc>
                        <a:spcAft>
                          <a:spcPts val="800"/>
                        </a:spcAft>
                      </a:pPr>
                      <a:endParaRPr lang="en-GB" sz="1000" dirty="0">
                        <a:solidFill>
                          <a:srgbClr val="FF0000"/>
                        </a:solidFill>
                      </a:endParaRPr>
                    </a:p>
                  </a:txBody>
                  <a:tcPr marL="36001" marR="36001" marT="0" marB="0" anchor="ctr"/>
                </a:tc>
                <a:tc>
                  <a:txBody>
                    <a:bodyPr/>
                    <a:lstStyle/>
                    <a:p>
                      <a:pPr marL="0" marR="0" lvl="0" indent="0" algn="ctr" defTabSz="914296" rtl="0" eaLnBrk="1" fontAlgn="auto" latinLnBrk="0" hangingPunct="1">
                        <a:lnSpc>
                          <a:spcPct val="107000"/>
                        </a:lnSpc>
                        <a:spcBef>
                          <a:spcPts val="0"/>
                        </a:spcBef>
                        <a:spcAft>
                          <a:spcPts val="800"/>
                        </a:spcAft>
                        <a:buClrTx/>
                        <a:buSzTx/>
                        <a:buFontTx/>
                        <a:buNone/>
                        <a:tabLst/>
                        <a:defRPr/>
                      </a:pPr>
                      <a:endParaRPr lang="en-GB" sz="1000" dirty="0">
                        <a:solidFill>
                          <a:srgbClr val="FF0000"/>
                        </a:solidFill>
                      </a:endParaRPr>
                    </a:p>
                  </a:txBody>
                  <a:tcPr marL="36001" marR="36001" marT="0" marB="0" anchor="ctr"/>
                </a:tc>
                <a:extLst>
                  <a:ext uri="{0D108BD9-81ED-4DB2-BD59-A6C34878D82A}">
                    <a16:rowId xmlns:a16="http://schemas.microsoft.com/office/drawing/2014/main" val="3024848369"/>
                  </a:ext>
                </a:extLst>
              </a:tr>
            </a:tbl>
          </a:graphicData>
        </a:graphic>
      </p:graphicFrame>
    </p:spTree>
    <p:extLst>
      <p:ext uri="{BB962C8B-B14F-4D97-AF65-F5344CB8AC3E}">
        <p14:creationId xmlns:p14="http://schemas.microsoft.com/office/powerpoint/2010/main" val="718068061"/>
      </p:ext>
    </p:extLst>
  </p:cSld>
  <p:clrMapOvr>
    <a:masterClrMapping/>
  </p:clrMapOvr>
  <p:transition spd="slow"/>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12A81A8-5C7E-4B5E-B955-EBF4BE0C600C}"/>
              </a:ext>
            </a:extLst>
          </p:cNvPr>
          <p:cNvSpPr>
            <a:spLocks noGrp="1"/>
          </p:cNvSpPr>
          <p:nvPr>
            <p:ph type="title"/>
          </p:nvPr>
        </p:nvSpPr>
        <p:spPr/>
        <p:txBody>
          <a:bodyPr/>
          <a:lstStyle/>
          <a:p>
            <a:r>
              <a:rPr lang="en-US" sz="3200" dirty="0"/>
              <a:t>Enhanced Multiparty RTT (</a:t>
            </a:r>
            <a:r>
              <a:rPr lang="en-US" sz="3200" dirty="0" err="1"/>
              <a:t>eMP_RTT</a:t>
            </a:r>
            <a:r>
              <a:rPr lang="en-US" dirty="0"/>
              <a:t>)</a:t>
            </a:r>
            <a:endParaRPr lang="en-US" sz="3200" dirty="0"/>
          </a:p>
        </p:txBody>
      </p:sp>
      <p:sp>
        <p:nvSpPr>
          <p:cNvPr id="3" name="Espace réservé du contenu 2">
            <a:extLst>
              <a:ext uri="{FF2B5EF4-FFF2-40B4-BE49-F238E27FC236}">
                <a16:creationId xmlns:a16="http://schemas.microsoft.com/office/drawing/2014/main" id="{65F9F2AB-B13E-42E2-987D-E48C9A0EA900}"/>
              </a:ext>
            </a:extLst>
          </p:cNvPr>
          <p:cNvSpPr>
            <a:spLocks noGrp="1"/>
          </p:cNvSpPr>
          <p:nvPr>
            <p:ph idx="1"/>
          </p:nvPr>
        </p:nvSpPr>
        <p:spPr>
          <a:xfrm>
            <a:off x="647701" y="2676525"/>
            <a:ext cx="11068050" cy="3608389"/>
          </a:xfrm>
        </p:spPr>
        <p:txBody>
          <a:bodyPr/>
          <a:lstStyle/>
          <a:p>
            <a:pPr marL="287338" lvl="0" indent="-287338" fontAlgn="base">
              <a:lnSpc>
                <a:spcPct val="93000"/>
              </a:lnSpc>
              <a:spcBef>
                <a:spcPct val="15000"/>
              </a:spcBef>
              <a:spcAft>
                <a:spcPct val="15000"/>
              </a:spcAft>
              <a:buSzPct val="100000"/>
              <a:buNone/>
              <a:tabLst>
                <a:tab pos="285750" algn="l"/>
              </a:tabLst>
              <a:defRPr/>
            </a:pPr>
            <a:r>
              <a:rPr lang="en-GB" sz="1400" b="1" u="sng" dirty="0">
                <a:cs typeface="Arial" pitchFamily="34" charset="0"/>
              </a:rPr>
              <a:t>Purpose</a:t>
            </a:r>
          </a:p>
          <a:p>
            <a:pPr marL="287338" indent="-287338">
              <a:lnSpc>
                <a:spcPct val="93000"/>
              </a:lnSpc>
              <a:spcBef>
                <a:spcPct val="15000"/>
              </a:spcBef>
              <a:spcAft>
                <a:spcPct val="15000"/>
              </a:spcAft>
              <a:buSzPct val="100000"/>
              <a:tabLst>
                <a:tab pos="285750" algn="l"/>
              </a:tabLst>
              <a:defRPr/>
            </a:pPr>
            <a:r>
              <a:rPr lang="en-US" altLang="en-US" sz="1400" dirty="0"/>
              <a:t>This WI will specify suitable solutions for multiparty RTT media in IMS, for both RTP and IMS data channel transport, focusing on the transport format and procedures in IETF RFC 9071, but also taking other aspects and specifications into account if found necessary in the course of the work.</a:t>
            </a:r>
          </a:p>
          <a:p>
            <a:pPr marL="0" indent="0">
              <a:lnSpc>
                <a:spcPct val="93000"/>
              </a:lnSpc>
              <a:spcBef>
                <a:spcPct val="15000"/>
              </a:spcBef>
              <a:spcAft>
                <a:spcPct val="15000"/>
              </a:spcAft>
              <a:buSzPct val="100000"/>
              <a:buNone/>
              <a:tabLst>
                <a:tab pos="285750" algn="l"/>
              </a:tabLst>
              <a:defRPr/>
            </a:pPr>
            <a:r>
              <a:rPr lang="en-GB" sz="1400" b="1" u="sng" dirty="0">
                <a:cs typeface="Arial" pitchFamily="34" charset="0"/>
              </a:rPr>
              <a:t>Progress in the last quarter</a:t>
            </a:r>
          </a:p>
          <a:p>
            <a:pPr marL="287338" lvl="0" indent="-287338" fontAlgn="base">
              <a:lnSpc>
                <a:spcPct val="93000"/>
              </a:lnSpc>
              <a:spcBef>
                <a:spcPct val="15000"/>
              </a:spcBef>
              <a:spcAft>
                <a:spcPct val="15000"/>
              </a:spcAft>
              <a:buSzPct val="100000"/>
              <a:tabLst>
                <a:tab pos="285750" algn="l"/>
              </a:tabLst>
              <a:defRPr/>
            </a:pPr>
            <a:r>
              <a:rPr lang="en-US" sz="1400" dirty="0">
                <a:cs typeface="Arial" pitchFamily="34" charset="0"/>
              </a:rPr>
              <a:t>n/a</a:t>
            </a:r>
            <a:endParaRPr lang="en-US" sz="1000" dirty="0">
              <a:cs typeface="Arial" pitchFamily="34" charset="0"/>
            </a:endParaRPr>
          </a:p>
          <a:p>
            <a:pPr marL="0" lvl="0" indent="0" fontAlgn="base">
              <a:lnSpc>
                <a:spcPct val="93000"/>
              </a:lnSpc>
              <a:spcBef>
                <a:spcPct val="15000"/>
              </a:spcBef>
              <a:spcAft>
                <a:spcPct val="15000"/>
              </a:spcAft>
              <a:buSzPct val="100000"/>
              <a:buNone/>
              <a:tabLst>
                <a:tab pos="285750" algn="l"/>
              </a:tabLst>
              <a:defRPr/>
            </a:pPr>
            <a:r>
              <a:rPr lang="en-GB" sz="1400" b="1" u="sng" dirty="0">
                <a:cs typeface="Arial" pitchFamily="34" charset="0"/>
              </a:rPr>
              <a:t>Next steps</a:t>
            </a:r>
          </a:p>
          <a:p>
            <a:pPr marL="287338" indent="-287338">
              <a:lnSpc>
                <a:spcPct val="93000"/>
              </a:lnSpc>
              <a:spcBef>
                <a:spcPct val="15000"/>
              </a:spcBef>
              <a:spcAft>
                <a:spcPct val="15000"/>
              </a:spcAft>
              <a:buSzPct val="100000"/>
              <a:tabLst>
                <a:tab pos="285750" algn="l"/>
              </a:tabLst>
              <a:defRPr/>
            </a:pPr>
            <a:r>
              <a:rPr lang="en-US" altLang="zh-CN" sz="1400" dirty="0">
                <a:cs typeface="Arial" pitchFamily="34" charset="0"/>
              </a:rPr>
              <a:t>Prepare the following CR:</a:t>
            </a:r>
          </a:p>
          <a:p>
            <a:pPr marL="687388" lvl="1" indent="-287338">
              <a:lnSpc>
                <a:spcPct val="93000"/>
              </a:lnSpc>
              <a:spcBef>
                <a:spcPct val="15000"/>
              </a:spcBef>
              <a:spcAft>
                <a:spcPct val="15000"/>
              </a:spcAft>
              <a:buSzPct val="100000"/>
              <a:tabLst>
                <a:tab pos="285750" algn="l"/>
              </a:tabLst>
              <a:defRPr/>
            </a:pPr>
            <a:r>
              <a:rPr lang="en-US" altLang="zh-CN" sz="1400" dirty="0">
                <a:cs typeface="Arial" pitchFamily="34" charset="0"/>
              </a:rPr>
              <a:t>CR to TS 26.114 on Adding Enhanced Multiparty RTT feature (Rel-18)</a:t>
            </a:r>
          </a:p>
          <a:p>
            <a:pPr marL="287338" lvl="0" indent="-287338" fontAlgn="base">
              <a:lnSpc>
                <a:spcPct val="93000"/>
              </a:lnSpc>
              <a:spcBef>
                <a:spcPct val="15000"/>
              </a:spcBef>
              <a:spcAft>
                <a:spcPct val="15000"/>
              </a:spcAft>
              <a:buSzPct val="100000"/>
              <a:buNone/>
              <a:tabLst>
                <a:tab pos="285750" algn="l"/>
              </a:tabLst>
              <a:defRPr/>
            </a:pPr>
            <a:endParaRPr lang="en-US" altLang="zh-CN" sz="1400" dirty="0"/>
          </a:p>
          <a:p>
            <a:pPr marL="287338" indent="-287338">
              <a:buNone/>
            </a:pPr>
            <a:endParaRPr lang="fr-FR" sz="1400" dirty="0"/>
          </a:p>
        </p:txBody>
      </p:sp>
      <p:graphicFrame>
        <p:nvGraphicFramePr>
          <p:cNvPr id="4" name="Table 3">
            <a:extLst>
              <a:ext uri="{FF2B5EF4-FFF2-40B4-BE49-F238E27FC236}">
                <a16:creationId xmlns:a16="http://schemas.microsoft.com/office/drawing/2014/main" id="{F79F75A8-E0A2-4529-8D6C-D8EA8EE9B5B7}"/>
              </a:ext>
            </a:extLst>
          </p:cNvPr>
          <p:cNvGraphicFramePr>
            <a:graphicFrameLocks noGrp="1"/>
          </p:cNvGraphicFramePr>
          <p:nvPr>
            <p:extLst>
              <p:ext uri="{D42A27DB-BD31-4B8C-83A1-F6EECF244321}">
                <p14:modId xmlns:p14="http://schemas.microsoft.com/office/powerpoint/2010/main" val="1983885431"/>
              </p:ext>
            </p:extLst>
          </p:nvPr>
        </p:nvGraphicFramePr>
        <p:xfrm>
          <a:off x="647700" y="1454150"/>
          <a:ext cx="10084901" cy="633222"/>
        </p:xfrm>
        <a:graphic>
          <a:graphicData uri="http://schemas.openxmlformats.org/drawingml/2006/table">
            <a:tbl>
              <a:tblPr firstRow="1" firstCol="1" bandRow="1">
                <a:tableStyleId>{F5AB1C69-6EDB-4FF4-983F-18BD219EF322}</a:tableStyleId>
              </a:tblPr>
              <a:tblGrid>
                <a:gridCol w="601902">
                  <a:extLst>
                    <a:ext uri="{9D8B030D-6E8A-4147-A177-3AD203B41FA5}">
                      <a16:colId xmlns:a16="http://schemas.microsoft.com/office/drawing/2014/main" val="2539742898"/>
                    </a:ext>
                  </a:extLst>
                </a:gridCol>
                <a:gridCol w="3844407">
                  <a:extLst>
                    <a:ext uri="{9D8B030D-6E8A-4147-A177-3AD203B41FA5}">
                      <a16:colId xmlns:a16="http://schemas.microsoft.com/office/drawing/2014/main" val="2861398794"/>
                    </a:ext>
                  </a:extLst>
                </a:gridCol>
                <a:gridCol w="1095473">
                  <a:extLst>
                    <a:ext uri="{9D8B030D-6E8A-4147-A177-3AD203B41FA5}">
                      <a16:colId xmlns:a16="http://schemas.microsoft.com/office/drawing/2014/main" val="3367913187"/>
                    </a:ext>
                  </a:extLst>
                </a:gridCol>
                <a:gridCol w="807092">
                  <a:extLst>
                    <a:ext uri="{9D8B030D-6E8A-4147-A177-3AD203B41FA5}">
                      <a16:colId xmlns:a16="http://schemas.microsoft.com/office/drawing/2014/main" val="4225343277"/>
                    </a:ext>
                  </a:extLst>
                </a:gridCol>
                <a:gridCol w="551732">
                  <a:extLst>
                    <a:ext uri="{9D8B030D-6E8A-4147-A177-3AD203B41FA5}">
                      <a16:colId xmlns:a16="http://schemas.microsoft.com/office/drawing/2014/main" val="1213255299"/>
                    </a:ext>
                  </a:extLst>
                </a:gridCol>
                <a:gridCol w="643064">
                  <a:extLst>
                    <a:ext uri="{9D8B030D-6E8A-4147-A177-3AD203B41FA5}">
                      <a16:colId xmlns:a16="http://schemas.microsoft.com/office/drawing/2014/main" val="3118878704"/>
                    </a:ext>
                  </a:extLst>
                </a:gridCol>
                <a:gridCol w="643064">
                  <a:extLst>
                    <a:ext uri="{9D8B030D-6E8A-4147-A177-3AD203B41FA5}">
                      <a16:colId xmlns:a16="http://schemas.microsoft.com/office/drawing/2014/main" val="2962410471"/>
                    </a:ext>
                  </a:extLst>
                </a:gridCol>
                <a:gridCol w="1898167">
                  <a:extLst>
                    <a:ext uri="{9D8B030D-6E8A-4147-A177-3AD203B41FA5}">
                      <a16:colId xmlns:a16="http://schemas.microsoft.com/office/drawing/2014/main" val="1398331731"/>
                    </a:ext>
                  </a:extLst>
                </a:gridCol>
              </a:tblGrid>
              <a:tr h="296861">
                <a:tc>
                  <a:txBody>
                    <a:bodyPr/>
                    <a:lstStyle/>
                    <a:p>
                      <a:pPr algn="ctr">
                        <a:lnSpc>
                          <a:spcPct val="107000"/>
                        </a:lnSpc>
                        <a:spcAft>
                          <a:spcPts val="800"/>
                        </a:spcAft>
                      </a:pPr>
                      <a:r>
                        <a:rPr lang="en-GB" sz="1000" dirty="0"/>
                        <a:t>UID</a:t>
                      </a:r>
                    </a:p>
                  </a:txBody>
                  <a:tcPr marL="36001" marR="36001" marT="0" marB="0" anchor="ctr"/>
                </a:tc>
                <a:tc>
                  <a:txBody>
                    <a:bodyPr/>
                    <a:lstStyle/>
                    <a:p>
                      <a:pPr algn="ctr">
                        <a:lnSpc>
                          <a:spcPct val="107000"/>
                        </a:lnSpc>
                        <a:spcAft>
                          <a:spcPts val="800"/>
                        </a:spcAft>
                      </a:pPr>
                      <a:r>
                        <a:rPr lang="en-GB" sz="1000" dirty="0"/>
                        <a:t>Name</a:t>
                      </a:r>
                    </a:p>
                  </a:txBody>
                  <a:tcPr marL="36001" marR="36001" marT="0" marB="0" anchor="ctr"/>
                </a:tc>
                <a:tc>
                  <a:txBody>
                    <a:bodyPr/>
                    <a:lstStyle/>
                    <a:p>
                      <a:pPr algn="ctr">
                        <a:lnSpc>
                          <a:spcPct val="107000"/>
                        </a:lnSpc>
                        <a:spcAft>
                          <a:spcPts val="800"/>
                        </a:spcAft>
                      </a:pPr>
                      <a:r>
                        <a:rPr lang="en-GB" sz="1000" dirty="0"/>
                        <a:t>Acronym</a:t>
                      </a:r>
                    </a:p>
                  </a:txBody>
                  <a:tcPr marL="36001" marR="36001" marT="0" marB="0" anchor="ctr"/>
                </a:tc>
                <a:tc>
                  <a:txBody>
                    <a:bodyPr/>
                    <a:lstStyle/>
                    <a:p>
                      <a:pPr algn="ctr">
                        <a:lnSpc>
                          <a:spcPct val="107000"/>
                        </a:lnSpc>
                        <a:spcAft>
                          <a:spcPts val="800"/>
                        </a:spcAft>
                      </a:pPr>
                      <a:r>
                        <a:rPr lang="en-GB" sz="1000" dirty="0"/>
                        <a:t>Target (mm/</a:t>
                      </a:r>
                      <a:r>
                        <a:rPr lang="en-GB" sz="1000" dirty="0" err="1"/>
                        <a:t>yyyy</a:t>
                      </a:r>
                      <a:r>
                        <a:rPr lang="en-GB" sz="1000" dirty="0"/>
                        <a:t>)</a:t>
                      </a:r>
                    </a:p>
                  </a:txBody>
                  <a:tcPr marL="36001" marR="36001" marT="0" marB="0" anchor="ctr"/>
                </a:tc>
                <a:tc>
                  <a:txBody>
                    <a:bodyPr/>
                    <a:lstStyle/>
                    <a:p>
                      <a:pPr algn="ctr">
                        <a:lnSpc>
                          <a:spcPct val="107000"/>
                        </a:lnSpc>
                        <a:spcAft>
                          <a:spcPts val="800"/>
                        </a:spcAft>
                      </a:pPr>
                      <a:r>
                        <a:rPr lang="en-GB" sz="1000" dirty="0"/>
                        <a:t>Old %</a:t>
                      </a:r>
                    </a:p>
                  </a:txBody>
                  <a:tcPr marL="36001" marR="36001" marT="0" marB="0" anchor="ctr"/>
                </a:tc>
                <a:tc>
                  <a:txBody>
                    <a:bodyPr/>
                    <a:lstStyle/>
                    <a:p>
                      <a:pPr algn="ctr">
                        <a:lnSpc>
                          <a:spcPct val="107000"/>
                        </a:lnSpc>
                        <a:spcAft>
                          <a:spcPts val="800"/>
                        </a:spcAft>
                      </a:pPr>
                      <a:r>
                        <a:rPr lang="en-GB" sz="1000" b="1" kern="1200" dirty="0">
                          <a:solidFill>
                            <a:schemeClr val="lt1"/>
                          </a:solidFill>
                          <a:latin typeface="+mn-lt"/>
                          <a:ea typeface="+mn-ea"/>
                          <a:cs typeface="+mn-cs"/>
                        </a:rPr>
                        <a:t>WID</a:t>
                      </a:r>
                      <a:endParaRPr lang="en-GB" sz="1000" dirty="0">
                        <a:solidFill>
                          <a:srgbClr val="FF0000"/>
                        </a:solidFill>
                      </a:endParaRPr>
                    </a:p>
                  </a:txBody>
                  <a:tcPr marL="36001" marR="36001" marT="0" marB="0" anchor="ctr"/>
                </a:tc>
                <a:tc>
                  <a:txBody>
                    <a:bodyPr/>
                    <a:lstStyle/>
                    <a:p>
                      <a:pPr algn="ctr">
                        <a:lnSpc>
                          <a:spcPct val="107000"/>
                        </a:lnSpc>
                        <a:spcAft>
                          <a:spcPts val="800"/>
                        </a:spcAft>
                      </a:pPr>
                      <a:r>
                        <a:rPr lang="en-GB" sz="1000" dirty="0">
                          <a:solidFill>
                            <a:srgbClr val="FF0000"/>
                          </a:solidFill>
                        </a:rPr>
                        <a:t>New %</a:t>
                      </a:r>
                      <a:endParaRPr lang="en-GB" sz="1000" b="1" kern="1200" dirty="0">
                        <a:solidFill>
                          <a:schemeClr val="lt1"/>
                        </a:solidFill>
                        <a:latin typeface="+mn-lt"/>
                        <a:ea typeface="+mn-ea"/>
                        <a:cs typeface="+mn-cs"/>
                      </a:endParaRPr>
                    </a:p>
                  </a:txBody>
                  <a:tcPr marL="36001" marR="36001" marT="0" marB="0" anchor="ctr"/>
                </a:tc>
                <a:tc>
                  <a:txBody>
                    <a:bodyPr/>
                    <a:lstStyle/>
                    <a:p>
                      <a:pPr algn="ctr">
                        <a:lnSpc>
                          <a:spcPct val="107000"/>
                        </a:lnSpc>
                        <a:spcAft>
                          <a:spcPts val="800"/>
                        </a:spcAft>
                      </a:pPr>
                      <a:r>
                        <a:rPr lang="en-GB" sz="1000" dirty="0">
                          <a:solidFill>
                            <a:srgbClr val="FF0000"/>
                          </a:solidFill>
                        </a:rPr>
                        <a:t>Change or comment</a:t>
                      </a:r>
                    </a:p>
                  </a:txBody>
                  <a:tcPr marL="36001" marR="36001" marT="0" marB="0" anchor="ctr"/>
                </a:tc>
                <a:extLst>
                  <a:ext uri="{0D108BD9-81ED-4DB2-BD59-A6C34878D82A}">
                    <a16:rowId xmlns:a16="http://schemas.microsoft.com/office/drawing/2014/main" val="1022577576"/>
                  </a:ext>
                </a:extLst>
              </a:tr>
              <a:tr h="265183">
                <a:tc>
                  <a:txBody>
                    <a:bodyPr/>
                    <a:lstStyle/>
                    <a:p>
                      <a:pPr algn="r" fontAlgn="b"/>
                      <a:r>
                        <a:rPr lang="en-US" sz="1000" dirty="0"/>
                        <a:t>980007</a:t>
                      </a:r>
                    </a:p>
                  </a:txBody>
                  <a:tcPr marL="9525" marR="9525" marT="9525" marB="0" anchor="b"/>
                </a:tc>
                <a:tc>
                  <a:txBody>
                    <a:bodyPr/>
                    <a:lstStyle/>
                    <a:p>
                      <a:pPr algn="l" fontAlgn="b"/>
                      <a:r>
                        <a:rPr lang="en-US" sz="1000" dirty="0"/>
                        <a:t>Enhanced Multiparty RTT</a:t>
                      </a:r>
                    </a:p>
                  </a:txBody>
                  <a:tcPr marL="9525" marR="9525" marT="9525" marB="0" anchor="b"/>
                </a:tc>
                <a:tc>
                  <a:txBody>
                    <a:bodyPr/>
                    <a:lstStyle/>
                    <a:p>
                      <a:pPr algn="l" fontAlgn="b"/>
                      <a:r>
                        <a:rPr lang="en-US" sz="1000" dirty="0" err="1"/>
                        <a:t>eMP_RTT</a:t>
                      </a:r>
                      <a:endParaRPr lang="en-US" sz="1000" dirty="0"/>
                    </a:p>
                  </a:txBody>
                  <a:tcPr marL="9525" marR="9525" marT="9525" marB="0" anchor="b"/>
                </a:tc>
                <a:tc>
                  <a:txBody>
                    <a:bodyPr/>
                    <a:lstStyle/>
                    <a:p>
                      <a:pPr algn="r" fontAlgn="b"/>
                      <a:r>
                        <a:rPr lang="en-US" sz="1000" dirty="0">
                          <a:solidFill>
                            <a:schemeClr val="tx1"/>
                          </a:solidFill>
                        </a:rPr>
                        <a:t>12/2023</a:t>
                      </a:r>
                    </a:p>
                  </a:txBody>
                  <a:tcPr marL="9525" marR="9525" marT="9525" marB="0" anchor="b"/>
                </a:tc>
                <a:tc>
                  <a:txBody>
                    <a:bodyPr/>
                    <a:lstStyle/>
                    <a:p>
                      <a:pPr algn="r" fontAlgn="b"/>
                      <a:endParaRPr lang="en-US" sz="1000" dirty="0"/>
                    </a:p>
                  </a:txBody>
                  <a:tcPr marL="9525" marR="9525" marT="9525" marB="0" anchor="b"/>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br>
                        <a:rPr lang="en-US" sz="1000" dirty="0"/>
                      </a:br>
                      <a:r>
                        <a:rPr lang="en-US" altLang="en-US" sz="1000" dirty="0">
                          <a:cs typeface="Arial" panose="020B0604020202020204" pitchFamily="34" charset="0"/>
                          <a:hlinkClick r:id="rId2"/>
                        </a:rPr>
                        <a:t>SP-210034</a:t>
                      </a:r>
                      <a:endParaRPr lang="en-US" altLang="en-US" sz="1000" dirty="0">
                        <a:cs typeface="Arial" panose="020B0604020202020204" pitchFamily="34" charset="0"/>
                      </a:endParaRPr>
                    </a:p>
                  </a:txBody>
                  <a:tcPr marL="9525" marR="9525" marT="9525" marB="0" anchor="b"/>
                </a:tc>
                <a:tc>
                  <a:txBody>
                    <a:bodyPr/>
                    <a:lstStyle/>
                    <a:p>
                      <a:pPr algn="ctr">
                        <a:lnSpc>
                          <a:spcPct val="107000"/>
                        </a:lnSpc>
                        <a:spcAft>
                          <a:spcPts val="800"/>
                        </a:spcAft>
                      </a:pPr>
                      <a:endParaRPr lang="en-GB" sz="1000" dirty="0">
                        <a:solidFill>
                          <a:srgbClr val="FF0000"/>
                        </a:solidFill>
                      </a:endParaRPr>
                    </a:p>
                  </a:txBody>
                  <a:tcPr marL="36001" marR="36001" marT="0" marB="0" anchor="ctr"/>
                </a:tc>
                <a:tc>
                  <a:txBody>
                    <a:bodyPr/>
                    <a:lstStyle/>
                    <a:p>
                      <a:pPr marL="0" marR="0" lvl="0" indent="0" algn="ctr" defTabSz="914296" rtl="0" eaLnBrk="1" fontAlgn="auto" latinLnBrk="0" hangingPunct="1">
                        <a:lnSpc>
                          <a:spcPct val="107000"/>
                        </a:lnSpc>
                        <a:spcBef>
                          <a:spcPts val="0"/>
                        </a:spcBef>
                        <a:spcAft>
                          <a:spcPts val="800"/>
                        </a:spcAft>
                        <a:buClrTx/>
                        <a:buSzTx/>
                        <a:buFontTx/>
                        <a:buNone/>
                        <a:tabLst/>
                        <a:defRPr/>
                      </a:pPr>
                      <a:endParaRPr lang="en-GB" sz="1000" dirty="0">
                        <a:solidFill>
                          <a:srgbClr val="FF0000"/>
                        </a:solidFill>
                      </a:endParaRPr>
                    </a:p>
                  </a:txBody>
                  <a:tcPr marL="36001" marR="36001" marT="0" marB="0" anchor="ctr"/>
                </a:tc>
                <a:extLst>
                  <a:ext uri="{0D108BD9-81ED-4DB2-BD59-A6C34878D82A}">
                    <a16:rowId xmlns:a16="http://schemas.microsoft.com/office/drawing/2014/main" val="831757210"/>
                  </a:ext>
                </a:extLst>
              </a:tr>
            </a:tbl>
          </a:graphicData>
        </a:graphic>
      </p:graphicFrame>
    </p:spTree>
    <p:extLst>
      <p:ext uri="{BB962C8B-B14F-4D97-AF65-F5344CB8AC3E}">
        <p14:creationId xmlns:p14="http://schemas.microsoft.com/office/powerpoint/2010/main" val="2971704679"/>
      </p:ext>
    </p:extLst>
  </p:cSld>
  <p:clrMapOvr>
    <a:masterClrMapping/>
  </p:clrMapOvr>
  <p:transition spd="slow"/>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12A81A8-5C7E-4B5E-B955-EBF4BE0C600C}"/>
              </a:ext>
            </a:extLst>
          </p:cNvPr>
          <p:cNvSpPr>
            <a:spLocks noGrp="1"/>
          </p:cNvSpPr>
          <p:nvPr>
            <p:ph type="title"/>
          </p:nvPr>
        </p:nvSpPr>
        <p:spPr/>
        <p:txBody>
          <a:bodyPr/>
          <a:lstStyle/>
          <a:p>
            <a:r>
              <a:rPr lang="en-US" sz="3200" dirty="0"/>
              <a:t>5G Media Streaming Audio codec phase 2 for </a:t>
            </a:r>
            <a:br>
              <a:rPr lang="en-US" sz="3200" dirty="0"/>
            </a:br>
            <a:r>
              <a:rPr lang="en-US" sz="3200" dirty="0"/>
              <a:t>5G-Advanced (5GMS_Audio_Ph2)</a:t>
            </a:r>
          </a:p>
        </p:txBody>
      </p:sp>
      <p:sp>
        <p:nvSpPr>
          <p:cNvPr id="3" name="Espace réservé du contenu 2">
            <a:extLst>
              <a:ext uri="{FF2B5EF4-FFF2-40B4-BE49-F238E27FC236}">
                <a16:creationId xmlns:a16="http://schemas.microsoft.com/office/drawing/2014/main" id="{65F9F2AB-B13E-42E2-987D-E48C9A0EA900}"/>
              </a:ext>
            </a:extLst>
          </p:cNvPr>
          <p:cNvSpPr>
            <a:spLocks noGrp="1"/>
          </p:cNvSpPr>
          <p:nvPr>
            <p:ph idx="1"/>
          </p:nvPr>
        </p:nvSpPr>
        <p:spPr>
          <a:xfrm>
            <a:off x="647701" y="2676525"/>
            <a:ext cx="11068050" cy="3608389"/>
          </a:xfrm>
        </p:spPr>
        <p:txBody>
          <a:bodyPr/>
          <a:lstStyle/>
          <a:p>
            <a:pPr marL="287338" lvl="0" indent="-287338" fontAlgn="base">
              <a:lnSpc>
                <a:spcPct val="93000"/>
              </a:lnSpc>
              <a:spcBef>
                <a:spcPct val="15000"/>
              </a:spcBef>
              <a:spcAft>
                <a:spcPct val="15000"/>
              </a:spcAft>
              <a:buSzPct val="100000"/>
              <a:buNone/>
              <a:tabLst>
                <a:tab pos="285750" algn="l"/>
              </a:tabLst>
              <a:defRPr/>
            </a:pPr>
            <a:r>
              <a:rPr lang="en-GB" sz="1400" b="1" u="sng" dirty="0">
                <a:cs typeface="Arial" pitchFamily="34" charset="0"/>
              </a:rPr>
              <a:t>Purpose</a:t>
            </a:r>
          </a:p>
          <a:p>
            <a:pPr marL="287338" indent="-287338">
              <a:lnSpc>
                <a:spcPct val="93000"/>
              </a:lnSpc>
              <a:spcBef>
                <a:spcPct val="15000"/>
              </a:spcBef>
              <a:spcAft>
                <a:spcPct val="15000"/>
              </a:spcAft>
              <a:buSzPct val="100000"/>
              <a:tabLst>
                <a:tab pos="285750" algn="l"/>
              </a:tabLst>
              <a:defRPr/>
            </a:pPr>
            <a:r>
              <a:rPr lang="en-US" altLang="en-US" sz="1400" dirty="0"/>
              <a:t>The purpose of this Work Item is to upgrade relevant 5GMS streaming, TV and VR audio profiles in specifications of 5G-Advanced in Rel-18.</a:t>
            </a:r>
          </a:p>
          <a:p>
            <a:pPr marL="687388" lvl="1" indent="-287338">
              <a:lnSpc>
                <a:spcPct val="93000"/>
              </a:lnSpc>
              <a:spcBef>
                <a:spcPct val="15000"/>
              </a:spcBef>
              <a:spcAft>
                <a:spcPct val="15000"/>
              </a:spcAft>
              <a:buSzPct val="100000"/>
              <a:tabLst>
                <a:tab pos="285750" algn="l"/>
              </a:tabLst>
              <a:defRPr/>
            </a:pPr>
            <a:r>
              <a:rPr lang="en-US" altLang="en-US" sz="1400" dirty="0"/>
              <a:t>to specify a new Audio Operation Point in TS 26.117 with support for the </a:t>
            </a:r>
            <a:r>
              <a:rPr lang="en-US" altLang="en-US" sz="1400" dirty="0" err="1"/>
              <a:t>xHE</a:t>
            </a:r>
            <a:r>
              <a:rPr lang="en-US" altLang="en-US" sz="1400" dirty="0"/>
              <a:t>-AAC codec to improve efficiency and performance for Audio content of 5G Media streaming services over 5G-Advanced networks and devices.</a:t>
            </a:r>
          </a:p>
          <a:p>
            <a:pPr marL="687388" lvl="1" indent="-287338">
              <a:lnSpc>
                <a:spcPct val="93000"/>
              </a:lnSpc>
              <a:spcBef>
                <a:spcPct val="15000"/>
              </a:spcBef>
              <a:spcAft>
                <a:spcPct val="15000"/>
              </a:spcAft>
              <a:buSzPct val="100000"/>
              <a:tabLst>
                <a:tab pos="285750" algn="l"/>
              </a:tabLst>
              <a:defRPr/>
            </a:pPr>
            <a:r>
              <a:rPr lang="en-US" altLang="en-US" sz="1400" dirty="0"/>
              <a:t>to review and, when appropriate, possibly modify requirements (i.e. may, should or shall support) in TS 26.511 applicable to 5GMS Clients for the support of Audio operation Points.</a:t>
            </a:r>
          </a:p>
          <a:p>
            <a:pPr marL="287338" lvl="0" indent="-287338" fontAlgn="base">
              <a:lnSpc>
                <a:spcPct val="93000"/>
              </a:lnSpc>
              <a:spcBef>
                <a:spcPct val="15000"/>
              </a:spcBef>
              <a:spcAft>
                <a:spcPct val="15000"/>
              </a:spcAft>
              <a:buSzPct val="100000"/>
              <a:buNone/>
              <a:tabLst>
                <a:tab pos="285750" algn="l"/>
              </a:tabLst>
              <a:defRPr/>
            </a:pPr>
            <a:r>
              <a:rPr lang="en-GB" sz="1400" b="1" u="sng" dirty="0">
                <a:cs typeface="Arial" pitchFamily="34" charset="0"/>
              </a:rPr>
              <a:t>Progress in the last quarter</a:t>
            </a:r>
          </a:p>
          <a:p>
            <a:pPr marL="287338" lvl="0" indent="-287338" fontAlgn="base">
              <a:lnSpc>
                <a:spcPct val="93000"/>
              </a:lnSpc>
              <a:spcBef>
                <a:spcPct val="15000"/>
              </a:spcBef>
              <a:spcAft>
                <a:spcPct val="15000"/>
              </a:spcAft>
              <a:buSzPct val="100000"/>
              <a:tabLst>
                <a:tab pos="285750" algn="l"/>
              </a:tabLst>
              <a:defRPr/>
            </a:pPr>
            <a:r>
              <a:rPr lang="en-US" sz="1400" dirty="0">
                <a:cs typeface="Arial" pitchFamily="34" charset="0"/>
              </a:rPr>
              <a:t>n/a</a:t>
            </a:r>
            <a:endParaRPr lang="en-US" sz="1000" dirty="0">
              <a:cs typeface="Arial" pitchFamily="34" charset="0"/>
            </a:endParaRPr>
          </a:p>
          <a:p>
            <a:pPr marL="0" lvl="0" indent="0" fontAlgn="base">
              <a:lnSpc>
                <a:spcPct val="93000"/>
              </a:lnSpc>
              <a:spcBef>
                <a:spcPct val="15000"/>
              </a:spcBef>
              <a:spcAft>
                <a:spcPct val="15000"/>
              </a:spcAft>
              <a:buSzPct val="100000"/>
              <a:buNone/>
              <a:tabLst>
                <a:tab pos="285750" algn="l"/>
              </a:tabLst>
              <a:defRPr/>
            </a:pPr>
            <a:r>
              <a:rPr lang="en-GB" sz="1400" b="1" u="sng" dirty="0">
                <a:cs typeface="Arial" pitchFamily="34" charset="0"/>
              </a:rPr>
              <a:t>Next steps</a:t>
            </a:r>
          </a:p>
          <a:p>
            <a:pPr marL="287338" indent="-287338">
              <a:lnSpc>
                <a:spcPct val="93000"/>
              </a:lnSpc>
              <a:spcBef>
                <a:spcPct val="15000"/>
              </a:spcBef>
              <a:spcAft>
                <a:spcPct val="15000"/>
              </a:spcAft>
              <a:buSzPct val="100000"/>
              <a:tabLst>
                <a:tab pos="285750" algn="l"/>
              </a:tabLst>
              <a:defRPr/>
            </a:pPr>
            <a:r>
              <a:rPr lang="en-US" altLang="zh-CN" sz="1400" dirty="0">
                <a:cs typeface="Arial" pitchFamily="34" charset="0"/>
              </a:rPr>
              <a:t>Prepare the following CRs:</a:t>
            </a:r>
          </a:p>
          <a:p>
            <a:pPr marL="687388" lvl="1" indent="-287338">
              <a:lnSpc>
                <a:spcPct val="93000"/>
              </a:lnSpc>
              <a:spcBef>
                <a:spcPct val="15000"/>
              </a:spcBef>
              <a:spcAft>
                <a:spcPct val="15000"/>
              </a:spcAft>
              <a:buSzPct val="100000"/>
              <a:tabLst>
                <a:tab pos="285750" algn="l"/>
              </a:tabLst>
              <a:defRPr/>
            </a:pPr>
            <a:r>
              <a:rPr lang="en-US" altLang="zh-CN" sz="1400" dirty="0">
                <a:cs typeface="Arial" pitchFamily="34" charset="0"/>
              </a:rPr>
              <a:t>CR to TS 26.117 on introduction of </a:t>
            </a:r>
            <a:r>
              <a:rPr lang="en-US" altLang="zh-CN" sz="1400" dirty="0" err="1">
                <a:cs typeface="Arial" pitchFamily="34" charset="0"/>
              </a:rPr>
              <a:t>xHE</a:t>
            </a:r>
            <a:r>
              <a:rPr lang="en-US" altLang="zh-CN" sz="1400" dirty="0">
                <a:cs typeface="Arial" pitchFamily="34" charset="0"/>
              </a:rPr>
              <a:t>-AAC Audio operation point (Rel-18)</a:t>
            </a:r>
          </a:p>
          <a:p>
            <a:pPr marL="687388" lvl="1" indent="-287338">
              <a:lnSpc>
                <a:spcPct val="93000"/>
              </a:lnSpc>
              <a:spcBef>
                <a:spcPct val="15000"/>
              </a:spcBef>
              <a:spcAft>
                <a:spcPct val="15000"/>
              </a:spcAft>
              <a:buSzPct val="100000"/>
              <a:tabLst>
                <a:tab pos="285750" algn="l"/>
              </a:tabLst>
              <a:defRPr/>
            </a:pPr>
            <a:r>
              <a:rPr lang="en-US" altLang="zh-CN" sz="1400" dirty="0">
                <a:cs typeface="Arial" pitchFamily="34" charset="0"/>
              </a:rPr>
              <a:t>CR to TS 26.511 on upgrade of audio profiles for 5G-Advanced (Rel-18)</a:t>
            </a:r>
          </a:p>
          <a:p>
            <a:pPr marL="287338" lvl="0" indent="-287338" fontAlgn="base">
              <a:lnSpc>
                <a:spcPct val="93000"/>
              </a:lnSpc>
              <a:spcBef>
                <a:spcPct val="15000"/>
              </a:spcBef>
              <a:spcAft>
                <a:spcPct val="15000"/>
              </a:spcAft>
              <a:buSzPct val="100000"/>
              <a:buNone/>
              <a:tabLst>
                <a:tab pos="285750" algn="l"/>
              </a:tabLst>
              <a:defRPr/>
            </a:pPr>
            <a:endParaRPr lang="en-US" altLang="zh-CN" sz="1400" dirty="0"/>
          </a:p>
          <a:p>
            <a:pPr marL="287338" indent="-287338">
              <a:buNone/>
            </a:pPr>
            <a:endParaRPr lang="fr-FR" sz="1400" dirty="0"/>
          </a:p>
        </p:txBody>
      </p:sp>
      <p:graphicFrame>
        <p:nvGraphicFramePr>
          <p:cNvPr id="4" name="Table 3">
            <a:extLst>
              <a:ext uri="{FF2B5EF4-FFF2-40B4-BE49-F238E27FC236}">
                <a16:creationId xmlns:a16="http://schemas.microsoft.com/office/drawing/2014/main" id="{F79F75A8-E0A2-4529-8D6C-D8EA8EE9B5B7}"/>
              </a:ext>
            </a:extLst>
          </p:cNvPr>
          <p:cNvGraphicFramePr>
            <a:graphicFrameLocks noGrp="1"/>
          </p:cNvGraphicFramePr>
          <p:nvPr>
            <p:extLst>
              <p:ext uri="{D42A27DB-BD31-4B8C-83A1-F6EECF244321}">
                <p14:modId xmlns:p14="http://schemas.microsoft.com/office/powerpoint/2010/main" val="3024823307"/>
              </p:ext>
            </p:extLst>
          </p:nvPr>
        </p:nvGraphicFramePr>
        <p:xfrm>
          <a:off x="647700" y="1454150"/>
          <a:ext cx="10084901" cy="633222"/>
        </p:xfrm>
        <a:graphic>
          <a:graphicData uri="http://schemas.openxmlformats.org/drawingml/2006/table">
            <a:tbl>
              <a:tblPr firstRow="1" firstCol="1" bandRow="1">
                <a:tableStyleId>{F5AB1C69-6EDB-4FF4-983F-18BD219EF322}</a:tableStyleId>
              </a:tblPr>
              <a:tblGrid>
                <a:gridCol w="601902">
                  <a:extLst>
                    <a:ext uri="{9D8B030D-6E8A-4147-A177-3AD203B41FA5}">
                      <a16:colId xmlns:a16="http://schemas.microsoft.com/office/drawing/2014/main" val="2539742898"/>
                    </a:ext>
                  </a:extLst>
                </a:gridCol>
                <a:gridCol w="3844407">
                  <a:extLst>
                    <a:ext uri="{9D8B030D-6E8A-4147-A177-3AD203B41FA5}">
                      <a16:colId xmlns:a16="http://schemas.microsoft.com/office/drawing/2014/main" val="2861398794"/>
                    </a:ext>
                  </a:extLst>
                </a:gridCol>
                <a:gridCol w="1095473">
                  <a:extLst>
                    <a:ext uri="{9D8B030D-6E8A-4147-A177-3AD203B41FA5}">
                      <a16:colId xmlns:a16="http://schemas.microsoft.com/office/drawing/2014/main" val="3367913187"/>
                    </a:ext>
                  </a:extLst>
                </a:gridCol>
                <a:gridCol w="807092">
                  <a:extLst>
                    <a:ext uri="{9D8B030D-6E8A-4147-A177-3AD203B41FA5}">
                      <a16:colId xmlns:a16="http://schemas.microsoft.com/office/drawing/2014/main" val="4225343277"/>
                    </a:ext>
                  </a:extLst>
                </a:gridCol>
                <a:gridCol w="551732">
                  <a:extLst>
                    <a:ext uri="{9D8B030D-6E8A-4147-A177-3AD203B41FA5}">
                      <a16:colId xmlns:a16="http://schemas.microsoft.com/office/drawing/2014/main" val="1213255299"/>
                    </a:ext>
                  </a:extLst>
                </a:gridCol>
                <a:gridCol w="643064">
                  <a:extLst>
                    <a:ext uri="{9D8B030D-6E8A-4147-A177-3AD203B41FA5}">
                      <a16:colId xmlns:a16="http://schemas.microsoft.com/office/drawing/2014/main" val="3118878704"/>
                    </a:ext>
                  </a:extLst>
                </a:gridCol>
                <a:gridCol w="643064">
                  <a:extLst>
                    <a:ext uri="{9D8B030D-6E8A-4147-A177-3AD203B41FA5}">
                      <a16:colId xmlns:a16="http://schemas.microsoft.com/office/drawing/2014/main" val="2962410471"/>
                    </a:ext>
                  </a:extLst>
                </a:gridCol>
                <a:gridCol w="1898167">
                  <a:extLst>
                    <a:ext uri="{9D8B030D-6E8A-4147-A177-3AD203B41FA5}">
                      <a16:colId xmlns:a16="http://schemas.microsoft.com/office/drawing/2014/main" val="1398331731"/>
                    </a:ext>
                  </a:extLst>
                </a:gridCol>
              </a:tblGrid>
              <a:tr h="296861">
                <a:tc>
                  <a:txBody>
                    <a:bodyPr/>
                    <a:lstStyle/>
                    <a:p>
                      <a:pPr algn="ctr">
                        <a:lnSpc>
                          <a:spcPct val="107000"/>
                        </a:lnSpc>
                        <a:spcAft>
                          <a:spcPts val="800"/>
                        </a:spcAft>
                      </a:pPr>
                      <a:r>
                        <a:rPr lang="en-GB" sz="1000" dirty="0"/>
                        <a:t>UID</a:t>
                      </a:r>
                    </a:p>
                  </a:txBody>
                  <a:tcPr marL="36001" marR="36001" marT="0" marB="0" anchor="ctr"/>
                </a:tc>
                <a:tc>
                  <a:txBody>
                    <a:bodyPr/>
                    <a:lstStyle/>
                    <a:p>
                      <a:pPr algn="ctr">
                        <a:lnSpc>
                          <a:spcPct val="107000"/>
                        </a:lnSpc>
                        <a:spcAft>
                          <a:spcPts val="800"/>
                        </a:spcAft>
                      </a:pPr>
                      <a:r>
                        <a:rPr lang="en-GB" sz="1000" dirty="0"/>
                        <a:t>Name</a:t>
                      </a:r>
                    </a:p>
                  </a:txBody>
                  <a:tcPr marL="36001" marR="36001" marT="0" marB="0" anchor="ctr"/>
                </a:tc>
                <a:tc>
                  <a:txBody>
                    <a:bodyPr/>
                    <a:lstStyle/>
                    <a:p>
                      <a:pPr algn="ctr">
                        <a:lnSpc>
                          <a:spcPct val="107000"/>
                        </a:lnSpc>
                        <a:spcAft>
                          <a:spcPts val="800"/>
                        </a:spcAft>
                      </a:pPr>
                      <a:r>
                        <a:rPr lang="en-GB" sz="1000" dirty="0"/>
                        <a:t>Acronym</a:t>
                      </a:r>
                    </a:p>
                  </a:txBody>
                  <a:tcPr marL="36001" marR="36001" marT="0" marB="0" anchor="ctr"/>
                </a:tc>
                <a:tc>
                  <a:txBody>
                    <a:bodyPr/>
                    <a:lstStyle/>
                    <a:p>
                      <a:pPr algn="ctr">
                        <a:lnSpc>
                          <a:spcPct val="107000"/>
                        </a:lnSpc>
                        <a:spcAft>
                          <a:spcPts val="800"/>
                        </a:spcAft>
                      </a:pPr>
                      <a:r>
                        <a:rPr lang="en-GB" sz="1000" dirty="0"/>
                        <a:t>Target (mm/</a:t>
                      </a:r>
                      <a:r>
                        <a:rPr lang="en-GB" sz="1000" dirty="0" err="1"/>
                        <a:t>yyyy</a:t>
                      </a:r>
                      <a:r>
                        <a:rPr lang="en-GB" sz="1000" dirty="0"/>
                        <a:t>)</a:t>
                      </a:r>
                    </a:p>
                  </a:txBody>
                  <a:tcPr marL="36001" marR="36001" marT="0" marB="0" anchor="ctr"/>
                </a:tc>
                <a:tc>
                  <a:txBody>
                    <a:bodyPr/>
                    <a:lstStyle/>
                    <a:p>
                      <a:pPr algn="ctr">
                        <a:lnSpc>
                          <a:spcPct val="107000"/>
                        </a:lnSpc>
                        <a:spcAft>
                          <a:spcPts val="800"/>
                        </a:spcAft>
                      </a:pPr>
                      <a:r>
                        <a:rPr lang="en-GB" sz="1000" dirty="0"/>
                        <a:t>Old %</a:t>
                      </a:r>
                    </a:p>
                  </a:txBody>
                  <a:tcPr marL="36001" marR="36001" marT="0" marB="0" anchor="ctr"/>
                </a:tc>
                <a:tc>
                  <a:txBody>
                    <a:bodyPr/>
                    <a:lstStyle/>
                    <a:p>
                      <a:pPr algn="ctr">
                        <a:lnSpc>
                          <a:spcPct val="107000"/>
                        </a:lnSpc>
                        <a:spcAft>
                          <a:spcPts val="800"/>
                        </a:spcAft>
                      </a:pPr>
                      <a:r>
                        <a:rPr lang="en-GB" sz="1000" b="1" kern="1200" dirty="0">
                          <a:solidFill>
                            <a:schemeClr val="lt1"/>
                          </a:solidFill>
                          <a:latin typeface="+mn-lt"/>
                          <a:ea typeface="+mn-ea"/>
                          <a:cs typeface="+mn-cs"/>
                        </a:rPr>
                        <a:t>WID</a:t>
                      </a:r>
                      <a:endParaRPr lang="en-GB" sz="1000" dirty="0">
                        <a:solidFill>
                          <a:srgbClr val="FF0000"/>
                        </a:solidFill>
                      </a:endParaRPr>
                    </a:p>
                  </a:txBody>
                  <a:tcPr marL="36001" marR="36001" marT="0" marB="0" anchor="ctr"/>
                </a:tc>
                <a:tc>
                  <a:txBody>
                    <a:bodyPr/>
                    <a:lstStyle/>
                    <a:p>
                      <a:pPr algn="ctr">
                        <a:lnSpc>
                          <a:spcPct val="107000"/>
                        </a:lnSpc>
                        <a:spcAft>
                          <a:spcPts val="800"/>
                        </a:spcAft>
                      </a:pPr>
                      <a:r>
                        <a:rPr lang="en-GB" sz="1000" dirty="0">
                          <a:solidFill>
                            <a:srgbClr val="FF0000"/>
                          </a:solidFill>
                        </a:rPr>
                        <a:t>New %</a:t>
                      </a:r>
                      <a:endParaRPr lang="en-GB" sz="1000" b="1" kern="1200" dirty="0">
                        <a:solidFill>
                          <a:schemeClr val="lt1"/>
                        </a:solidFill>
                        <a:latin typeface="+mn-lt"/>
                        <a:ea typeface="+mn-ea"/>
                        <a:cs typeface="+mn-cs"/>
                      </a:endParaRPr>
                    </a:p>
                  </a:txBody>
                  <a:tcPr marL="36001" marR="36001" marT="0" marB="0" anchor="ctr"/>
                </a:tc>
                <a:tc>
                  <a:txBody>
                    <a:bodyPr/>
                    <a:lstStyle/>
                    <a:p>
                      <a:pPr algn="ctr">
                        <a:lnSpc>
                          <a:spcPct val="107000"/>
                        </a:lnSpc>
                        <a:spcAft>
                          <a:spcPts val="800"/>
                        </a:spcAft>
                      </a:pPr>
                      <a:r>
                        <a:rPr lang="en-GB" sz="1000" dirty="0">
                          <a:solidFill>
                            <a:srgbClr val="FF0000"/>
                          </a:solidFill>
                        </a:rPr>
                        <a:t>Change or comment</a:t>
                      </a:r>
                    </a:p>
                  </a:txBody>
                  <a:tcPr marL="36001" marR="36001" marT="0" marB="0" anchor="ctr"/>
                </a:tc>
                <a:extLst>
                  <a:ext uri="{0D108BD9-81ED-4DB2-BD59-A6C34878D82A}">
                    <a16:rowId xmlns:a16="http://schemas.microsoft.com/office/drawing/2014/main" val="1022577576"/>
                  </a:ext>
                </a:extLst>
              </a:tr>
              <a:tr h="265183">
                <a:tc>
                  <a:txBody>
                    <a:bodyPr/>
                    <a:lstStyle/>
                    <a:p>
                      <a:pPr algn="r" fontAlgn="b"/>
                      <a:r>
                        <a:rPr lang="en-US" sz="1000" dirty="0"/>
                        <a:t>980009</a:t>
                      </a:r>
                    </a:p>
                  </a:txBody>
                  <a:tcPr marL="9525" marR="9525" marT="9525" marB="0" anchor="b"/>
                </a:tc>
                <a:tc>
                  <a:txBody>
                    <a:bodyPr/>
                    <a:lstStyle/>
                    <a:p>
                      <a:pPr algn="l" fontAlgn="b"/>
                      <a:r>
                        <a:rPr lang="en-US" sz="1000" dirty="0"/>
                        <a:t>5G Media Streaming Audio codec phase 2 for 5G-Advanced</a:t>
                      </a:r>
                    </a:p>
                  </a:txBody>
                  <a:tcPr marL="9525" marR="9525" marT="9525" marB="0" anchor="b"/>
                </a:tc>
                <a:tc>
                  <a:txBody>
                    <a:bodyPr/>
                    <a:lstStyle/>
                    <a:p>
                      <a:pPr algn="l" fontAlgn="b"/>
                      <a:r>
                        <a:rPr lang="en-US" sz="1000" dirty="0"/>
                        <a:t>5GMS_Audio_Ph2</a:t>
                      </a:r>
                    </a:p>
                  </a:txBody>
                  <a:tcPr marL="9525" marR="9525" marT="9525" marB="0" anchor="b"/>
                </a:tc>
                <a:tc>
                  <a:txBody>
                    <a:bodyPr/>
                    <a:lstStyle/>
                    <a:p>
                      <a:pPr algn="r" fontAlgn="b"/>
                      <a:r>
                        <a:rPr lang="en-US" sz="1000" dirty="0">
                          <a:solidFill>
                            <a:schemeClr val="tx1"/>
                          </a:solidFill>
                        </a:rPr>
                        <a:t>03/2023</a:t>
                      </a:r>
                    </a:p>
                  </a:txBody>
                  <a:tcPr marL="9525" marR="9525" marT="9525" marB="0" anchor="b"/>
                </a:tc>
                <a:tc>
                  <a:txBody>
                    <a:bodyPr/>
                    <a:lstStyle/>
                    <a:p>
                      <a:pPr algn="r" fontAlgn="b"/>
                      <a:endParaRPr lang="en-US" sz="1000" dirty="0"/>
                    </a:p>
                  </a:txBody>
                  <a:tcPr marL="9525" marR="9525" marT="9525" marB="0" anchor="b"/>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br>
                        <a:rPr lang="en-US" sz="1000" dirty="0"/>
                      </a:br>
                      <a:r>
                        <a:rPr lang="en-US" altLang="en-US" sz="1000" dirty="0">
                          <a:cs typeface="Arial" panose="020B0604020202020204" pitchFamily="34" charset="0"/>
                          <a:hlinkClick r:id="rId2"/>
                        </a:rPr>
                        <a:t>SP-210033</a:t>
                      </a:r>
                      <a:endParaRPr lang="en-US" altLang="en-US" sz="1000" dirty="0">
                        <a:cs typeface="Arial" panose="020B0604020202020204" pitchFamily="34" charset="0"/>
                      </a:endParaRPr>
                    </a:p>
                  </a:txBody>
                  <a:tcPr marL="9525" marR="9525" marT="9525" marB="0" anchor="b"/>
                </a:tc>
                <a:tc>
                  <a:txBody>
                    <a:bodyPr/>
                    <a:lstStyle/>
                    <a:p>
                      <a:pPr algn="ctr">
                        <a:lnSpc>
                          <a:spcPct val="107000"/>
                        </a:lnSpc>
                        <a:spcAft>
                          <a:spcPts val="800"/>
                        </a:spcAft>
                      </a:pPr>
                      <a:endParaRPr lang="en-GB" sz="1000" dirty="0">
                        <a:solidFill>
                          <a:srgbClr val="FF0000"/>
                        </a:solidFill>
                      </a:endParaRPr>
                    </a:p>
                  </a:txBody>
                  <a:tcPr marL="36001" marR="36001" marT="0" marB="0" anchor="ctr"/>
                </a:tc>
                <a:tc>
                  <a:txBody>
                    <a:bodyPr/>
                    <a:lstStyle/>
                    <a:p>
                      <a:pPr marL="0" marR="0" lvl="0" indent="0" algn="ctr" defTabSz="914296" rtl="0" eaLnBrk="1" fontAlgn="auto" latinLnBrk="0" hangingPunct="1">
                        <a:lnSpc>
                          <a:spcPct val="107000"/>
                        </a:lnSpc>
                        <a:spcBef>
                          <a:spcPts val="0"/>
                        </a:spcBef>
                        <a:spcAft>
                          <a:spcPts val="800"/>
                        </a:spcAft>
                        <a:buClrTx/>
                        <a:buSzTx/>
                        <a:buFontTx/>
                        <a:buNone/>
                        <a:tabLst/>
                        <a:defRPr/>
                      </a:pPr>
                      <a:endParaRPr lang="en-GB" sz="1000" dirty="0">
                        <a:solidFill>
                          <a:srgbClr val="FF0000"/>
                        </a:solidFill>
                      </a:endParaRPr>
                    </a:p>
                  </a:txBody>
                  <a:tcPr marL="36001" marR="36001" marT="0" marB="0" anchor="ctr"/>
                </a:tc>
                <a:extLst>
                  <a:ext uri="{0D108BD9-81ED-4DB2-BD59-A6C34878D82A}">
                    <a16:rowId xmlns:a16="http://schemas.microsoft.com/office/drawing/2014/main" val="831757210"/>
                  </a:ext>
                </a:extLst>
              </a:tr>
            </a:tbl>
          </a:graphicData>
        </a:graphic>
      </p:graphicFrame>
    </p:spTree>
    <p:extLst>
      <p:ext uri="{BB962C8B-B14F-4D97-AF65-F5344CB8AC3E}">
        <p14:creationId xmlns:p14="http://schemas.microsoft.com/office/powerpoint/2010/main" val="1283336610"/>
      </p:ext>
    </p:extLst>
  </p:cSld>
  <p:clrMapOvr>
    <a:masterClrMapping/>
  </p:clrMapOvr>
  <p:transition spd="slow"/>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7" name="Title 1">
            <a:extLst>
              <a:ext uri="{FF2B5EF4-FFF2-40B4-BE49-F238E27FC236}">
                <a16:creationId xmlns:a16="http://schemas.microsoft.com/office/drawing/2014/main" id="{40AB3C44-8A1D-4921-A803-B5281B64AC81}"/>
              </a:ext>
            </a:extLst>
          </p:cNvPr>
          <p:cNvSpPr>
            <a:spLocks noGrp="1"/>
          </p:cNvSpPr>
          <p:nvPr>
            <p:ph type="title"/>
          </p:nvPr>
        </p:nvSpPr>
        <p:spPr>
          <a:xfrm>
            <a:off x="2012950" y="196850"/>
            <a:ext cx="6827838" cy="1143000"/>
          </a:xfrm>
        </p:spPr>
        <p:txBody>
          <a:bodyPr/>
          <a:lstStyle/>
          <a:p>
            <a:r>
              <a:rPr lang="en-US" altLang="en-US" dirty="0"/>
              <a:t>New Study Items</a:t>
            </a:r>
          </a:p>
        </p:txBody>
      </p:sp>
      <p:sp>
        <p:nvSpPr>
          <p:cNvPr id="36868" name="TextBox 1">
            <a:extLst>
              <a:ext uri="{FF2B5EF4-FFF2-40B4-BE49-F238E27FC236}">
                <a16:creationId xmlns:a16="http://schemas.microsoft.com/office/drawing/2014/main" id="{09E1CCF1-C944-4CB7-A0DC-1126FA163F37}"/>
              </a:ext>
            </a:extLst>
          </p:cNvPr>
          <p:cNvSpPr txBox="1">
            <a:spLocks noChangeArrowheads="1"/>
          </p:cNvSpPr>
          <p:nvPr/>
        </p:nvSpPr>
        <p:spPr bwMode="auto">
          <a:xfrm>
            <a:off x="2455863" y="6083300"/>
            <a:ext cx="3522662"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fi-FI" altLang="en-US" sz="800" dirty="0">
                <a:latin typeface="Arial" panose="020B0604020202020204" pitchFamily="34" charset="0"/>
              </a:rPr>
              <a:t>Note: Progress since last SA is shown with </a:t>
            </a:r>
            <a:r>
              <a:rPr lang="fi-FI" altLang="en-US" sz="800" dirty="0">
                <a:solidFill>
                  <a:srgbClr val="0000CC"/>
                </a:solidFill>
                <a:latin typeface="Arial" panose="020B0604020202020204" pitchFamily="34" charset="0"/>
              </a:rPr>
              <a:t>blue </a:t>
            </a:r>
            <a:r>
              <a:rPr lang="fi-FI" altLang="en-US" sz="800" dirty="0">
                <a:latin typeface="Arial" panose="020B0604020202020204" pitchFamily="34" charset="0"/>
              </a:rPr>
              <a:t>colour</a:t>
            </a:r>
            <a:r>
              <a:rPr lang="fi-FI" altLang="en-US" sz="800" dirty="0">
                <a:solidFill>
                  <a:srgbClr val="0000CC"/>
                </a:solidFill>
                <a:latin typeface="Arial" panose="020B0604020202020204" pitchFamily="34" charset="0"/>
              </a:rPr>
              <a:t>.</a:t>
            </a:r>
            <a:endParaRPr lang="en-US" altLang="en-US" sz="800" dirty="0">
              <a:solidFill>
                <a:srgbClr val="0000CC"/>
              </a:solidFill>
              <a:latin typeface="Arial" panose="020B0604020202020204" pitchFamily="34" charset="0"/>
            </a:endParaRPr>
          </a:p>
        </p:txBody>
      </p:sp>
      <p:graphicFrame>
        <p:nvGraphicFramePr>
          <p:cNvPr id="2" name="Table 1">
            <a:extLst>
              <a:ext uri="{FF2B5EF4-FFF2-40B4-BE49-F238E27FC236}">
                <a16:creationId xmlns:a16="http://schemas.microsoft.com/office/drawing/2014/main" id="{004C38DC-C29D-45E8-AF35-89281BD7F4E2}"/>
              </a:ext>
            </a:extLst>
          </p:cNvPr>
          <p:cNvGraphicFramePr>
            <a:graphicFrameLocks noGrp="1"/>
          </p:cNvGraphicFramePr>
          <p:nvPr>
            <p:extLst>
              <p:ext uri="{D42A27DB-BD31-4B8C-83A1-F6EECF244321}">
                <p14:modId xmlns:p14="http://schemas.microsoft.com/office/powerpoint/2010/main" val="1567018500"/>
              </p:ext>
            </p:extLst>
          </p:nvPr>
        </p:nvGraphicFramePr>
        <p:xfrm>
          <a:off x="647700" y="1454150"/>
          <a:ext cx="10084901" cy="633222"/>
        </p:xfrm>
        <a:graphic>
          <a:graphicData uri="http://schemas.openxmlformats.org/drawingml/2006/table">
            <a:tbl>
              <a:tblPr firstRow="1" firstCol="1" bandRow="1">
                <a:tableStyleId>{F5AB1C69-6EDB-4FF4-983F-18BD219EF322}</a:tableStyleId>
              </a:tblPr>
              <a:tblGrid>
                <a:gridCol w="601902">
                  <a:extLst>
                    <a:ext uri="{9D8B030D-6E8A-4147-A177-3AD203B41FA5}">
                      <a16:colId xmlns:a16="http://schemas.microsoft.com/office/drawing/2014/main" val="3341114364"/>
                    </a:ext>
                  </a:extLst>
                </a:gridCol>
                <a:gridCol w="3844407">
                  <a:extLst>
                    <a:ext uri="{9D8B030D-6E8A-4147-A177-3AD203B41FA5}">
                      <a16:colId xmlns:a16="http://schemas.microsoft.com/office/drawing/2014/main" val="598130756"/>
                    </a:ext>
                  </a:extLst>
                </a:gridCol>
                <a:gridCol w="1095473">
                  <a:extLst>
                    <a:ext uri="{9D8B030D-6E8A-4147-A177-3AD203B41FA5}">
                      <a16:colId xmlns:a16="http://schemas.microsoft.com/office/drawing/2014/main" val="545303104"/>
                    </a:ext>
                  </a:extLst>
                </a:gridCol>
                <a:gridCol w="807092">
                  <a:extLst>
                    <a:ext uri="{9D8B030D-6E8A-4147-A177-3AD203B41FA5}">
                      <a16:colId xmlns:a16="http://schemas.microsoft.com/office/drawing/2014/main" val="1647222598"/>
                    </a:ext>
                  </a:extLst>
                </a:gridCol>
                <a:gridCol w="551732">
                  <a:extLst>
                    <a:ext uri="{9D8B030D-6E8A-4147-A177-3AD203B41FA5}">
                      <a16:colId xmlns:a16="http://schemas.microsoft.com/office/drawing/2014/main" val="2410094054"/>
                    </a:ext>
                  </a:extLst>
                </a:gridCol>
                <a:gridCol w="643064">
                  <a:extLst>
                    <a:ext uri="{9D8B030D-6E8A-4147-A177-3AD203B41FA5}">
                      <a16:colId xmlns:a16="http://schemas.microsoft.com/office/drawing/2014/main" val="2623286339"/>
                    </a:ext>
                  </a:extLst>
                </a:gridCol>
                <a:gridCol w="643064">
                  <a:extLst>
                    <a:ext uri="{9D8B030D-6E8A-4147-A177-3AD203B41FA5}">
                      <a16:colId xmlns:a16="http://schemas.microsoft.com/office/drawing/2014/main" val="870915920"/>
                    </a:ext>
                  </a:extLst>
                </a:gridCol>
                <a:gridCol w="1898167">
                  <a:extLst>
                    <a:ext uri="{9D8B030D-6E8A-4147-A177-3AD203B41FA5}">
                      <a16:colId xmlns:a16="http://schemas.microsoft.com/office/drawing/2014/main" val="1657485886"/>
                    </a:ext>
                  </a:extLst>
                </a:gridCol>
              </a:tblGrid>
              <a:tr h="296861">
                <a:tc>
                  <a:txBody>
                    <a:bodyPr/>
                    <a:lstStyle/>
                    <a:p>
                      <a:pPr algn="ctr">
                        <a:lnSpc>
                          <a:spcPct val="107000"/>
                        </a:lnSpc>
                        <a:spcAft>
                          <a:spcPts val="800"/>
                        </a:spcAft>
                      </a:pPr>
                      <a:r>
                        <a:rPr lang="en-GB" sz="1000" dirty="0"/>
                        <a:t>UID</a:t>
                      </a:r>
                    </a:p>
                  </a:txBody>
                  <a:tcPr marL="36001" marR="36001" marT="0" marB="0" anchor="ctr"/>
                </a:tc>
                <a:tc>
                  <a:txBody>
                    <a:bodyPr/>
                    <a:lstStyle/>
                    <a:p>
                      <a:pPr algn="ctr">
                        <a:lnSpc>
                          <a:spcPct val="107000"/>
                        </a:lnSpc>
                        <a:spcAft>
                          <a:spcPts val="800"/>
                        </a:spcAft>
                      </a:pPr>
                      <a:r>
                        <a:rPr lang="en-GB" sz="1000" dirty="0"/>
                        <a:t>Name</a:t>
                      </a:r>
                    </a:p>
                  </a:txBody>
                  <a:tcPr marL="36001" marR="36001" marT="0" marB="0" anchor="ctr"/>
                </a:tc>
                <a:tc>
                  <a:txBody>
                    <a:bodyPr/>
                    <a:lstStyle/>
                    <a:p>
                      <a:pPr algn="ctr">
                        <a:lnSpc>
                          <a:spcPct val="107000"/>
                        </a:lnSpc>
                        <a:spcAft>
                          <a:spcPts val="800"/>
                        </a:spcAft>
                      </a:pPr>
                      <a:r>
                        <a:rPr lang="en-GB" sz="1000" dirty="0"/>
                        <a:t>Acronym</a:t>
                      </a:r>
                    </a:p>
                  </a:txBody>
                  <a:tcPr marL="36001" marR="36001" marT="0" marB="0" anchor="ctr"/>
                </a:tc>
                <a:tc>
                  <a:txBody>
                    <a:bodyPr/>
                    <a:lstStyle/>
                    <a:p>
                      <a:pPr algn="ctr">
                        <a:lnSpc>
                          <a:spcPct val="107000"/>
                        </a:lnSpc>
                        <a:spcAft>
                          <a:spcPts val="800"/>
                        </a:spcAft>
                      </a:pPr>
                      <a:r>
                        <a:rPr lang="en-GB" sz="1000" dirty="0"/>
                        <a:t>Target (mm/</a:t>
                      </a:r>
                      <a:r>
                        <a:rPr lang="en-GB" sz="1000" dirty="0" err="1"/>
                        <a:t>yyyy</a:t>
                      </a:r>
                      <a:r>
                        <a:rPr lang="en-GB" sz="1000" dirty="0"/>
                        <a:t>)</a:t>
                      </a:r>
                    </a:p>
                  </a:txBody>
                  <a:tcPr marL="36001" marR="36001" marT="0" marB="0" anchor="ctr"/>
                </a:tc>
                <a:tc>
                  <a:txBody>
                    <a:bodyPr/>
                    <a:lstStyle/>
                    <a:p>
                      <a:pPr algn="ctr">
                        <a:lnSpc>
                          <a:spcPct val="107000"/>
                        </a:lnSpc>
                        <a:spcAft>
                          <a:spcPts val="800"/>
                        </a:spcAft>
                      </a:pPr>
                      <a:r>
                        <a:rPr lang="en-GB" sz="1000" dirty="0"/>
                        <a:t>Old %</a:t>
                      </a:r>
                    </a:p>
                  </a:txBody>
                  <a:tcPr marL="36001" marR="36001" marT="0" marB="0" anchor="ctr"/>
                </a:tc>
                <a:tc>
                  <a:txBody>
                    <a:bodyPr/>
                    <a:lstStyle/>
                    <a:p>
                      <a:pPr algn="ctr">
                        <a:lnSpc>
                          <a:spcPct val="107000"/>
                        </a:lnSpc>
                        <a:spcAft>
                          <a:spcPts val="800"/>
                        </a:spcAft>
                      </a:pPr>
                      <a:r>
                        <a:rPr lang="en-GB" sz="1000" b="1" kern="1200" dirty="0">
                          <a:solidFill>
                            <a:schemeClr val="lt1"/>
                          </a:solidFill>
                          <a:latin typeface="+mn-lt"/>
                          <a:ea typeface="+mn-ea"/>
                          <a:cs typeface="+mn-cs"/>
                        </a:rPr>
                        <a:t>WID</a:t>
                      </a:r>
                      <a:endParaRPr lang="en-GB" sz="1000" dirty="0">
                        <a:solidFill>
                          <a:srgbClr val="FF0000"/>
                        </a:solidFill>
                      </a:endParaRPr>
                    </a:p>
                  </a:txBody>
                  <a:tcPr marL="36001" marR="36001" marT="0" marB="0" anchor="ctr"/>
                </a:tc>
                <a:tc>
                  <a:txBody>
                    <a:bodyPr/>
                    <a:lstStyle/>
                    <a:p>
                      <a:pPr algn="ctr">
                        <a:lnSpc>
                          <a:spcPct val="107000"/>
                        </a:lnSpc>
                        <a:spcAft>
                          <a:spcPts val="800"/>
                        </a:spcAft>
                      </a:pPr>
                      <a:r>
                        <a:rPr lang="en-GB" sz="1000" dirty="0">
                          <a:solidFill>
                            <a:srgbClr val="FF0000"/>
                          </a:solidFill>
                        </a:rPr>
                        <a:t>New %</a:t>
                      </a:r>
                      <a:endParaRPr lang="en-GB" sz="1000" b="1" kern="1200" dirty="0">
                        <a:solidFill>
                          <a:schemeClr val="lt1"/>
                        </a:solidFill>
                        <a:latin typeface="+mn-lt"/>
                        <a:ea typeface="+mn-ea"/>
                        <a:cs typeface="+mn-cs"/>
                      </a:endParaRPr>
                    </a:p>
                  </a:txBody>
                  <a:tcPr marL="36001" marR="36001" marT="0" marB="0" anchor="ctr"/>
                </a:tc>
                <a:tc>
                  <a:txBody>
                    <a:bodyPr/>
                    <a:lstStyle/>
                    <a:p>
                      <a:pPr algn="ctr">
                        <a:lnSpc>
                          <a:spcPct val="107000"/>
                        </a:lnSpc>
                        <a:spcAft>
                          <a:spcPts val="800"/>
                        </a:spcAft>
                      </a:pPr>
                      <a:r>
                        <a:rPr lang="en-GB" sz="1000" dirty="0">
                          <a:solidFill>
                            <a:srgbClr val="FF0000"/>
                          </a:solidFill>
                        </a:rPr>
                        <a:t>Change or comment</a:t>
                      </a:r>
                    </a:p>
                  </a:txBody>
                  <a:tcPr marL="36001" marR="36001" marT="0" marB="0" anchor="ctr"/>
                </a:tc>
                <a:extLst>
                  <a:ext uri="{0D108BD9-81ED-4DB2-BD59-A6C34878D82A}">
                    <a16:rowId xmlns:a16="http://schemas.microsoft.com/office/drawing/2014/main" val="385689174"/>
                  </a:ext>
                </a:extLst>
              </a:tr>
              <a:tr h="265183">
                <a:tc>
                  <a:txBody>
                    <a:bodyPr/>
                    <a:lstStyle/>
                    <a:p>
                      <a:pPr algn="r" fontAlgn="b"/>
                      <a:r>
                        <a:rPr lang="en-US" sz="1000" dirty="0"/>
                        <a:t>980008</a:t>
                      </a:r>
                    </a:p>
                  </a:txBody>
                  <a:tcPr marL="9525" marR="9525" marT="9525" marB="0" anchor="b"/>
                </a:tc>
                <a:tc>
                  <a:txBody>
                    <a:bodyPr/>
                    <a:lstStyle/>
                    <a:p>
                      <a:pPr algn="l" fontAlgn="b"/>
                      <a:r>
                        <a:rPr lang="en-US" sz="1000" dirty="0"/>
                        <a:t>Feasibility Study on Diverse audio Capturing system for End-user Devices</a:t>
                      </a:r>
                    </a:p>
                  </a:txBody>
                  <a:tcPr marL="9525" marR="9525" marT="9525" marB="0" anchor="b"/>
                </a:tc>
                <a:tc>
                  <a:txBody>
                    <a:bodyPr/>
                    <a:lstStyle/>
                    <a:p>
                      <a:pPr algn="l" fontAlgn="b"/>
                      <a:r>
                        <a:rPr lang="en-US" sz="1000" dirty="0" err="1"/>
                        <a:t>FS_DaCED</a:t>
                      </a:r>
                      <a:endParaRPr lang="en-US" sz="1000" dirty="0"/>
                    </a:p>
                  </a:txBody>
                  <a:tcPr marL="9525" marR="9525" marT="9525" marB="0" anchor="b"/>
                </a:tc>
                <a:tc>
                  <a:txBody>
                    <a:bodyPr/>
                    <a:lstStyle/>
                    <a:p>
                      <a:pPr algn="r" fontAlgn="b"/>
                      <a:r>
                        <a:rPr lang="en-US" sz="1000" dirty="0">
                          <a:solidFill>
                            <a:schemeClr val="tx1"/>
                          </a:solidFill>
                        </a:rPr>
                        <a:t>12/2023</a:t>
                      </a:r>
                    </a:p>
                  </a:txBody>
                  <a:tcPr marL="9525" marR="9525" marT="9525" marB="0" anchor="b"/>
                </a:tc>
                <a:tc>
                  <a:txBody>
                    <a:bodyPr/>
                    <a:lstStyle/>
                    <a:p>
                      <a:pPr algn="r" fontAlgn="b"/>
                      <a:endParaRPr lang="en-US" sz="1000" dirty="0"/>
                    </a:p>
                  </a:txBody>
                  <a:tcPr marL="9525" marR="9525" marT="9525" marB="0" anchor="b"/>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br>
                        <a:rPr lang="en-US" sz="1000" dirty="0"/>
                      </a:br>
                      <a:r>
                        <a:rPr lang="en-US" altLang="en-US" sz="1000" dirty="0">
                          <a:cs typeface="Arial" panose="020B0604020202020204" pitchFamily="34" charset="0"/>
                          <a:hlinkClick r:id="rId3"/>
                        </a:rPr>
                        <a:t>SP-210035</a:t>
                      </a:r>
                      <a:endParaRPr lang="en-US" altLang="en-US" sz="1000" dirty="0">
                        <a:cs typeface="Arial" panose="020B0604020202020204" pitchFamily="34" charset="0"/>
                      </a:endParaRPr>
                    </a:p>
                  </a:txBody>
                  <a:tcPr marL="9525" marR="9525" marT="9525" marB="0" anchor="b"/>
                </a:tc>
                <a:tc>
                  <a:txBody>
                    <a:bodyPr/>
                    <a:lstStyle/>
                    <a:p>
                      <a:pPr algn="ctr">
                        <a:lnSpc>
                          <a:spcPct val="107000"/>
                        </a:lnSpc>
                        <a:spcAft>
                          <a:spcPts val="800"/>
                        </a:spcAft>
                      </a:pPr>
                      <a:endParaRPr lang="en-GB" sz="1000" dirty="0">
                        <a:solidFill>
                          <a:srgbClr val="FF0000"/>
                        </a:solidFill>
                      </a:endParaRPr>
                    </a:p>
                  </a:txBody>
                  <a:tcPr marL="36001" marR="36001" marT="0" marB="0" anchor="ctr"/>
                </a:tc>
                <a:tc>
                  <a:txBody>
                    <a:bodyPr/>
                    <a:lstStyle/>
                    <a:p>
                      <a:pPr marL="0" marR="0" lvl="0" indent="0" algn="ctr" defTabSz="914296" rtl="0" eaLnBrk="1" fontAlgn="auto" latinLnBrk="0" hangingPunct="1">
                        <a:lnSpc>
                          <a:spcPct val="107000"/>
                        </a:lnSpc>
                        <a:spcBef>
                          <a:spcPts val="0"/>
                        </a:spcBef>
                        <a:spcAft>
                          <a:spcPts val="800"/>
                        </a:spcAft>
                        <a:buClrTx/>
                        <a:buSzTx/>
                        <a:buFontTx/>
                        <a:buNone/>
                        <a:tabLst/>
                        <a:defRPr/>
                      </a:pPr>
                      <a:endParaRPr lang="en-GB" sz="1000" dirty="0">
                        <a:solidFill>
                          <a:srgbClr val="FF0000"/>
                        </a:solidFill>
                      </a:endParaRPr>
                    </a:p>
                  </a:txBody>
                  <a:tcPr marL="36001" marR="36001" marT="0" marB="0" anchor="ctr"/>
                </a:tc>
                <a:extLst>
                  <a:ext uri="{0D108BD9-81ED-4DB2-BD59-A6C34878D82A}">
                    <a16:rowId xmlns:a16="http://schemas.microsoft.com/office/drawing/2014/main" val="2427066551"/>
                  </a:ext>
                </a:extLst>
              </a:tr>
            </a:tbl>
          </a:graphicData>
        </a:graphic>
      </p:graphicFrame>
    </p:spTree>
    <p:extLst>
      <p:ext uri="{BB962C8B-B14F-4D97-AF65-F5344CB8AC3E}">
        <p14:creationId xmlns:p14="http://schemas.microsoft.com/office/powerpoint/2010/main" val="87331106"/>
      </p:ext>
    </p:extLst>
  </p:cSld>
  <p:clrMapOvr>
    <a:masterClrMapping/>
  </p:clrMapOvr>
  <p:transition spd="slow"/>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12A81A8-5C7E-4B5E-B955-EBF4BE0C600C}"/>
              </a:ext>
            </a:extLst>
          </p:cNvPr>
          <p:cNvSpPr>
            <a:spLocks noGrp="1"/>
          </p:cNvSpPr>
          <p:nvPr>
            <p:ph type="title"/>
          </p:nvPr>
        </p:nvSpPr>
        <p:spPr/>
        <p:txBody>
          <a:bodyPr/>
          <a:lstStyle/>
          <a:p>
            <a:r>
              <a:rPr lang="en-US" sz="3200" dirty="0"/>
              <a:t>Feasibility Study on Diverse audio Capturing system for End-user Devices (</a:t>
            </a:r>
            <a:r>
              <a:rPr lang="en-US" sz="3200" dirty="0" err="1"/>
              <a:t>FS_DaCED</a:t>
            </a:r>
            <a:r>
              <a:rPr lang="en-US" dirty="0"/>
              <a:t>)</a:t>
            </a:r>
            <a:endParaRPr lang="en-US" sz="3200" dirty="0"/>
          </a:p>
        </p:txBody>
      </p:sp>
      <p:sp>
        <p:nvSpPr>
          <p:cNvPr id="3" name="Espace réservé du contenu 2">
            <a:extLst>
              <a:ext uri="{FF2B5EF4-FFF2-40B4-BE49-F238E27FC236}">
                <a16:creationId xmlns:a16="http://schemas.microsoft.com/office/drawing/2014/main" id="{65F9F2AB-B13E-42E2-987D-E48C9A0EA900}"/>
              </a:ext>
            </a:extLst>
          </p:cNvPr>
          <p:cNvSpPr>
            <a:spLocks noGrp="1"/>
          </p:cNvSpPr>
          <p:nvPr>
            <p:ph idx="1"/>
          </p:nvPr>
        </p:nvSpPr>
        <p:spPr>
          <a:xfrm>
            <a:off x="647701" y="2676525"/>
            <a:ext cx="11068050" cy="3608389"/>
          </a:xfrm>
        </p:spPr>
        <p:txBody>
          <a:bodyPr/>
          <a:lstStyle/>
          <a:p>
            <a:pPr marL="287338" lvl="0" indent="-287338" fontAlgn="base">
              <a:lnSpc>
                <a:spcPct val="93000"/>
              </a:lnSpc>
              <a:spcBef>
                <a:spcPct val="15000"/>
              </a:spcBef>
              <a:spcAft>
                <a:spcPct val="15000"/>
              </a:spcAft>
              <a:buSzPct val="100000"/>
              <a:buNone/>
              <a:tabLst>
                <a:tab pos="285750" algn="l"/>
              </a:tabLst>
              <a:defRPr/>
            </a:pPr>
            <a:r>
              <a:rPr lang="en-GB" sz="1400" b="1" u="sng" dirty="0">
                <a:cs typeface="Arial" pitchFamily="34" charset="0"/>
              </a:rPr>
              <a:t>Purpose</a:t>
            </a:r>
          </a:p>
          <a:p>
            <a:pPr marL="287338" indent="-287338">
              <a:lnSpc>
                <a:spcPct val="93000"/>
              </a:lnSpc>
              <a:spcBef>
                <a:spcPct val="15000"/>
              </a:spcBef>
              <a:spcAft>
                <a:spcPct val="15000"/>
              </a:spcAft>
              <a:buSzPct val="100000"/>
              <a:tabLst>
                <a:tab pos="285750" algn="l"/>
              </a:tabLst>
              <a:defRPr/>
            </a:pPr>
            <a:r>
              <a:rPr lang="en-GB" sz="1800" dirty="0">
                <a:solidFill>
                  <a:srgbClr val="000000"/>
                </a:solidFill>
                <a:effectLst/>
                <a:latin typeface="Times New Roman" panose="02020603050405020304" pitchFamily="18" charset="0"/>
                <a:ea typeface="MS Mincho" panose="02020609040205080304" pitchFamily="49" charset="-128"/>
              </a:rPr>
              <a:t>This study item considers codec-independent immersive voice and audio capturing configurations for end-user devices. The outcome of the studies can be used as guidelines for the manufacturers to deploy immersive voice and audio services.</a:t>
            </a:r>
          </a:p>
          <a:p>
            <a:pPr marL="0" indent="0">
              <a:lnSpc>
                <a:spcPct val="93000"/>
              </a:lnSpc>
              <a:spcBef>
                <a:spcPct val="15000"/>
              </a:spcBef>
              <a:spcAft>
                <a:spcPct val="15000"/>
              </a:spcAft>
              <a:buSzPct val="100000"/>
              <a:buNone/>
              <a:tabLst>
                <a:tab pos="285750" algn="l"/>
              </a:tabLst>
              <a:defRPr/>
            </a:pPr>
            <a:r>
              <a:rPr lang="en-GB" sz="1400" b="1" u="sng" dirty="0">
                <a:cs typeface="Arial" pitchFamily="34" charset="0"/>
              </a:rPr>
              <a:t>Progress in the last quarter</a:t>
            </a:r>
          </a:p>
          <a:p>
            <a:pPr marL="287338" lvl="0" indent="-287338" fontAlgn="base">
              <a:lnSpc>
                <a:spcPct val="93000"/>
              </a:lnSpc>
              <a:spcBef>
                <a:spcPct val="15000"/>
              </a:spcBef>
              <a:spcAft>
                <a:spcPct val="15000"/>
              </a:spcAft>
              <a:buSzPct val="100000"/>
              <a:tabLst>
                <a:tab pos="285750" algn="l"/>
              </a:tabLst>
              <a:defRPr/>
            </a:pPr>
            <a:r>
              <a:rPr lang="en-US" sz="1400" dirty="0">
                <a:cs typeface="Arial" pitchFamily="34" charset="0"/>
              </a:rPr>
              <a:t>n/a</a:t>
            </a:r>
            <a:endParaRPr lang="en-US" sz="1000" dirty="0">
              <a:cs typeface="Arial" pitchFamily="34" charset="0"/>
            </a:endParaRPr>
          </a:p>
          <a:p>
            <a:pPr marL="0" lvl="0" indent="0" fontAlgn="base">
              <a:lnSpc>
                <a:spcPct val="93000"/>
              </a:lnSpc>
              <a:spcBef>
                <a:spcPct val="15000"/>
              </a:spcBef>
              <a:spcAft>
                <a:spcPct val="15000"/>
              </a:spcAft>
              <a:buSzPct val="100000"/>
              <a:buNone/>
              <a:tabLst>
                <a:tab pos="285750" algn="l"/>
              </a:tabLst>
              <a:defRPr/>
            </a:pPr>
            <a:r>
              <a:rPr lang="en-GB" sz="1400" b="1" u="sng" dirty="0">
                <a:cs typeface="Arial" pitchFamily="34" charset="0"/>
              </a:rPr>
              <a:t>Next steps</a:t>
            </a:r>
          </a:p>
          <a:p>
            <a:pPr marL="287338" indent="-287338">
              <a:lnSpc>
                <a:spcPct val="93000"/>
              </a:lnSpc>
              <a:spcBef>
                <a:spcPct val="15000"/>
              </a:spcBef>
              <a:spcAft>
                <a:spcPct val="15000"/>
              </a:spcAft>
              <a:buSzPct val="100000"/>
              <a:tabLst>
                <a:tab pos="285750" algn="l"/>
              </a:tabLst>
              <a:defRPr/>
            </a:pPr>
            <a:r>
              <a:rPr lang="en-US" altLang="zh-CN" sz="1400" dirty="0">
                <a:cs typeface="Arial" pitchFamily="34" charset="0"/>
              </a:rPr>
              <a:t>Prepare a new TR 26.XXX on Diverse Audio Capturing system</a:t>
            </a:r>
            <a:endParaRPr lang="en-US" altLang="zh-CN" sz="1400" dirty="0"/>
          </a:p>
          <a:p>
            <a:pPr marL="287338" indent="-287338">
              <a:buNone/>
            </a:pPr>
            <a:endParaRPr lang="fr-FR" sz="1400" dirty="0"/>
          </a:p>
        </p:txBody>
      </p:sp>
      <p:graphicFrame>
        <p:nvGraphicFramePr>
          <p:cNvPr id="6" name="Table 5">
            <a:extLst>
              <a:ext uri="{FF2B5EF4-FFF2-40B4-BE49-F238E27FC236}">
                <a16:creationId xmlns:a16="http://schemas.microsoft.com/office/drawing/2014/main" id="{94E5BF9E-78CD-4842-AC79-F5F6650C4FC7}"/>
              </a:ext>
            </a:extLst>
          </p:cNvPr>
          <p:cNvGraphicFramePr>
            <a:graphicFrameLocks noGrp="1"/>
          </p:cNvGraphicFramePr>
          <p:nvPr>
            <p:extLst>
              <p:ext uri="{D42A27DB-BD31-4B8C-83A1-F6EECF244321}">
                <p14:modId xmlns:p14="http://schemas.microsoft.com/office/powerpoint/2010/main" val="1518181017"/>
              </p:ext>
            </p:extLst>
          </p:nvPr>
        </p:nvGraphicFramePr>
        <p:xfrm>
          <a:off x="647700" y="1454150"/>
          <a:ext cx="10084901" cy="633222"/>
        </p:xfrm>
        <a:graphic>
          <a:graphicData uri="http://schemas.openxmlformats.org/drawingml/2006/table">
            <a:tbl>
              <a:tblPr firstRow="1" firstCol="1" bandRow="1">
                <a:tableStyleId>{F5AB1C69-6EDB-4FF4-983F-18BD219EF322}</a:tableStyleId>
              </a:tblPr>
              <a:tblGrid>
                <a:gridCol w="601902">
                  <a:extLst>
                    <a:ext uri="{9D8B030D-6E8A-4147-A177-3AD203B41FA5}">
                      <a16:colId xmlns:a16="http://schemas.microsoft.com/office/drawing/2014/main" val="3341114364"/>
                    </a:ext>
                  </a:extLst>
                </a:gridCol>
                <a:gridCol w="3844407">
                  <a:extLst>
                    <a:ext uri="{9D8B030D-6E8A-4147-A177-3AD203B41FA5}">
                      <a16:colId xmlns:a16="http://schemas.microsoft.com/office/drawing/2014/main" val="598130756"/>
                    </a:ext>
                  </a:extLst>
                </a:gridCol>
                <a:gridCol w="1095473">
                  <a:extLst>
                    <a:ext uri="{9D8B030D-6E8A-4147-A177-3AD203B41FA5}">
                      <a16:colId xmlns:a16="http://schemas.microsoft.com/office/drawing/2014/main" val="545303104"/>
                    </a:ext>
                  </a:extLst>
                </a:gridCol>
                <a:gridCol w="807092">
                  <a:extLst>
                    <a:ext uri="{9D8B030D-6E8A-4147-A177-3AD203B41FA5}">
                      <a16:colId xmlns:a16="http://schemas.microsoft.com/office/drawing/2014/main" val="1647222598"/>
                    </a:ext>
                  </a:extLst>
                </a:gridCol>
                <a:gridCol w="551732">
                  <a:extLst>
                    <a:ext uri="{9D8B030D-6E8A-4147-A177-3AD203B41FA5}">
                      <a16:colId xmlns:a16="http://schemas.microsoft.com/office/drawing/2014/main" val="2410094054"/>
                    </a:ext>
                  </a:extLst>
                </a:gridCol>
                <a:gridCol w="643064">
                  <a:extLst>
                    <a:ext uri="{9D8B030D-6E8A-4147-A177-3AD203B41FA5}">
                      <a16:colId xmlns:a16="http://schemas.microsoft.com/office/drawing/2014/main" val="2623286339"/>
                    </a:ext>
                  </a:extLst>
                </a:gridCol>
                <a:gridCol w="643064">
                  <a:extLst>
                    <a:ext uri="{9D8B030D-6E8A-4147-A177-3AD203B41FA5}">
                      <a16:colId xmlns:a16="http://schemas.microsoft.com/office/drawing/2014/main" val="870915920"/>
                    </a:ext>
                  </a:extLst>
                </a:gridCol>
                <a:gridCol w="1898167">
                  <a:extLst>
                    <a:ext uri="{9D8B030D-6E8A-4147-A177-3AD203B41FA5}">
                      <a16:colId xmlns:a16="http://schemas.microsoft.com/office/drawing/2014/main" val="1657485886"/>
                    </a:ext>
                  </a:extLst>
                </a:gridCol>
              </a:tblGrid>
              <a:tr h="296861">
                <a:tc>
                  <a:txBody>
                    <a:bodyPr/>
                    <a:lstStyle/>
                    <a:p>
                      <a:pPr algn="ctr">
                        <a:lnSpc>
                          <a:spcPct val="107000"/>
                        </a:lnSpc>
                        <a:spcAft>
                          <a:spcPts val="800"/>
                        </a:spcAft>
                      </a:pPr>
                      <a:r>
                        <a:rPr lang="en-GB" sz="1000" dirty="0"/>
                        <a:t>UID</a:t>
                      </a:r>
                    </a:p>
                  </a:txBody>
                  <a:tcPr marL="36001" marR="36001" marT="0" marB="0" anchor="ctr"/>
                </a:tc>
                <a:tc>
                  <a:txBody>
                    <a:bodyPr/>
                    <a:lstStyle/>
                    <a:p>
                      <a:pPr algn="ctr">
                        <a:lnSpc>
                          <a:spcPct val="107000"/>
                        </a:lnSpc>
                        <a:spcAft>
                          <a:spcPts val="800"/>
                        </a:spcAft>
                      </a:pPr>
                      <a:r>
                        <a:rPr lang="en-GB" sz="1000" dirty="0"/>
                        <a:t>Name</a:t>
                      </a:r>
                    </a:p>
                  </a:txBody>
                  <a:tcPr marL="36001" marR="36001" marT="0" marB="0" anchor="ctr"/>
                </a:tc>
                <a:tc>
                  <a:txBody>
                    <a:bodyPr/>
                    <a:lstStyle/>
                    <a:p>
                      <a:pPr algn="ctr">
                        <a:lnSpc>
                          <a:spcPct val="107000"/>
                        </a:lnSpc>
                        <a:spcAft>
                          <a:spcPts val="800"/>
                        </a:spcAft>
                      </a:pPr>
                      <a:r>
                        <a:rPr lang="en-GB" sz="1000" dirty="0"/>
                        <a:t>Acronym</a:t>
                      </a:r>
                    </a:p>
                  </a:txBody>
                  <a:tcPr marL="36001" marR="36001" marT="0" marB="0" anchor="ctr"/>
                </a:tc>
                <a:tc>
                  <a:txBody>
                    <a:bodyPr/>
                    <a:lstStyle/>
                    <a:p>
                      <a:pPr algn="ctr">
                        <a:lnSpc>
                          <a:spcPct val="107000"/>
                        </a:lnSpc>
                        <a:spcAft>
                          <a:spcPts val="800"/>
                        </a:spcAft>
                      </a:pPr>
                      <a:r>
                        <a:rPr lang="en-GB" sz="1000" dirty="0"/>
                        <a:t>Target (mm/</a:t>
                      </a:r>
                      <a:r>
                        <a:rPr lang="en-GB" sz="1000" dirty="0" err="1"/>
                        <a:t>yyyy</a:t>
                      </a:r>
                      <a:r>
                        <a:rPr lang="en-GB" sz="1000" dirty="0"/>
                        <a:t>)</a:t>
                      </a:r>
                    </a:p>
                  </a:txBody>
                  <a:tcPr marL="36001" marR="36001" marT="0" marB="0" anchor="ctr"/>
                </a:tc>
                <a:tc>
                  <a:txBody>
                    <a:bodyPr/>
                    <a:lstStyle/>
                    <a:p>
                      <a:pPr algn="ctr">
                        <a:lnSpc>
                          <a:spcPct val="107000"/>
                        </a:lnSpc>
                        <a:spcAft>
                          <a:spcPts val="800"/>
                        </a:spcAft>
                      </a:pPr>
                      <a:r>
                        <a:rPr lang="en-GB" sz="1000" dirty="0"/>
                        <a:t>Old %</a:t>
                      </a:r>
                    </a:p>
                  </a:txBody>
                  <a:tcPr marL="36001" marR="36001" marT="0" marB="0" anchor="ctr"/>
                </a:tc>
                <a:tc>
                  <a:txBody>
                    <a:bodyPr/>
                    <a:lstStyle/>
                    <a:p>
                      <a:pPr algn="ctr">
                        <a:lnSpc>
                          <a:spcPct val="107000"/>
                        </a:lnSpc>
                        <a:spcAft>
                          <a:spcPts val="800"/>
                        </a:spcAft>
                      </a:pPr>
                      <a:r>
                        <a:rPr lang="en-GB" sz="1000" b="1" kern="1200" dirty="0">
                          <a:solidFill>
                            <a:schemeClr val="lt1"/>
                          </a:solidFill>
                          <a:latin typeface="+mn-lt"/>
                          <a:ea typeface="+mn-ea"/>
                          <a:cs typeface="+mn-cs"/>
                        </a:rPr>
                        <a:t>WID</a:t>
                      </a:r>
                      <a:endParaRPr lang="en-GB" sz="1000" dirty="0">
                        <a:solidFill>
                          <a:srgbClr val="FF0000"/>
                        </a:solidFill>
                      </a:endParaRPr>
                    </a:p>
                  </a:txBody>
                  <a:tcPr marL="36001" marR="36001" marT="0" marB="0" anchor="ctr"/>
                </a:tc>
                <a:tc>
                  <a:txBody>
                    <a:bodyPr/>
                    <a:lstStyle/>
                    <a:p>
                      <a:pPr algn="ctr">
                        <a:lnSpc>
                          <a:spcPct val="107000"/>
                        </a:lnSpc>
                        <a:spcAft>
                          <a:spcPts val="800"/>
                        </a:spcAft>
                      </a:pPr>
                      <a:r>
                        <a:rPr lang="en-GB" sz="1000" dirty="0">
                          <a:solidFill>
                            <a:srgbClr val="FF0000"/>
                          </a:solidFill>
                        </a:rPr>
                        <a:t>New %</a:t>
                      </a:r>
                      <a:endParaRPr lang="en-GB" sz="1000" b="1" kern="1200" dirty="0">
                        <a:solidFill>
                          <a:schemeClr val="lt1"/>
                        </a:solidFill>
                        <a:latin typeface="+mn-lt"/>
                        <a:ea typeface="+mn-ea"/>
                        <a:cs typeface="+mn-cs"/>
                      </a:endParaRPr>
                    </a:p>
                  </a:txBody>
                  <a:tcPr marL="36001" marR="36001" marT="0" marB="0" anchor="ctr"/>
                </a:tc>
                <a:tc>
                  <a:txBody>
                    <a:bodyPr/>
                    <a:lstStyle/>
                    <a:p>
                      <a:pPr algn="ctr">
                        <a:lnSpc>
                          <a:spcPct val="107000"/>
                        </a:lnSpc>
                        <a:spcAft>
                          <a:spcPts val="800"/>
                        </a:spcAft>
                      </a:pPr>
                      <a:r>
                        <a:rPr lang="en-GB" sz="1000" dirty="0">
                          <a:solidFill>
                            <a:srgbClr val="FF0000"/>
                          </a:solidFill>
                        </a:rPr>
                        <a:t>Change or comment</a:t>
                      </a:r>
                    </a:p>
                  </a:txBody>
                  <a:tcPr marL="36001" marR="36001" marT="0" marB="0" anchor="ctr"/>
                </a:tc>
                <a:extLst>
                  <a:ext uri="{0D108BD9-81ED-4DB2-BD59-A6C34878D82A}">
                    <a16:rowId xmlns:a16="http://schemas.microsoft.com/office/drawing/2014/main" val="385689174"/>
                  </a:ext>
                </a:extLst>
              </a:tr>
              <a:tr h="265183">
                <a:tc>
                  <a:txBody>
                    <a:bodyPr/>
                    <a:lstStyle/>
                    <a:p>
                      <a:pPr algn="r" fontAlgn="b"/>
                      <a:r>
                        <a:rPr lang="en-US" sz="1000" dirty="0"/>
                        <a:t>980008</a:t>
                      </a:r>
                    </a:p>
                  </a:txBody>
                  <a:tcPr marL="9525" marR="9525" marT="9525" marB="0" anchor="b"/>
                </a:tc>
                <a:tc>
                  <a:txBody>
                    <a:bodyPr/>
                    <a:lstStyle/>
                    <a:p>
                      <a:pPr algn="l" fontAlgn="b"/>
                      <a:r>
                        <a:rPr lang="en-US" sz="1000" dirty="0"/>
                        <a:t>Feasibility Study on Diverse audio Capturing system for End-user Devices</a:t>
                      </a:r>
                    </a:p>
                  </a:txBody>
                  <a:tcPr marL="9525" marR="9525" marT="9525" marB="0" anchor="b"/>
                </a:tc>
                <a:tc>
                  <a:txBody>
                    <a:bodyPr/>
                    <a:lstStyle/>
                    <a:p>
                      <a:pPr algn="l" fontAlgn="b"/>
                      <a:r>
                        <a:rPr lang="en-US" sz="1000" dirty="0" err="1"/>
                        <a:t>FS_DaCED</a:t>
                      </a:r>
                      <a:endParaRPr lang="en-US" sz="1000" dirty="0"/>
                    </a:p>
                  </a:txBody>
                  <a:tcPr marL="9525" marR="9525" marT="9525" marB="0" anchor="b"/>
                </a:tc>
                <a:tc>
                  <a:txBody>
                    <a:bodyPr/>
                    <a:lstStyle/>
                    <a:p>
                      <a:pPr algn="r" fontAlgn="b"/>
                      <a:r>
                        <a:rPr lang="en-US" sz="1000" dirty="0">
                          <a:solidFill>
                            <a:schemeClr val="tx1"/>
                          </a:solidFill>
                        </a:rPr>
                        <a:t>09/2024</a:t>
                      </a:r>
                    </a:p>
                  </a:txBody>
                  <a:tcPr marL="9525" marR="9525" marT="9525" marB="0" anchor="b"/>
                </a:tc>
                <a:tc>
                  <a:txBody>
                    <a:bodyPr/>
                    <a:lstStyle/>
                    <a:p>
                      <a:pPr algn="r" fontAlgn="b"/>
                      <a:endParaRPr lang="en-US" sz="1000" dirty="0"/>
                    </a:p>
                  </a:txBody>
                  <a:tcPr marL="9525" marR="9525" marT="9525" marB="0" anchor="b"/>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br>
                        <a:rPr lang="en-US" sz="1000" dirty="0"/>
                      </a:br>
                      <a:r>
                        <a:rPr lang="en-US" altLang="en-US" sz="1000" dirty="0">
                          <a:cs typeface="Arial" panose="020B0604020202020204" pitchFamily="34" charset="0"/>
                          <a:hlinkClick r:id="rId2"/>
                        </a:rPr>
                        <a:t>SP-210035</a:t>
                      </a:r>
                      <a:endParaRPr lang="en-US" altLang="en-US" sz="1000" dirty="0">
                        <a:cs typeface="Arial" panose="020B0604020202020204" pitchFamily="34" charset="0"/>
                      </a:endParaRPr>
                    </a:p>
                  </a:txBody>
                  <a:tcPr marL="9525" marR="9525" marT="9525" marB="0" anchor="b"/>
                </a:tc>
                <a:tc>
                  <a:txBody>
                    <a:bodyPr/>
                    <a:lstStyle/>
                    <a:p>
                      <a:pPr algn="ctr">
                        <a:lnSpc>
                          <a:spcPct val="107000"/>
                        </a:lnSpc>
                        <a:spcAft>
                          <a:spcPts val="800"/>
                        </a:spcAft>
                      </a:pPr>
                      <a:endParaRPr lang="en-GB" sz="1000" dirty="0">
                        <a:solidFill>
                          <a:srgbClr val="FF0000"/>
                        </a:solidFill>
                      </a:endParaRPr>
                    </a:p>
                  </a:txBody>
                  <a:tcPr marL="36001" marR="36001" marT="0" marB="0" anchor="ctr"/>
                </a:tc>
                <a:tc>
                  <a:txBody>
                    <a:bodyPr/>
                    <a:lstStyle/>
                    <a:p>
                      <a:pPr marL="0" marR="0" lvl="0" indent="0" algn="ctr" defTabSz="914296" rtl="0" eaLnBrk="1" fontAlgn="auto" latinLnBrk="0" hangingPunct="1">
                        <a:lnSpc>
                          <a:spcPct val="107000"/>
                        </a:lnSpc>
                        <a:spcBef>
                          <a:spcPts val="0"/>
                        </a:spcBef>
                        <a:spcAft>
                          <a:spcPts val="800"/>
                        </a:spcAft>
                        <a:buClrTx/>
                        <a:buSzTx/>
                        <a:buFontTx/>
                        <a:buNone/>
                        <a:tabLst/>
                        <a:defRPr/>
                      </a:pPr>
                      <a:endParaRPr lang="en-GB" sz="1000" dirty="0">
                        <a:solidFill>
                          <a:srgbClr val="FF0000"/>
                        </a:solidFill>
                      </a:endParaRPr>
                    </a:p>
                  </a:txBody>
                  <a:tcPr marL="36001" marR="36001" marT="0" marB="0" anchor="ctr"/>
                </a:tc>
                <a:extLst>
                  <a:ext uri="{0D108BD9-81ED-4DB2-BD59-A6C34878D82A}">
                    <a16:rowId xmlns:a16="http://schemas.microsoft.com/office/drawing/2014/main" val="2427066551"/>
                  </a:ext>
                </a:extLst>
              </a:tr>
            </a:tbl>
          </a:graphicData>
        </a:graphic>
      </p:graphicFrame>
    </p:spTree>
    <p:extLst>
      <p:ext uri="{BB962C8B-B14F-4D97-AF65-F5344CB8AC3E}">
        <p14:creationId xmlns:p14="http://schemas.microsoft.com/office/powerpoint/2010/main" val="408528367"/>
      </p:ext>
    </p:extLst>
  </p:cSld>
  <p:clrMapOvr>
    <a:masterClrMapping/>
  </p:clrMapOvr>
  <p:transition spd="slow"/>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Title 1">
            <a:extLst>
              <a:ext uri="{FF2B5EF4-FFF2-40B4-BE49-F238E27FC236}">
                <a16:creationId xmlns:a16="http://schemas.microsoft.com/office/drawing/2014/main" id="{86C50518-DEA9-4CC6-B6A9-32EC81A15DFD}"/>
              </a:ext>
            </a:extLst>
          </p:cNvPr>
          <p:cNvSpPr>
            <a:spLocks noGrp="1"/>
          </p:cNvSpPr>
          <p:nvPr>
            <p:ph type="title"/>
          </p:nvPr>
        </p:nvSpPr>
        <p:spPr>
          <a:xfrm>
            <a:off x="1955800" y="398463"/>
            <a:ext cx="6827838" cy="704850"/>
          </a:xfrm>
        </p:spPr>
        <p:txBody>
          <a:bodyPr/>
          <a:lstStyle/>
          <a:p>
            <a:pPr>
              <a:lnSpc>
                <a:spcPct val="90000"/>
              </a:lnSpc>
            </a:pPr>
            <a:r>
              <a:rPr lang="fi-FI" altLang="en-US" dirty="0"/>
              <a:t>Dependencies on IETF drafts in SA4</a:t>
            </a:r>
            <a:endParaRPr lang="en-US" altLang="en-US" dirty="0"/>
          </a:p>
        </p:txBody>
      </p:sp>
      <p:sp>
        <p:nvSpPr>
          <p:cNvPr id="3" name="Content Placeholder 2">
            <a:extLst>
              <a:ext uri="{FF2B5EF4-FFF2-40B4-BE49-F238E27FC236}">
                <a16:creationId xmlns:a16="http://schemas.microsoft.com/office/drawing/2014/main" id="{4543591D-CBE1-4CCF-A10F-6BC80E874418}"/>
              </a:ext>
            </a:extLst>
          </p:cNvPr>
          <p:cNvSpPr>
            <a:spLocks noGrp="1"/>
          </p:cNvSpPr>
          <p:nvPr>
            <p:ph idx="1"/>
          </p:nvPr>
        </p:nvSpPr>
        <p:spPr>
          <a:xfrm>
            <a:off x="2027238" y="1222376"/>
            <a:ext cx="8585200" cy="4132263"/>
          </a:xfrm>
        </p:spPr>
        <p:txBody>
          <a:bodyPr/>
          <a:lstStyle/>
          <a:p>
            <a:pPr>
              <a:lnSpc>
                <a:spcPct val="85000"/>
              </a:lnSpc>
              <a:spcBef>
                <a:spcPts val="1200"/>
              </a:spcBef>
              <a:defRPr/>
            </a:pPr>
            <a:r>
              <a:rPr lang="en-GB" altLang="en-US" sz="1600" dirty="0"/>
              <a:t>No new dependency introduced </a:t>
            </a:r>
          </a:p>
          <a:p>
            <a:pPr>
              <a:lnSpc>
                <a:spcPct val="85000"/>
              </a:lnSpc>
              <a:spcBef>
                <a:spcPts val="1200"/>
              </a:spcBef>
              <a:defRPr/>
            </a:pPr>
            <a:r>
              <a:rPr lang="fi-FI" altLang="en-US" sz="1600" dirty="0">
                <a:cs typeface="Arial" panose="020B0604020202020204" pitchFamily="34" charset="0"/>
              </a:rPr>
              <a:t>All dependencies removed</a:t>
            </a:r>
          </a:p>
          <a:p>
            <a:pPr>
              <a:lnSpc>
                <a:spcPct val="85000"/>
              </a:lnSpc>
              <a:spcBef>
                <a:spcPts val="1200"/>
              </a:spcBef>
              <a:defRPr/>
            </a:pPr>
            <a:r>
              <a:rPr lang="en-GB" altLang="en-US" sz="1600" dirty="0"/>
              <a:t>IETF dependencies in SA4: new ones with </a:t>
            </a:r>
            <a:r>
              <a:rPr lang="en-GB" altLang="en-US" sz="1600" dirty="0">
                <a:solidFill>
                  <a:srgbClr val="FF0000"/>
                </a:solidFill>
              </a:rPr>
              <a:t>red colour</a:t>
            </a:r>
            <a:r>
              <a:rPr lang="en-GB" altLang="en-US" sz="1600" dirty="0"/>
              <a:t>, those removed with </a:t>
            </a:r>
            <a:r>
              <a:rPr lang="en-GB" altLang="en-US" sz="1600" dirty="0">
                <a:solidFill>
                  <a:srgbClr val="006600"/>
                </a:solidFill>
              </a:rPr>
              <a:t>green colour</a:t>
            </a:r>
            <a:r>
              <a:rPr lang="en-GB" altLang="en-US" sz="1600" dirty="0"/>
              <a:t>, and other updates by </a:t>
            </a:r>
            <a:r>
              <a:rPr lang="en-GB" altLang="en-US" sz="1600" dirty="0">
                <a:solidFill>
                  <a:srgbClr val="0000FF"/>
                </a:solidFill>
              </a:rPr>
              <a:t>blue colour</a:t>
            </a:r>
            <a:r>
              <a:rPr lang="en-GB" altLang="en-US" sz="1600" dirty="0"/>
              <a:t>:</a:t>
            </a:r>
          </a:p>
          <a:p>
            <a:pPr marL="0" indent="0">
              <a:spcBef>
                <a:spcPts val="600"/>
              </a:spcBef>
              <a:buNone/>
              <a:defRPr/>
            </a:pPr>
            <a:endParaRPr lang="en-GB" altLang="en-US" sz="1800" dirty="0"/>
          </a:p>
        </p:txBody>
      </p:sp>
      <p:graphicFrame>
        <p:nvGraphicFramePr>
          <p:cNvPr id="5" name="Table 4">
            <a:extLst>
              <a:ext uri="{FF2B5EF4-FFF2-40B4-BE49-F238E27FC236}">
                <a16:creationId xmlns:a16="http://schemas.microsoft.com/office/drawing/2014/main" id="{6A493079-1B61-46F9-88B0-EB1C89D9F1F7}"/>
              </a:ext>
            </a:extLst>
          </p:cNvPr>
          <p:cNvGraphicFramePr>
            <a:graphicFrameLocks noGrp="1"/>
          </p:cNvGraphicFramePr>
          <p:nvPr/>
        </p:nvGraphicFramePr>
        <p:xfrm>
          <a:off x="2114551" y="2928939"/>
          <a:ext cx="8281987" cy="558493"/>
        </p:xfrm>
        <a:graphic>
          <a:graphicData uri="http://schemas.openxmlformats.org/drawingml/2006/table">
            <a:tbl>
              <a:tblPr/>
              <a:tblGrid>
                <a:gridCol w="1878934">
                  <a:extLst>
                    <a:ext uri="{9D8B030D-6E8A-4147-A177-3AD203B41FA5}">
                      <a16:colId xmlns:a16="http://schemas.microsoft.com/office/drawing/2014/main" val="20000"/>
                    </a:ext>
                  </a:extLst>
                </a:gridCol>
                <a:gridCol w="536027">
                  <a:extLst>
                    <a:ext uri="{9D8B030D-6E8A-4147-A177-3AD203B41FA5}">
                      <a16:colId xmlns:a16="http://schemas.microsoft.com/office/drawing/2014/main" val="20001"/>
                    </a:ext>
                  </a:extLst>
                </a:gridCol>
                <a:gridCol w="818001">
                  <a:extLst>
                    <a:ext uri="{9D8B030D-6E8A-4147-A177-3AD203B41FA5}">
                      <a16:colId xmlns:a16="http://schemas.microsoft.com/office/drawing/2014/main" val="20002"/>
                    </a:ext>
                  </a:extLst>
                </a:gridCol>
                <a:gridCol w="2452168">
                  <a:extLst>
                    <a:ext uri="{9D8B030D-6E8A-4147-A177-3AD203B41FA5}">
                      <a16:colId xmlns:a16="http://schemas.microsoft.com/office/drawing/2014/main" val="20003"/>
                    </a:ext>
                  </a:extLst>
                </a:gridCol>
                <a:gridCol w="1277486">
                  <a:extLst>
                    <a:ext uri="{9D8B030D-6E8A-4147-A177-3AD203B41FA5}">
                      <a16:colId xmlns:a16="http://schemas.microsoft.com/office/drawing/2014/main" val="20004"/>
                    </a:ext>
                  </a:extLst>
                </a:gridCol>
                <a:gridCol w="1319371">
                  <a:extLst>
                    <a:ext uri="{9D8B030D-6E8A-4147-A177-3AD203B41FA5}">
                      <a16:colId xmlns:a16="http://schemas.microsoft.com/office/drawing/2014/main" val="20005"/>
                    </a:ext>
                  </a:extLst>
                </a:gridCol>
              </a:tblGrid>
              <a:tr h="382891">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1" i="0" u="none" strike="noStrike" cap="none" normalizeH="0" baseline="0" dirty="0">
                          <a:ln>
                            <a:noFill/>
                          </a:ln>
                          <a:solidFill>
                            <a:srgbClr val="FFFFFF"/>
                          </a:solidFill>
                          <a:effectLst/>
                          <a:latin typeface="Arial" panose="020B0604020202020204" pitchFamily="34" charset="0"/>
                          <a:cs typeface="Arial" panose="020B0604020202020204" pitchFamily="34" charset="0"/>
                        </a:rPr>
                        <a:t>IETF draft name</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1" i="0" u="none" strike="noStrike" cap="none" normalizeH="0" baseline="0" dirty="0">
                          <a:ln>
                            <a:noFill/>
                          </a:ln>
                          <a:solidFill>
                            <a:srgbClr val="FFFFFF"/>
                          </a:solidFill>
                          <a:effectLst/>
                          <a:latin typeface="Arial" panose="020B0604020202020204" pitchFamily="34" charset="0"/>
                          <a:cs typeface="Arial" panose="020B0604020202020204" pitchFamily="34" charset="0"/>
                        </a:rPr>
                        <a:t>3GPP spec. number</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1" i="0" u="none" strike="noStrike" cap="none" normalizeH="0" baseline="0" dirty="0">
                          <a:ln>
                            <a:noFill/>
                          </a:ln>
                          <a:solidFill>
                            <a:srgbClr val="FFFFFF"/>
                          </a:solidFill>
                          <a:effectLst/>
                          <a:latin typeface="Arial" panose="020B0604020202020204" pitchFamily="34" charset="0"/>
                          <a:cs typeface="Arial" panose="020B0604020202020204" pitchFamily="34" charset="0"/>
                        </a:rPr>
                        <a:t>CR# which introduced the dependency</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1" i="0" u="none" strike="noStrike" cap="none" normalizeH="0" baseline="0" dirty="0">
                          <a:ln>
                            <a:noFill/>
                          </a:ln>
                          <a:solidFill>
                            <a:srgbClr val="FFFFFF"/>
                          </a:solidFill>
                          <a:effectLst/>
                          <a:latin typeface="Arial" panose="020B0604020202020204" pitchFamily="34" charset="0"/>
                          <a:cs typeface="Arial" panose="020B0604020202020204" pitchFamily="34" charset="0"/>
                        </a:rPr>
                        <a:t>Responsible person (in SA4)</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1" i="0" u="none" strike="noStrike" cap="none" normalizeH="0" baseline="0" dirty="0">
                          <a:ln>
                            <a:noFill/>
                          </a:ln>
                          <a:solidFill>
                            <a:srgbClr val="FFFFFF"/>
                          </a:solidFill>
                          <a:effectLst/>
                          <a:latin typeface="Arial" panose="020B0604020202020204" pitchFamily="34" charset="0"/>
                          <a:cs typeface="Arial" panose="020B0604020202020204" pitchFamily="34" charset="0"/>
                        </a:rPr>
                        <a:t>Feature (Release)</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defRPr/>
                      </a:pPr>
                      <a:r>
                        <a:rPr kumimoji="0" lang="en-US" altLang="en-US" sz="800" b="1" i="0" u="none" strike="noStrike" cap="none" normalizeH="0" baseline="0" dirty="0">
                          <a:ln>
                            <a:noFill/>
                          </a:ln>
                          <a:solidFill>
                            <a:srgbClr val="FFFFFF"/>
                          </a:solidFill>
                          <a:effectLst/>
                          <a:latin typeface="Arial" panose="020B0604020202020204" pitchFamily="34" charset="0"/>
                          <a:cs typeface="Arial" panose="020B0604020202020204" pitchFamily="34" charset="0"/>
                        </a:rPr>
                        <a:t>Comments</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extLst>
                  <a:ext uri="{0D108BD9-81ED-4DB2-BD59-A6C34878D82A}">
                    <a16:rowId xmlns:a16="http://schemas.microsoft.com/office/drawing/2014/main" val="10000"/>
                  </a:ext>
                </a:extLst>
              </a:tr>
              <a:tr h="175602">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endParaRPr kumimoji="0" lang="en-US" altLang="en-US" sz="800" b="0" i="0" u="none" strike="noStrike" cap="none" normalizeH="0" baseline="0" dirty="0">
                        <a:ln>
                          <a:noFill/>
                        </a:ln>
                        <a:solidFill>
                          <a:srgbClr val="72AF2F"/>
                        </a:solidFill>
                        <a:effectLst/>
                        <a:latin typeface="Arial" panose="020B0604020202020204" pitchFamily="34" charset="0"/>
                        <a:cs typeface="Arial" panose="020B0604020202020204" pitchFamily="34" charset="0"/>
                      </a:endParaRP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endParaRPr kumimoji="0" lang="en-US" altLang="en-US" sz="800" b="0" i="0" u="none" strike="noStrike" cap="none" normalizeH="0" baseline="0" dirty="0">
                        <a:ln>
                          <a:noFill/>
                        </a:ln>
                        <a:solidFill>
                          <a:srgbClr val="72AF2F"/>
                        </a:solidFill>
                        <a:effectLst/>
                        <a:latin typeface="Arial" panose="020B0604020202020204" pitchFamily="34" charset="0"/>
                        <a:cs typeface="Arial" panose="020B0604020202020204" pitchFamily="34" charset="0"/>
                      </a:endParaRP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endParaRPr kumimoji="0" lang="en-US" altLang="en-US" sz="800" b="0" i="0" u="none" strike="noStrike" cap="none" normalizeH="0" baseline="0" dirty="0">
                        <a:ln>
                          <a:noFill/>
                        </a:ln>
                        <a:solidFill>
                          <a:srgbClr val="72AF2F"/>
                        </a:solidFill>
                        <a:effectLst/>
                        <a:latin typeface="Arial" panose="020B0604020202020204" pitchFamily="34" charset="0"/>
                        <a:cs typeface="Arial" panose="020B0604020202020204" pitchFamily="34" charset="0"/>
                      </a:endParaRP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endParaRPr kumimoji="0" lang="en-US" altLang="en-US" sz="800" b="0" i="0" u="none" strike="noStrike" cap="none" normalizeH="0" baseline="0" dirty="0">
                        <a:ln>
                          <a:noFill/>
                        </a:ln>
                        <a:solidFill>
                          <a:srgbClr val="72AF2F"/>
                        </a:solidFill>
                        <a:effectLst/>
                        <a:latin typeface="Arial" panose="020B0604020202020204" pitchFamily="34" charset="0"/>
                        <a:cs typeface="Arial" panose="020B0604020202020204" pitchFamily="34" charset="0"/>
                      </a:endParaRP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endParaRPr kumimoji="0" lang="en-US" altLang="en-US" sz="800" b="0" i="0" u="none" strike="noStrike" cap="none" normalizeH="0" baseline="0" dirty="0">
                        <a:ln>
                          <a:noFill/>
                        </a:ln>
                        <a:solidFill>
                          <a:srgbClr val="72AF2F"/>
                        </a:solidFill>
                        <a:effectLst/>
                        <a:latin typeface="Arial" panose="020B0604020202020204" pitchFamily="34" charset="0"/>
                        <a:cs typeface="Arial" panose="020B0604020202020204" pitchFamily="34" charset="0"/>
                      </a:endParaRP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pPr>
                      <a:endParaRPr kumimoji="0" lang="en-US" altLang="en-US" sz="800" b="0" i="0" u="none" strike="noStrike" cap="none" normalizeH="0" baseline="0" dirty="0">
                        <a:ln>
                          <a:noFill/>
                        </a:ln>
                        <a:solidFill>
                          <a:srgbClr val="72AF2F"/>
                        </a:solidFill>
                        <a:effectLst/>
                        <a:latin typeface="Arial" panose="020B0604020202020204" pitchFamily="34" charset="0"/>
                        <a:cs typeface="Arial" panose="020B0604020202020204" pitchFamily="34" charset="0"/>
                      </a:endParaRP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2226438999"/>
      </p:ext>
    </p:extLst>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a:extLst>
              <a:ext uri="{FF2B5EF4-FFF2-40B4-BE49-F238E27FC236}">
                <a16:creationId xmlns:a16="http://schemas.microsoft.com/office/drawing/2014/main" id="{A0EDA8E9-B981-40FE-A499-5C3A3FF7B430}"/>
              </a:ext>
            </a:extLst>
          </p:cNvPr>
          <p:cNvSpPr>
            <a:spLocks noGrp="1"/>
          </p:cNvSpPr>
          <p:nvPr>
            <p:ph type="title"/>
          </p:nvPr>
        </p:nvSpPr>
        <p:spPr/>
        <p:txBody>
          <a:bodyPr/>
          <a:lstStyle/>
          <a:p>
            <a:r>
              <a:rPr lang="en-US" altLang="en-US" dirty="0"/>
              <a:t>Meetings held since SA#97-e </a:t>
            </a:r>
          </a:p>
        </p:txBody>
      </p:sp>
      <p:sp>
        <p:nvSpPr>
          <p:cNvPr id="2" name="Espace réservé du contenu 1">
            <a:extLst>
              <a:ext uri="{FF2B5EF4-FFF2-40B4-BE49-F238E27FC236}">
                <a16:creationId xmlns:a16="http://schemas.microsoft.com/office/drawing/2014/main" id="{17C79130-A3BC-45EE-8B01-2DF31413434A}"/>
              </a:ext>
            </a:extLst>
          </p:cNvPr>
          <p:cNvSpPr>
            <a:spLocks noGrp="1"/>
          </p:cNvSpPr>
          <p:nvPr>
            <p:ph idx="1"/>
          </p:nvPr>
        </p:nvSpPr>
        <p:spPr/>
        <p:txBody>
          <a:bodyPr/>
          <a:lstStyle/>
          <a:p>
            <a:pPr>
              <a:defRPr/>
            </a:pPr>
            <a:r>
              <a:rPr lang="en-GB" altLang="en-US" sz="2400" dirty="0"/>
              <a:t>SWG AH conference calls (2 to 3 hours each)</a:t>
            </a:r>
          </a:p>
          <a:p>
            <a:pPr lvl="1">
              <a:lnSpc>
                <a:spcPct val="90000"/>
              </a:lnSpc>
              <a:spcBef>
                <a:spcPts val="200"/>
              </a:spcBef>
              <a:tabLst>
                <a:tab pos="1787525" algn="l"/>
                <a:tab pos="3671888" algn="l"/>
              </a:tabLst>
              <a:defRPr/>
            </a:pPr>
            <a:r>
              <a:rPr lang="en-US" sz="2000" dirty="0"/>
              <a:t>Video SWG (all A.I.s): 20 Sep, 11 Oct, 2 Nov</a:t>
            </a:r>
          </a:p>
          <a:p>
            <a:pPr lvl="1">
              <a:lnSpc>
                <a:spcPct val="90000"/>
              </a:lnSpc>
              <a:spcBef>
                <a:spcPts val="200"/>
              </a:spcBef>
              <a:tabLst>
                <a:tab pos="1787525" algn="l"/>
                <a:tab pos="3671888" algn="l"/>
              </a:tabLst>
              <a:defRPr/>
            </a:pPr>
            <a:r>
              <a:rPr lang="en-US" sz="2000" dirty="0"/>
              <a:t>RTC SWG (all A.I.s): 21 Sep, 5 Oct, 19 Oct, 30 Nov</a:t>
            </a:r>
          </a:p>
          <a:p>
            <a:pPr lvl="1">
              <a:lnSpc>
                <a:spcPct val="90000"/>
              </a:lnSpc>
              <a:spcBef>
                <a:spcPts val="200"/>
              </a:spcBef>
              <a:tabLst>
                <a:tab pos="1787525" algn="l"/>
                <a:tab pos="3671888" algn="l"/>
              </a:tabLst>
              <a:defRPr/>
            </a:pPr>
            <a:r>
              <a:rPr lang="en-US" sz="2000" dirty="0"/>
              <a:t>MBS SWG (all A.I.s): 22 Sep, 6 Oct, 20 Oct</a:t>
            </a:r>
          </a:p>
          <a:p>
            <a:pPr lvl="1">
              <a:lnSpc>
                <a:spcPct val="90000"/>
              </a:lnSpc>
              <a:spcBef>
                <a:spcPts val="200"/>
              </a:spcBef>
              <a:tabLst>
                <a:tab pos="1787525" algn="l"/>
                <a:tab pos="3671888" algn="l"/>
              </a:tabLst>
              <a:defRPr/>
            </a:pPr>
            <a:r>
              <a:rPr lang="en-US" sz="2000" dirty="0"/>
              <a:t>Audio SWG:</a:t>
            </a:r>
          </a:p>
          <a:p>
            <a:pPr lvl="2">
              <a:lnSpc>
                <a:spcPct val="90000"/>
              </a:lnSpc>
              <a:spcBef>
                <a:spcPts val="200"/>
              </a:spcBef>
              <a:tabLst>
                <a:tab pos="1787525" algn="l"/>
                <a:tab pos="3671888" algn="l"/>
              </a:tabLst>
              <a:defRPr/>
            </a:pPr>
            <a:r>
              <a:rPr lang="en-US" sz="1600" dirty="0"/>
              <a:t>General: 7 Oct, 21 Oct</a:t>
            </a:r>
          </a:p>
          <a:p>
            <a:pPr lvl="2">
              <a:lnSpc>
                <a:spcPct val="90000"/>
              </a:lnSpc>
              <a:spcBef>
                <a:spcPts val="200"/>
              </a:spcBef>
              <a:tabLst>
                <a:tab pos="1787525" algn="l"/>
                <a:tab pos="3671888" algn="l"/>
              </a:tabLst>
              <a:defRPr/>
            </a:pPr>
            <a:r>
              <a:rPr lang="en-US" sz="1600" dirty="0" err="1"/>
              <a:t>eUET</a:t>
            </a:r>
            <a:r>
              <a:rPr lang="en-US" sz="1600" dirty="0"/>
              <a:t>: 17 Oct</a:t>
            </a:r>
          </a:p>
          <a:p>
            <a:pPr lvl="2">
              <a:lnSpc>
                <a:spcPct val="90000"/>
              </a:lnSpc>
              <a:spcBef>
                <a:spcPts val="200"/>
              </a:spcBef>
              <a:tabLst>
                <a:tab pos="1787525" algn="l"/>
                <a:tab pos="3671888" algn="l"/>
              </a:tabLst>
              <a:defRPr/>
            </a:pPr>
            <a:r>
              <a:rPr lang="en-US" sz="1600" dirty="0"/>
              <a:t>IVAS: 2 Dec</a:t>
            </a:r>
          </a:p>
          <a:p>
            <a:pPr lvl="2">
              <a:lnSpc>
                <a:spcPct val="90000"/>
              </a:lnSpc>
              <a:spcBef>
                <a:spcPts val="200"/>
              </a:spcBef>
              <a:tabLst>
                <a:tab pos="1787525" algn="l"/>
                <a:tab pos="3671888" algn="l"/>
              </a:tabLst>
              <a:defRPr/>
            </a:pPr>
            <a:r>
              <a:rPr lang="en-US" sz="1600" dirty="0"/>
              <a:t>ATIAS: 12 Dec </a:t>
            </a:r>
            <a:endParaRPr lang="en-GB" altLang="en-US" sz="1200" dirty="0"/>
          </a:p>
          <a:p>
            <a:pPr>
              <a:defRPr/>
            </a:pPr>
            <a:r>
              <a:rPr lang="fi-FI" sz="2400" dirty="0"/>
              <a:t>SA4 plenary meetings</a:t>
            </a:r>
            <a:endParaRPr lang="fr-FR" dirty="0"/>
          </a:p>
        </p:txBody>
      </p:sp>
      <p:graphicFrame>
        <p:nvGraphicFramePr>
          <p:cNvPr id="6" name="Table 5">
            <a:extLst>
              <a:ext uri="{FF2B5EF4-FFF2-40B4-BE49-F238E27FC236}">
                <a16:creationId xmlns:a16="http://schemas.microsoft.com/office/drawing/2014/main" id="{F6ACDE1B-EB61-45FA-A288-70753DE774A2}"/>
              </a:ext>
            </a:extLst>
          </p:cNvPr>
          <p:cNvGraphicFramePr>
            <a:graphicFrameLocks noGrp="1"/>
          </p:cNvGraphicFramePr>
          <p:nvPr>
            <p:extLst>
              <p:ext uri="{D42A27DB-BD31-4B8C-83A1-F6EECF244321}">
                <p14:modId xmlns:p14="http://schemas.microsoft.com/office/powerpoint/2010/main" val="4053474180"/>
              </p:ext>
            </p:extLst>
          </p:nvPr>
        </p:nvGraphicFramePr>
        <p:xfrm>
          <a:off x="1824637" y="4856147"/>
          <a:ext cx="7559675" cy="950613"/>
        </p:xfrm>
        <a:graphic>
          <a:graphicData uri="http://schemas.openxmlformats.org/drawingml/2006/table">
            <a:tbl>
              <a:tblPr firstRow="1" bandRow="1">
                <a:tableStyleId>{5C22544A-7EE6-4342-B048-85BDC9FD1C3A}</a:tableStyleId>
              </a:tblPr>
              <a:tblGrid>
                <a:gridCol w="1583531">
                  <a:extLst>
                    <a:ext uri="{9D8B030D-6E8A-4147-A177-3AD203B41FA5}">
                      <a16:colId xmlns:a16="http://schemas.microsoft.com/office/drawing/2014/main" val="20000"/>
                    </a:ext>
                  </a:extLst>
                </a:gridCol>
                <a:gridCol w="2952328">
                  <a:extLst>
                    <a:ext uri="{9D8B030D-6E8A-4147-A177-3AD203B41FA5}">
                      <a16:colId xmlns:a16="http://schemas.microsoft.com/office/drawing/2014/main" val="20001"/>
                    </a:ext>
                  </a:extLst>
                </a:gridCol>
                <a:gridCol w="3023816">
                  <a:extLst>
                    <a:ext uri="{9D8B030D-6E8A-4147-A177-3AD203B41FA5}">
                      <a16:colId xmlns:a16="http://schemas.microsoft.com/office/drawing/2014/main" val="20002"/>
                    </a:ext>
                  </a:extLst>
                </a:gridCol>
              </a:tblGrid>
              <a:tr h="475231">
                <a:tc>
                  <a:txBody>
                    <a:bodyPr/>
                    <a:lstStyle/>
                    <a:p>
                      <a:pPr marL="36000">
                        <a:lnSpc>
                          <a:spcPct val="90000"/>
                        </a:lnSpc>
                      </a:pPr>
                      <a:r>
                        <a:rPr lang="fi-FI" sz="1400" dirty="0"/>
                        <a:t>Meetings</a:t>
                      </a:r>
                      <a:endParaRPr lang="en-US" sz="1400" dirty="0"/>
                    </a:p>
                  </a:txBody>
                  <a:tcPr marL="91429" marR="91429" marT="45667" marB="45667" anchor="ctr"/>
                </a:tc>
                <a:tc>
                  <a:txBody>
                    <a:bodyPr/>
                    <a:lstStyle/>
                    <a:p>
                      <a:pPr marL="36000">
                        <a:lnSpc>
                          <a:spcPct val="90000"/>
                        </a:lnSpc>
                      </a:pPr>
                      <a:r>
                        <a:rPr lang="fi-FI" sz="1400" dirty="0"/>
                        <a:t>Dates </a:t>
                      </a:r>
                      <a:endParaRPr lang="en-US" sz="1400" dirty="0"/>
                    </a:p>
                  </a:txBody>
                  <a:tcPr marL="91429" marR="91429" marT="45667" marB="45667" anchor="ctr"/>
                </a:tc>
                <a:tc>
                  <a:txBody>
                    <a:bodyPr/>
                    <a:lstStyle/>
                    <a:p>
                      <a:pPr marL="36000">
                        <a:lnSpc>
                          <a:spcPct val="90000"/>
                        </a:lnSpc>
                      </a:pPr>
                      <a:r>
                        <a:rPr lang="fi-FI" sz="1400" dirty="0"/>
                        <a:t>Venue and Host</a:t>
                      </a:r>
                      <a:endParaRPr lang="en-US" sz="1400" dirty="0"/>
                    </a:p>
                  </a:txBody>
                  <a:tcPr marL="91429" marR="91429" marT="45667" marB="45667" anchor="ctr"/>
                </a:tc>
                <a:extLst>
                  <a:ext uri="{0D108BD9-81ED-4DB2-BD59-A6C34878D82A}">
                    <a16:rowId xmlns:a16="http://schemas.microsoft.com/office/drawing/2014/main" val="10000"/>
                  </a:ext>
                </a:extLst>
              </a:tr>
              <a:tr h="319033">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rPr>
                        <a:t>SA4#121</a:t>
                      </a:r>
                    </a:p>
                  </a:txBody>
                  <a:tcPr marL="91429" marR="91429" marT="45667" marB="45667" anchor="ctr"/>
                </a:tc>
                <a:tc>
                  <a:txBody>
                    <a:bodyPr/>
                    <a:lstStyle/>
                    <a:p>
                      <a:pPr marL="36000" algn="l">
                        <a:lnSpc>
                          <a:spcPct val="90000"/>
                        </a:lnSpc>
                        <a:spcBef>
                          <a:spcPts val="0"/>
                        </a:spcBef>
                      </a:pPr>
                      <a:r>
                        <a:rPr lang="en-US" sz="1400" b="0" kern="1200" dirty="0">
                          <a:solidFill>
                            <a:schemeClr val="tx1"/>
                          </a:solidFill>
                          <a:effectLst/>
                          <a:latin typeface="+mn-lt"/>
                          <a:ea typeface="+mn-ea"/>
                          <a:cs typeface="+mn-cs"/>
                        </a:rPr>
                        <a:t>F2F: 14-18 November 2022</a:t>
                      </a:r>
                    </a:p>
                  </a:txBody>
                  <a:tcPr marL="91429" marR="91429" marT="45667" marB="45667"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rPr>
                        <a:t>Host: EF3, NAF3, Toulouse </a:t>
                      </a:r>
                      <a:r>
                        <a:rPr lang="en-US" sz="1400" b="0" dirty="0" err="1">
                          <a:solidFill>
                            <a:schemeClr val="tx1"/>
                          </a:solidFill>
                          <a:latin typeface="+mn-lt"/>
                        </a:rPr>
                        <a:t>Métropole</a:t>
                      </a:r>
                      <a:r>
                        <a:rPr lang="en-US" sz="1400" b="0" dirty="0">
                          <a:solidFill>
                            <a:schemeClr val="tx1"/>
                          </a:solidFill>
                          <a:latin typeface="+mn-lt"/>
                        </a:rPr>
                        <a:t>, Venue: Toulouse, France</a:t>
                      </a:r>
                      <a:endParaRPr lang="en-US" sz="1400" b="0" u="sng" dirty="0">
                        <a:solidFill>
                          <a:srgbClr val="FF0000"/>
                        </a:solidFill>
                        <a:latin typeface="+mn-lt"/>
                      </a:endParaRPr>
                    </a:p>
                  </a:txBody>
                  <a:tcPr marL="91429" marR="91429" marT="45667" marB="45667" anchor="ctr"/>
                </a:tc>
                <a:extLst>
                  <a:ext uri="{0D108BD9-81ED-4DB2-BD59-A6C34878D82A}">
                    <a16:rowId xmlns:a16="http://schemas.microsoft.com/office/drawing/2014/main" val="10005"/>
                  </a:ext>
                </a:extLst>
              </a:tr>
            </a:tbl>
          </a:graphicData>
        </a:graphic>
      </p:graphicFrame>
    </p:spTree>
    <p:extLst>
      <p:ext uri="{BB962C8B-B14F-4D97-AF65-F5344CB8AC3E}">
        <p14:creationId xmlns:p14="http://schemas.microsoft.com/office/powerpoint/2010/main" val="1234489413"/>
      </p:ext>
    </p:extLst>
  </p:cSld>
  <p:clrMapOvr>
    <a:masterClrMapping/>
  </p:clrMapOvr>
  <p:transition spd="slow"/>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Title 1">
            <a:extLst>
              <a:ext uri="{FF2B5EF4-FFF2-40B4-BE49-F238E27FC236}">
                <a16:creationId xmlns:a16="http://schemas.microsoft.com/office/drawing/2014/main" id="{86C50518-DEA9-4CC6-B6A9-32EC81A15DFD}"/>
              </a:ext>
            </a:extLst>
          </p:cNvPr>
          <p:cNvSpPr>
            <a:spLocks noGrp="1"/>
          </p:cNvSpPr>
          <p:nvPr>
            <p:ph type="title"/>
          </p:nvPr>
        </p:nvSpPr>
        <p:spPr>
          <a:xfrm>
            <a:off x="1955800" y="398463"/>
            <a:ext cx="6827838" cy="704850"/>
          </a:xfrm>
        </p:spPr>
        <p:txBody>
          <a:bodyPr/>
          <a:lstStyle/>
          <a:p>
            <a:pPr>
              <a:lnSpc>
                <a:spcPct val="90000"/>
              </a:lnSpc>
            </a:pPr>
            <a:r>
              <a:rPr lang="fi-FI" altLang="en-US" dirty="0"/>
              <a:t>List of outgoing LSs from SA4#121</a:t>
            </a:r>
            <a:endParaRPr lang="en-US" altLang="en-US" dirty="0"/>
          </a:p>
        </p:txBody>
      </p:sp>
      <p:graphicFrame>
        <p:nvGraphicFramePr>
          <p:cNvPr id="4" name="Table 3">
            <a:extLst>
              <a:ext uri="{FF2B5EF4-FFF2-40B4-BE49-F238E27FC236}">
                <a16:creationId xmlns:a16="http://schemas.microsoft.com/office/drawing/2014/main" id="{8FEB1079-5EFD-4D48-BB9C-1B539F5D4871}"/>
              </a:ext>
            </a:extLst>
          </p:cNvPr>
          <p:cNvGraphicFramePr>
            <a:graphicFrameLocks noGrp="1"/>
          </p:cNvGraphicFramePr>
          <p:nvPr/>
        </p:nvGraphicFramePr>
        <p:xfrm>
          <a:off x="647699" y="2642711"/>
          <a:ext cx="11183940" cy="2453640"/>
        </p:xfrm>
        <a:graphic>
          <a:graphicData uri="http://schemas.openxmlformats.org/drawingml/2006/table">
            <a:tbl>
              <a:tblPr firstRow="1" firstCol="1" bandRow="1">
                <a:tableStyleId>{5C22544A-7EE6-4342-B048-85BDC9FD1C3A}</a:tableStyleId>
              </a:tblPr>
              <a:tblGrid>
                <a:gridCol w="2236788">
                  <a:extLst>
                    <a:ext uri="{9D8B030D-6E8A-4147-A177-3AD203B41FA5}">
                      <a16:colId xmlns:a16="http://schemas.microsoft.com/office/drawing/2014/main" val="3433934715"/>
                    </a:ext>
                  </a:extLst>
                </a:gridCol>
                <a:gridCol w="2236788">
                  <a:extLst>
                    <a:ext uri="{9D8B030D-6E8A-4147-A177-3AD203B41FA5}">
                      <a16:colId xmlns:a16="http://schemas.microsoft.com/office/drawing/2014/main" val="748006445"/>
                    </a:ext>
                  </a:extLst>
                </a:gridCol>
                <a:gridCol w="2236788">
                  <a:extLst>
                    <a:ext uri="{9D8B030D-6E8A-4147-A177-3AD203B41FA5}">
                      <a16:colId xmlns:a16="http://schemas.microsoft.com/office/drawing/2014/main" val="673365509"/>
                    </a:ext>
                  </a:extLst>
                </a:gridCol>
                <a:gridCol w="2236788">
                  <a:extLst>
                    <a:ext uri="{9D8B030D-6E8A-4147-A177-3AD203B41FA5}">
                      <a16:colId xmlns:a16="http://schemas.microsoft.com/office/drawing/2014/main" val="3567594347"/>
                    </a:ext>
                  </a:extLst>
                </a:gridCol>
                <a:gridCol w="2236788">
                  <a:extLst>
                    <a:ext uri="{9D8B030D-6E8A-4147-A177-3AD203B41FA5}">
                      <a16:colId xmlns:a16="http://schemas.microsoft.com/office/drawing/2014/main" val="3091134279"/>
                    </a:ext>
                  </a:extLst>
                </a:gridCol>
              </a:tblGrid>
              <a:tr h="137160">
                <a:tc>
                  <a:txBody>
                    <a:bodyPr/>
                    <a:lstStyle/>
                    <a:p>
                      <a:pPr marL="0" marR="0" algn="ctr" hangingPunct="0">
                        <a:spcBef>
                          <a:spcPts val="0"/>
                        </a:spcBef>
                        <a:spcAft>
                          <a:spcPts val="0"/>
                        </a:spcAft>
                      </a:pPr>
                      <a:r>
                        <a:rPr lang="en-GB" sz="900">
                          <a:effectLst/>
                        </a:rPr>
                        <a:t>Document</a:t>
                      </a:r>
                      <a:endParaRPr lang="en-US" sz="900" b="1">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lgn="ctr" hangingPunct="0">
                        <a:spcBef>
                          <a:spcPts val="0"/>
                        </a:spcBef>
                        <a:spcAft>
                          <a:spcPts val="0"/>
                        </a:spcAft>
                      </a:pPr>
                      <a:r>
                        <a:rPr lang="en-GB" sz="900">
                          <a:effectLst/>
                        </a:rPr>
                        <a:t>Title</a:t>
                      </a:r>
                      <a:endParaRPr lang="en-US" sz="900" b="1">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lgn="ctr" hangingPunct="0">
                        <a:spcBef>
                          <a:spcPts val="0"/>
                        </a:spcBef>
                        <a:spcAft>
                          <a:spcPts val="0"/>
                        </a:spcAft>
                      </a:pPr>
                      <a:r>
                        <a:rPr lang="en-GB" sz="900">
                          <a:effectLst/>
                        </a:rPr>
                        <a:t>To</a:t>
                      </a:r>
                      <a:endParaRPr lang="en-US" sz="900" b="1">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lgn="ctr" hangingPunct="0">
                        <a:spcBef>
                          <a:spcPts val="0"/>
                        </a:spcBef>
                        <a:spcAft>
                          <a:spcPts val="0"/>
                        </a:spcAft>
                      </a:pPr>
                      <a:r>
                        <a:rPr lang="en-GB" sz="900">
                          <a:effectLst/>
                        </a:rPr>
                        <a:t>Cc</a:t>
                      </a:r>
                      <a:endParaRPr lang="en-US" sz="900" b="1">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lgn="ctr" hangingPunct="0">
                        <a:spcBef>
                          <a:spcPts val="0"/>
                        </a:spcBef>
                        <a:spcAft>
                          <a:spcPts val="0"/>
                        </a:spcAft>
                      </a:pPr>
                      <a:r>
                        <a:rPr lang="en-GB" sz="900">
                          <a:effectLst/>
                        </a:rPr>
                        <a:t>reply to i/c LS</a:t>
                      </a:r>
                      <a:endParaRPr lang="en-US" sz="900" b="1">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370268620"/>
                  </a:ext>
                </a:extLst>
              </a:tr>
              <a:tr h="243840">
                <a:tc>
                  <a:txBody>
                    <a:bodyPr/>
                    <a:lstStyle/>
                    <a:p>
                      <a:pPr marL="0" marR="0" hangingPunct="0">
                        <a:spcBef>
                          <a:spcPts val="0"/>
                        </a:spcBef>
                        <a:spcAft>
                          <a:spcPts val="0"/>
                        </a:spcAft>
                      </a:pPr>
                      <a:r>
                        <a:rPr lang="en-GB" sz="800">
                          <a:effectLst/>
                        </a:rPr>
                        <a:t>S4-221289</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hangingPunct="0">
                        <a:spcBef>
                          <a:spcPts val="0"/>
                        </a:spcBef>
                        <a:spcAft>
                          <a:spcPts val="0"/>
                        </a:spcAft>
                      </a:pPr>
                      <a:r>
                        <a:rPr lang="en-GB" sz="800">
                          <a:effectLst/>
                        </a:rPr>
                        <a:t>Draft Reply LS to RAN3 on new service types for NR QoE</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hangingPunct="0">
                        <a:spcBef>
                          <a:spcPts val="0"/>
                        </a:spcBef>
                        <a:spcAft>
                          <a:spcPts val="0"/>
                        </a:spcAft>
                      </a:pPr>
                      <a:r>
                        <a:rPr lang="en-GB" sz="800">
                          <a:effectLst/>
                        </a:rPr>
                        <a:t>3GPP RAN3</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hangingPunct="0">
                        <a:spcBef>
                          <a:spcPts val="0"/>
                        </a:spcBef>
                        <a:spcAft>
                          <a:spcPts val="0"/>
                        </a:spcAft>
                      </a:pPr>
                      <a:r>
                        <a:rPr lang="en-GB" sz="800">
                          <a:effectLst/>
                        </a:rPr>
                        <a:t>-</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hangingPunct="0">
                        <a:spcBef>
                          <a:spcPts val="0"/>
                        </a:spcBef>
                        <a:spcAft>
                          <a:spcPts val="0"/>
                        </a:spcAft>
                      </a:pPr>
                      <a:r>
                        <a:rPr lang="en-GB" sz="800">
                          <a:effectLst/>
                        </a:rPr>
                        <a:t>3GPP RAN3</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3646693614"/>
                  </a:ext>
                </a:extLst>
              </a:tr>
              <a:tr h="121920">
                <a:tc>
                  <a:txBody>
                    <a:bodyPr/>
                    <a:lstStyle/>
                    <a:p>
                      <a:pPr marL="0" marR="0" hangingPunct="0">
                        <a:spcBef>
                          <a:spcPts val="0"/>
                        </a:spcBef>
                        <a:spcAft>
                          <a:spcPts val="0"/>
                        </a:spcAft>
                      </a:pPr>
                      <a:r>
                        <a:rPr lang="en-GB" sz="800">
                          <a:effectLst/>
                        </a:rPr>
                        <a:t>S4-221415</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hangingPunct="0">
                        <a:spcBef>
                          <a:spcPts val="0"/>
                        </a:spcBef>
                        <a:spcAft>
                          <a:spcPts val="0"/>
                        </a:spcAft>
                      </a:pPr>
                      <a:r>
                        <a:rPr lang="en-GB" sz="800">
                          <a:effectLst/>
                        </a:rPr>
                        <a:t>Reply LS on 5MBS User Services</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hangingPunct="0">
                        <a:spcBef>
                          <a:spcPts val="0"/>
                        </a:spcBef>
                        <a:spcAft>
                          <a:spcPts val="0"/>
                        </a:spcAft>
                      </a:pPr>
                      <a:r>
                        <a:rPr lang="en-GB" sz="800">
                          <a:effectLst/>
                        </a:rPr>
                        <a:t>CT3</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hangingPunct="0">
                        <a:spcBef>
                          <a:spcPts val="0"/>
                        </a:spcBef>
                        <a:spcAft>
                          <a:spcPts val="0"/>
                        </a:spcAft>
                      </a:pPr>
                      <a:r>
                        <a:rPr lang="en-GB" sz="800">
                          <a:effectLst/>
                        </a:rPr>
                        <a:t>SA2, SA6, CT4</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hangingPunct="0">
                        <a:spcBef>
                          <a:spcPts val="0"/>
                        </a:spcBef>
                        <a:spcAft>
                          <a:spcPts val="0"/>
                        </a:spcAft>
                      </a:pPr>
                      <a:r>
                        <a:rPr lang="en-GB" sz="800">
                          <a:effectLst/>
                        </a:rPr>
                        <a:t> </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640533557"/>
                  </a:ext>
                </a:extLst>
              </a:tr>
              <a:tr h="121920">
                <a:tc>
                  <a:txBody>
                    <a:bodyPr/>
                    <a:lstStyle/>
                    <a:p>
                      <a:pPr marL="0" marR="0" hangingPunct="0">
                        <a:spcBef>
                          <a:spcPts val="0"/>
                        </a:spcBef>
                        <a:spcAft>
                          <a:spcPts val="0"/>
                        </a:spcAft>
                      </a:pPr>
                      <a:r>
                        <a:rPr lang="en-GB" sz="800">
                          <a:effectLst/>
                        </a:rPr>
                        <a:t>S4-221493</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hangingPunct="0">
                        <a:spcBef>
                          <a:spcPts val="0"/>
                        </a:spcBef>
                        <a:spcAft>
                          <a:spcPts val="0"/>
                        </a:spcAft>
                      </a:pPr>
                      <a:r>
                        <a:rPr lang="en-GB" sz="800">
                          <a:effectLst/>
                        </a:rPr>
                        <a:t>Reply to LS on new service types for NR QoE</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hangingPunct="0">
                        <a:spcBef>
                          <a:spcPts val="0"/>
                        </a:spcBef>
                        <a:spcAft>
                          <a:spcPts val="0"/>
                        </a:spcAft>
                      </a:pPr>
                      <a:r>
                        <a:rPr lang="en-GB" sz="800">
                          <a:effectLst/>
                        </a:rPr>
                        <a:t>RAN3</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hangingPunct="0">
                        <a:spcBef>
                          <a:spcPts val="0"/>
                        </a:spcBef>
                        <a:spcAft>
                          <a:spcPts val="0"/>
                        </a:spcAft>
                      </a:pPr>
                      <a:r>
                        <a:rPr lang="en-GB" sz="800">
                          <a:effectLst/>
                        </a:rPr>
                        <a:t>-</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hangingPunct="0">
                        <a:spcBef>
                          <a:spcPts val="0"/>
                        </a:spcBef>
                        <a:spcAft>
                          <a:spcPts val="0"/>
                        </a:spcAft>
                      </a:pPr>
                      <a:r>
                        <a:rPr lang="en-GB" sz="800">
                          <a:effectLst/>
                        </a:rPr>
                        <a:t> </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1278399670"/>
                  </a:ext>
                </a:extLst>
              </a:tr>
              <a:tr h="121920">
                <a:tc>
                  <a:txBody>
                    <a:bodyPr/>
                    <a:lstStyle/>
                    <a:p>
                      <a:pPr marL="0" marR="0" hangingPunct="0">
                        <a:spcBef>
                          <a:spcPts val="0"/>
                        </a:spcBef>
                        <a:spcAft>
                          <a:spcPts val="0"/>
                        </a:spcAft>
                      </a:pPr>
                      <a:r>
                        <a:rPr lang="en-GB" sz="800">
                          <a:effectLst/>
                        </a:rPr>
                        <a:t>S4-221495</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hangingPunct="0">
                        <a:spcBef>
                          <a:spcPts val="0"/>
                        </a:spcBef>
                        <a:spcAft>
                          <a:spcPts val="0"/>
                        </a:spcAft>
                      </a:pPr>
                      <a:r>
                        <a:rPr lang="en-GB" sz="800">
                          <a:effectLst/>
                        </a:rPr>
                        <a:t>Reply to LS on related EAS</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hangingPunct="0">
                        <a:spcBef>
                          <a:spcPts val="0"/>
                        </a:spcBef>
                        <a:spcAft>
                          <a:spcPts val="0"/>
                        </a:spcAft>
                      </a:pPr>
                      <a:r>
                        <a:rPr lang="en-GB" sz="800">
                          <a:effectLst/>
                        </a:rPr>
                        <a:t>-</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hangingPunct="0">
                        <a:spcBef>
                          <a:spcPts val="0"/>
                        </a:spcBef>
                        <a:spcAft>
                          <a:spcPts val="0"/>
                        </a:spcAft>
                      </a:pPr>
                      <a:r>
                        <a:rPr lang="en-GB" sz="800">
                          <a:effectLst/>
                        </a:rPr>
                        <a:t>-</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hangingPunct="0">
                        <a:spcBef>
                          <a:spcPts val="0"/>
                        </a:spcBef>
                        <a:spcAft>
                          <a:spcPts val="0"/>
                        </a:spcAft>
                      </a:pPr>
                      <a:r>
                        <a:rPr lang="en-GB" sz="800">
                          <a:effectLst/>
                        </a:rPr>
                        <a:t> </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397670760"/>
                  </a:ext>
                </a:extLst>
              </a:tr>
              <a:tr h="243840">
                <a:tc>
                  <a:txBody>
                    <a:bodyPr/>
                    <a:lstStyle/>
                    <a:p>
                      <a:pPr marL="0" marR="0" hangingPunct="0">
                        <a:spcBef>
                          <a:spcPts val="0"/>
                        </a:spcBef>
                        <a:spcAft>
                          <a:spcPts val="0"/>
                        </a:spcAft>
                      </a:pPr>
                      <a:r>
                        <a:rPr lang="en-GB" sz="800">
                          <a:effectLst/>
                        </a:rPr>
                        <a:t>S4-221496</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hangingPunct="0">
                        <a:spcBef>
                          <a:spcPts val="0"/>
                        </a:spcBef>
                        <a:spcAft>
                          <a:spcPts val="0"/>
                        </a:spcAft>
                      </a:pPr>
                      <a:r>
                        <a:rPr lang="en-GB" sz="800">
                          <a:effectLst/>
                        </a:rPr>
                        <a:t>Follow-up LS to SA5 on Study on KQIs for 5G service experience</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hangingPunct="0">
                        <a:spcBef>
                          <a:spcPts val="0"/>
                        </a:spcBef>
                        <a:spcAft>
                          <a:spcPts val="0"/>
                        </a:spcAft>
                      </a:pPr>
                      <a:r>
                        <a:rPr lang="en-GB" sz="800">
                          <a:effectLst/>
                        </a:rPr>
                        <a:t>3GPP SA5</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hangingPunct="0">
                        <a:spcBef>
                          <a:spcPts val="0"/>
                        </a:spcBef>
                        <a:spcAft>
                          <a:spcPts val="0"/>
                        </a:spcAft>
                      </a:pPr>
                      <a:r>
                        <a:rPr lang="en-GB" sz="800">
                          <a:effectLst/>
                        </a:rPr>
                        <a:t>ITU-T SG12</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hangingPunct="0">
                        <a:spcBef>
                          <a:spcPts val="0"/>
                        </a:spcBef>
                        <a:spcAft>
                          <a:spcPts val="0"/>
                        </a:spcAft>
                      </a:pPr>
                      <a:r>
                        <a:rPr lang="en-GB" sz="800">
                          <a:effectLst/>
                        </a:rPr>
                        <a:t>-</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1504144537"/>
                  </a:ext>
                </a:extLst>
              </a:tr>
              <a:tr h="121920">
                <a:tc>
                  <a:txBody>
                    <a:bodyPr/>
                    <a:lstStyle/>
                    <a:p>
                      <a:pPr marL="0" marR="0" hangingPunct="0">
                        <a:spcBef>
                          <a:spcPts val="0"/>
                        </a:spcBef>
                        <a:spcAft>
                          <a:spcPts val="0"/>
                        </a:spcAft>
                      </a:pPr>
                      <a:r>
                        <a:rPr lang="en-GB" sz="800">
                          <a:effectLst/>
                        </a:rPr>
                        <a:t>S4-221516</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hangingPunct="0">
                        <a:spcBef>
                          <a:spcPts val="0"/>
                        </a:spcBef>
                        <a:spcAft>
                          <a:spcPts val="0"/>
                        </a:spcAft>
                      </a:pPr>
                      <a:r>
                        <a:rPr lang="en-GB" sz="800">
                          <a:effectLst/>
                        </a:rPr>
                        <a:t>LS on Wind Noise Generation for ATIAS</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hangingPunct="0">
                        <a:spcBef>
                          <a:spcPts val="0"/>
                        </a:spcBef>
                        <a:spcAft>
                          <a:spcPts val="0"/>
                        </a:spcAft>
                      </a:pPr>
                      <a:r>
                        <a:rPr lang="en-GB" sz="800">
                          <a:effectLst/>
                        </a:rPr>
                        <a:t>ETSI TC STQ</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hangingPunct="0">
                        <a:spcBef>
                          <a:spcPts val="0"/>
                        </a:spcBef>
                        <a:spcAft>
                          <a:spcPts val="0"/>
                        </a:spcAft>
                      </a:pPr>
                      <a:r>
                        <a:rPr lang="en-GB" sz="800">
                          <a:effectLst/>
                        </a:rPr>
                        <a:t>-</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hangingPunct="0">
                        <a:spcBef>
                          <a:spcPts val="0"/>
                        </a:spcBef>
                        <a:spcAft>
                          <a:spcPts val="0"/>
                        </a:spcAft>
                      </a:pPr>
                      <a:r>
                        <a:rPr lang="en-GB" sz="800">
                          <a:effectLst/>
                        </a:rPr>
                        <a:t> </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1246598056"/>
                  </a:ext>
                </a:extLst>
              </a:tr>
              <a:tr h="243840">
                <a:tc>
                  <a:txBody>
                    <a:bodyPr/>
                    <a:lstStyle/>
                    <a:p>
                      <a:pPr marL="0" marR="0" hangingPunct="0">
                        <a:spcBef>
                          <a:spcPts val="0"/>
                        </a:spcBef>
                        <a:spcAft>
                          <a:spcPts val="0"/>
                        </a:spcAft>
                      </a:pPr>
                      <a:r>
                        <a:rPr lang="en-GB" sz="800">
                          <a:effectLst/>
                        </a:rPr>
                        <a:t>S4-221534</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hangingPunct="0">
                        <a:spcBef>
                          <a:spcPts val="0"/>
                        </a:spcBef>
                        <a:spcAft>
                          <a:spcPts val="0"/>
                        </a:spcAft>
                      </a:pPr>
                      <a:r>
                        <a:rPr lang="en-GB" sz="800">
                          <a:effectLst/>
                        </a:rPr>
                        <a:t>LS on media negotiation for AR telephony communication</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hangingPunct="0">
                        <a:spcBef>
                          <a:spcPts val="0"/>
                        </a:spcBef>
                        <a:spcAft>
                          <a:spcPts val="0"/>
                        </a:spcAft>
                      </a:pPr>
                      <a:r>
                        <a:rPr lang="en-GB" sz="800">
                          <a:effectLst/>
                        </a:rPr>
                        <a:t>SA2</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hangingPunct="0">
                        <a:spcBef>
                          <a:spcPts val="0"/>
                        </a:spcBef>
                        <a:spcAft>
                          <a:spcPts val="0"/>
                        </a:spcAft>
                      </a:pPr>
                      <a:r>
                        <a:rPr lang="en-GB" sz="800">
                          <a:effectLst/>
                        </a:rPr>
                        <a:t>-</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hangingPunct="0">
                        <a:spcBef>
                          <a:spcPts val="0"/>
                        </a:spcBef>
                        <a:spcAft>
                          <a:spcPts val="0"/>
                        </a:spcAft>
                      </a:pPr>
                      <a:r>
                        <a:rPr lang="en-GB" sz="800">
                          <a:effectLst/>
                        </a:rPr>
                        <a:t>S2-2207108</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1913810912"/>
                  </a:ext>
                </a:extLst>
              </a:tr>
              <a:tr h="121920">
                <a:tc>
                  <a:txBody>
                    <a:bodyPr/>
                    <a:lstStyle/>
                    <a:p>
                      <a:pPr marL="0" marR="0" hangingPunct="0">
                        <a:spcBef>
                          <a:spcPts val="0"/>
                        </a:spcBef>
                        <a:spcAft>
                          <a:spcPts val="0"/>
                        </a:spcAft>
                      </a:pPr>
                      <a:r>
                        <a:rPr lang="en-GB" sz="800">
                          <a:effectLst/>
                        </a:rPr>
                        <a:t>S4-221548</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hangingPunct="0">
                        <a:spcBef>
                          <a:spcPts val="0"/>
                        </a:spcBef>
                        <a:spcAft>
                          <a:spcPts val="0"/>
                        </a:spcAft>
                      </a:pPr>
                      <a:r>
                        <a:rPr lang="en-GB" sz="800">
                          <a:effectLst/>
                        </a:rPr>
                        <a:t>Reply LS on N6 PDU Set identification</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hangingPunct="0">
                        <a:spcBef>
                          <a:spcPts val="0"/>
                        </a:spcBef>
                        <a:spcAft>
                          <a:spcPts val="0"/>
                        </a:spcAft>
                      </a:pPr>
                      <a:r>
                        <a:rPr lang="en-GB" sz="800">
                          <a:effectLst/>
                        </a:rPr>
                        <a:t>SA2</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hangingPunct="0">
                        <a:spcBef>
                          <a:spcPts val="0"/>
                        </a:spcBef>
                        <a:spcAft>
                          <a:spcPts val="0"/>
                        </a:spcAft>
                      </a:pPr>
                      <a:r>
                        <a:rPr lang="en-GB" sz="800">
                          <a:effectLst/>
                        </a:rPr>
                        <a:t>-</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hangingPunct="0">
                        <a:spcBef>
                          <a:spcPts val="0"/>
                        </a:spcBef>
                        <a:spcAft>
                          <a:spcPts val="0"/>
                        </a:spcAft>
                      </a:pPr>
                      <a:r>
                        <a:rPr lang="en-GB" sz="800">
                          <a:effectLst/>
                        </a:rPr>
                        <a:t> </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3198533607"/>
                  </a:ext>
                </a:extLst>
              </a:tr>
              <a:tr h="243840">
                <a:tc>
                  <a:txBody>
                    <a:bodyPr/>
                    <a:lstStyle/>
                    <a:p>
                      <a:pPr marL="0" marR="0" hangingPunct="0">
                        <a:spcBef>
                          <a:spcPts val="0"/>
                        </a:spcBef>
                        <a:spcAft>
                          <a:spcPts val="0"/>
                        </a:spcAft>
                      </a:pPr>
                      <a:r>
                        <a:rPr lang="en-GB" sz="800">
                          <a:effectLst/>
                        </a:rPr>
                        <a:t>S4-221556</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hangingPunct="0">
                        <a:spcBef>
                          <a:spcPts val="0"/>
                        </a:spcBef>
                        <a:spcAft>
                          <a:spcPts val="0"/>
                        </a:spcAft>
                      </a:pPr>
                      <a:r>
                        <a:rPr lang="en-GB" sz="800">
                          <a:effectLst/>
                        </a:rPr>
                        <a:t>Reply LS on the usage of DC application identifier in SDP</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hangingPunct="0">
                        <a:spcBef>
                          <a:spcPts val="0"/>
                        </a:spcBef>
                        <a:spcAft>
                          <a:spcPts val="0"/>
                        </a:spcAft>
                      </a:pPr>
                      <a:r>
                        <a:rPr lang="en-GB" sz="800">
                          <a:effectLst/>
                        </a:rPr>
                        <a:t>SA2</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hangingPunct="0">
                        <a:spcBef>
                          <a:spcPts val="0"/>
                        </a:spcBef>
                        <a:spcAft>
                          <a:spcPts val="0"/>
                        </a:spcAft>
                      </a:pPr>
                      <a:r>
                        <a:rPr lang="en-GB" sz="800">
                          <a:effectLst/>
                        </a:rPr>
                        <a:t>CT1</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hangingPunct="0">
                        <a:spcBef>
                          <a:spcPts val="0"/>
                        </a:spcBef>
                        <a:spcAft>
                          <a:spcPts val="0"/>
                        </a:spcAft>
                      </a:pPr>
                      <a:r>
                        <a:rPr lang="en-GB" sz="800">
                          <a:effectLst/>
                        </a:rPr>
                        <a:t>S2-2209617</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2286924161"/>
                  </a:ext>
                </a:extLst>
              </a:tr>
              <a:tr h="243840">
                <a:tc>
                  <a:txBody>
                    <a:bodyPr/>
                    <a:lstStyle/>
                    <a:p>
                      <a:pPr marL="0" marR="0" hangingPunct="0">
                        <a:spcBef>
                          <a:spcPts val="0"/>
                        </a:spcBef>
                        <a:spcAft>
                          <a:spcPts val="0"/>
                        </a:spcAft>
                      </a:pPr>
                      <a:r>
                        <a:rPr lang="en-GB" sz="800">
                          <a:effectLst/>
                        </a:rPr>
                        <a:t>S4-221595</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hangingPunct="0">
                        <a:spcBef>
                          <a:spcPts val="0"/>
                        </a:spcBef>
                        <a:spcAft>
                          <a:spcPts val="0"/>
                        </a:spcAft>
                      </a:pPr>
                      <a:r>
                        <a:rPr lang="en-GB" sz="800">
                          <a:effectLst/>
                        </a:rPr>
                        <a:t>Reply LS on Clarifications and fixes to 3GPP TS 26.512</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hangingPunct="0">
                        <a:spcBef>
                          <a:spcPts val="0"/>
                        </a:spcBef>
                        <a:spcAft>
                          <a:spcPts val="0"/>
                        </a:spcAft>
                      </a:pPr>
                      <a:r>
                        <a:rPr lang="en-GB" sz="800">
                          <a:effectLst/>
                        </a:rPr>
                        <a:t>5G-MAG</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hangingPunct="0">
                        <a:spcBef>
                          <a:spcPts val="0"/>
                        </a:spcBef>
                        <a:spcAft>
                          <a:spcPts val="0"/>
                        </a:spcAft>
                      </a:pPr>
                      <a:r>
                        <a:rPr lang="en-GB" sz="800">
                          <a:effectLst/>
                        </a:rPr>
                        <a:t>-</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hangingPunct="0">
                        <a:spcBef>
                          <a:spcPts val="0"/>
                        </a:spcBef>
                        <a:spcAft>
                          <a:spcPts val="0"/>
                        </a:spcAft>
                      </a:pPr>
                      <a:r>
                        <a:rPr lang="en-GB" sz="800">
                          <a:effectLst/>
                        </a:rPr>
                        <a:t> </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2857867772"/>
                  </a:ext>
                </a:extLst>
              </a:tr>
              <a:tr h="121920">
                <a:tc>
                  <a:txBody>
                    <a:bodyPr/>
                    <a:lstStyle/>
                    <a:p>
                      <a:pPr marL="0" marR="0" hangingPunct="0">
                        <a:spcBef>
                          <a:spcPts val="0"/>
                        </a:spcBef>
                        <a:spcAft>
                          <a:spcPts val="0"/>
                        </a:spcAft>
                      </a:pPr>
                      <a:r>
                        <a:rPr lang="en-GB" sz="800">
                          <a:effectLst/>
                        </a:rPr>
                        <a:t>S4-221604</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hangingPunct="0">
                        <a:spcBef>
                          <a:spcPts val="0"/>
                        </a:spcBef>
                        <a:spcAft>
                          <a:spcPts val="0"/>
                        </a:spcAft>
                      </a:pPr>
                      <a:r>
                        <a:rPr lang="en-GB" sz="800">
                          <a:effectLst/>
                        </a:rPr>
                        <a:t>Reply LS to RAN3 on RAN visible QoE value</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hangingPunct="0">
                        <a:spcBef>
                          <a:spcPts val="0"/>
                        </a:spcBef>
                        <a:spcAft>
                          <a:spcPts val="0"/>
                        </a:spcAft>
                      </a:pPr>
                      <a:r>
                        <a:rPr lang="en-GB" sz="800">
                          <a:effectLst/>
                        </a:rPr>
                        <a:t>RAN3, ITU-T SG12</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hangingPunct="0">
                        <a:spcBef>
                          <a:spcPts val="0"/>
                        </a:spcBef>
                        <a:spcAft>
                          <a:spcPts val="0"/>
                        </a:spcAft>
                      </a:pPr>
                      <a:r>
                        <a:rPr lang="en-GB" sz="800">
                          <a:effectLst/>
                        </a:rPr>
                        <a:t>RAN2, SA5</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hangingPunct="0">
                        <a:spcBef>
                          <a:spcPts val="0"/>
                        </a:spcBef>
                        <a:spcAft>
                          <a:spcPts val="0"/>
                        </a:spcAft>
                      </a:pPr>
                      <a:r>
                        <a:rPr lang="en-GB" sz="800">
                          <a:effectLst/>
                        </a:rPr>
                        <a:t>-</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249221772"/>
                  </a:ext>
                </a:extLst>
              </a:tr>
              <a:tr h="243840">
                <a:tc>
                  <a:txBody>
                    <a:bodyPr/>
                    <a:lstStyle/>
                    <a:p>
                      <a:pPr marL="0" marR="0" hangingPunct="0">
                        <a:spcBef>
                          <a:spcPts val="0"/>
                        </a:spcBef>
                        <a:spcAft>
                          <a:spcPts val="0"/>
                        </a:spcAft>
                      </a:pPr>
                      <a:r>
                        <a:rPr lang="en-GB" sz="800">
                          <a:effectLst/>
                        </a:rPr>
                        <a:t>S4-221620</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hangingPunct="0">
                        <a:spcBef>
                          <a:spcPts val="0"/>
                        </a:spcBef>
                        <a:spcAft>
                          <a:spcPts val="0"/>
                        </a:spcAft>
                      </a:pPr>
                      <a:r>
                        <a:rPr lang="en-GB" sz="800">
                          <a:effectLst/>
                        </a:rPr>
                        <a:t>Reply LS to initiate collaboration between 3GPP SA4 and OpenXR</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hangingPunct="0">
                        <a:spcBef>
                          <a:spcPts val="0"/>
                        </a:spcBef>
                        <a:spcAft>
                          <a:spcPts val="0"/>
                        </a:spcAft>
                      </a:pPr>
                      <a:r>
                        <a:rPr lang="en-GB" sz="800">
                          <a:effectLst/>
                        </a:rPr>
                        <a:t>Chair of the Khronos OpenXR Working Group at Khronos</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hangingPunct="0">
                        <a:spcBef>
                          <a:spcPts val="0"/>
                        </a:spcBef>
                        <a:spcAft>
                          <a:spcPts val="0"/>
                        </a:spcAft>
                      </a:pPr>
                      <a:r>
                        <a:rPr lang="en-GB" sz="800">
                          <a:effectLst/>
                        </a:rPr>
                        <a:t>-</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hangingPunct="0">
                        <a:spcBef>
                          <a:spcPts val="0"/>
                        </a:spcBef>
                        <a:spcAft>
                          <a:spcPts val="0"/>
                        </a:spcAft>
                      </a:pPr>
                      <a:r>
                        <a:rPr lang="en-GB" sz="800">
                          <a:effectLst/>
                        </a:rPr>
                        <a:t> </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4156049175"/>
                  </a:ext>
                </a:extLst>
              </a:tr>
              <a:tr h="121920">
                <a:tc>
                  <a:txBody>
                    <a:bodyPr/>
                    <a:lstStyle/>
                    <a:p>
                      <a:pPr marL="0" marR="0" hangingPunct="0">
                        <a:spcBef>
                          <a:spcPts val="0"/>
                        </a:spcBef>
                        <a:spcAft>
                          <a:spcPts val="0"/>
                        </a:spcAft>
                      </a:pPr>
                      <a:r>
                        <a:rPr lang="en-GB" sz="800">
                          <a:effectLst/>
                        </a:rPr>
                        <a:t>S4-221626</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hangingPunct="0">
                        <a:spcBef>
                          <a:spcPts val="0"/>
                        </a:spcBef>
                        <a:spcAft>
                          <a:spcPts val="0"/>
                        </a:spcAft>
                      </a:pPr>
                      <a:r>
                        <a:rPr lang="en-GB" sz="800">
                          <a:effectLst/>
                        </a:rPr>
                        <a:t>Reply LS on Pose Information for XR</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hangingPunct="0">
                        <a:spcBef>
                          <a:spcPts val="0"/>
                        </a:spcBef>
                        <a:spcAft>
                          <a:spcPts val="0"/>
                        </a:spcAft>
                      </a:pPr>
                      <a:r>
                        <a:rPr lang="en-GB" sz="800">
                          <a:effectLst/>
                        </a:rPr>
                        <a:t>TSG RAN WG2</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hangingPunct="0">
                        <a:spcBef>
                          <a:spcPts val="0"/>
                        </a:spcBef>
                        <a:spcAft>
                          <a:spcPts val="0"/>
                        </a:spcAft>
                      </a:pPr>
                      <a:r>
                        <a:rPr lang="en-GB" sz="800">
                          <a:effectLst/>
                        </a:rPr>
                        <a:t>TSG SA WG2, TSG RAN WG1</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hangingPunct="0">
                        <a:spcBef>
                          <a:spcPts val="0"/>
                        </a:spcBef>
                        <a:spcAft>
                          <a:spcPts val="0"/>
                        </a:spcAft>
                      </a:pPr>
                      <a:r>
                        <a:rPr lang="en-GB" sz="800" dirty="0">
                          <a:effectLst/>
                        </a:rPr>
                        <a:t>R2-2209213</a:t>
                      </a:r>
                      <a:endParaRPr lang="en-US"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1037898393"/>
                  </a:ext>
                </a:extLst>
              </a:tr>
            </a:tbl>
          </a:graphicData>
        </a:graphic>
      </p:graphicFrame>
    </p:spTree>
    <p:extLst>
      <p:ext uri="{BB962C8B-B14F-4D97-AF65-F5344CB8AC3E}">
        <p14:creationId xmlns:p14="http://schemas.microsoft.com/office/powerpoint/2010/main" val="556631321"/>
      </p:ext>
    </p:extLst>
  </p:cSld>
  <p:clrMapOvr>
    <a:masterClrMapping/>
  </p:clrMapOvr>
  <p:transition spd="slow"/>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Title 1">
            <a:extLst>
              <a:ext uri="{FF2B5EF4-FFF2-40B4-BE49-F238E27FC236}">
                <a16:creationId xmlns:a16="http://schemas.microsoft.com/office/drawing/2014/main" id="{1F7DEF2F-1E27-4045-857E-7F61676DE0D1}"/>
              </a:ext>
            </a:extLst>
          </p:cNvPr>
          <p:cNvSpPr>
            <a:spLocks noGrp="1"/>
          </p:cNvSpPr>
          <p:nvPr>
            <p:ph type="title"/>
          </p:nvPr>
        </p:nvSpPr>
        <p:spPr/>
        <p:txBody>
          <a:bodyPr/>
          <a:lstStyle/>
          <a:p>
            <a:r>
              <a:rPr lang="en-US" altLang="en-US" dirty="0"/>
              <a:t>Summary of action items</a:t>
            </a:r>
          </a:p>
        </p:txBody>
      </p:sp>
      <p:sp>
        <p:nvSpPr>
          <p:cNvPr id="3" name="Espace réservé du contenu 2">
            <a:extLst>
              <a:ext uri="{FF2B5EF4-FFF2-40B4-BE49-F238E27FC236}">
                <a16:creationId xmlns:a16="http://schemas.microsoft.com/office/drawing/2014/main" id="{977E90B1-601A-4188-AB44-98FAF9413D33}"/>
              </a:ext>
            </a:extLst>
          </p:cNvPr>
          <p:cNvSpPr>
            <a:spLocks noGrp="1"/>
          </p:cNvSpPr>
          <p:nvPr>
            <p:ph idx="1"/>
          </p:nvPr>
        </p:nvSpPr>
        <p:spPr/>
        <p:txBody>
          <a:bodyPr/>
          <a:lstStyle/>
          <a:p>
            <a:pPr eaLnBrk="1" hangingPunct="1">
              <a:lnSpc>
                <a:spcPct val="90000"/>
              </a:lnSpc>
              <a:spcBef>
                <a:spcPts val="2400"/>
              </a:spcBef>
            </a:pPr>
            <a:r>
              <a:rPr lang="en-GB" altLang="en-US" dirty="0"/>
              <a:t> Action Points from SA#97-e to SA4:</a:t>
            </a:r>
          </a:p>
          <a:p>
            <a:pPr lvl="1">
              <a:lnSpc>
                <a:spcPct val="90000"/>
              </a:lnSpc>
              <a:spcBef>
                <a:spcPts val="900"/>
              </a:spcBef>
            </a:pPr>
            <a:r>
              <a:rPr lang="en-US" altLang="fr-FR" sz="1800" dirty="0">
                <a:cs typeface="Arial" panose="020B0604020202020204" pitchFamily="34" charset="0"/>
              </a:rPr>
              <a:t>None</a:t>
            </a:r>
            <a:endParaRPr lang="en-US" altLang="fr-FR" sz="1400" dirty="0">
              <a:cs typeface="Arial" panose="020B0604020202020204" pitchFamily="34" charset="0"/>
            </a:endParaRPr>
          </a:p>
          <a:p>
            <a:pPr eaLnBrk="1" hangingPunct="1">
              <a:lnSpc>
                <a:spcPct val="90000"/>
              </a:lnSpc>
              <a:spcBef>
                <a:spcPts val="3000"/>
              </a:spcBef>
            </a:pPr>
            <a:r>
              <a:rPr lang="en-GB" altLang="en-US" dirty="0"/>
              <a:t> Action items from SA4 to SA#98-e:</a:t>
            </a:r>
          </a:p>
          <a:p>
            <a:pPr lvl="1">
              <a:lnSpc>
                <a:spcPct val="90000"/>
              </a:lnSpc>
              <a:spcBef>
                <a:spcPts val="300"/>
              </a:spcBef>
            </a:pPr>
            <a:r>
              <a:rPr lang="en-US" altLang="en-US" sz="1800" dirty="0"/>
              <a:t>Approve all SA4 agreed CRs including 2 company revisions</a:t>
            </a:r>
          </a:p>
          <a:p>
            <a:pPr lvl="1">
              <a:lnSpc>
                <a:spcPct val="90000"/>
              </a:lnSpc>
              <a:spcBef>
                <a:spcPts val="300"/>
              </a:spcBef>
            </a:pPr>
            <a:r>
              <a:rPr lang="en-US" altLang="en-US" sz="1800" dirty="0"/>
              <a:t>Approve 2 new Work Items, 1 revised WID and 1 new Study Item</a:t>
            </a:r>
          </a:p>
          <a:p>
            <a:pPr lvl="1">
              <a:lnSpc>
                <a:spcPct val="90000"/>
              </a:lnSpc>
              <a:spcBef>
                <a:spcPts val="300"/>
              </a:spcBef>
            </a:pPr>
            <a:r>
              <a:rPr lang="en-US" altLang="en-US" sz="1800" dirty="0"/>
              <a:t>Approve TR 26.857</a:t>
            </a:r>
          </a:p>
          <a:p>
            <a:pPr lvl="1">
              <a:lnSpc>
                <a:spcPct val="90000"/>
              </a:lnSpc>
              <a:spcBef>
                <a:spcPts val="300"/>
              </a:spcBef>
            </a:pPr>
            <a:r>
              <a:rPr lang="en-US" altLang="en-US" sz="1800" dirty="0"/>
              <a:t>Note TR 25.806, TR 26.506 and IVAS-4 Design Constraints (SP-221038)</a:t>
            </a:r>
          </a:p>
          <a:p>
            <a:pPr lvl="1">
              <a:lnSpc>
                <a:spcPct val="90000"/>
              </a:lnSpc>
              <a:spcBef>
                <a:spcPts val="300"/>
              </a:spcBef>
            </a:pPr>
            <a:endParaRPr lang="en-US" altLang="en-US" sz="1800" dirty="0"/>
          </a:p>
          <a:p>
            <a:pPr lvl="1">
              <a:lnSpc>
                <a:spcPct val="90000"/>
              </a:lnSpc>
              <a:spcBef>
                <a:spcPts val="300"/>
              </a:spcBef>
            </a:pPr>
            <a:endParaRPr lang="en-US" altLang="en-US" sz="1800" dirty="0"/>
          </a:p>
          <a:p>
            <a:endParaRPr lang="fr-FR" dirty="0"/>
          </a:p>
        </p:txBody>
      </p:sp>
    </p:spTree>
  </p:cSld>
  <p:clrMapOvr>
    <a:masterClrMapping/>
  </p:clrMapOvr>
  <p:transition spd="slow"/>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Title 1">
            <a:extLst>
              <a:ext uri="{FF2B5EF4-FFF2-40B4-BE49-F238E27FC236}">
                <a16:creationId xmlns:a16="http://schemas.microsoft.com/office/drawing/2014/main" id="{1F7DEF2F-1E27-4045-857E-7F61676DE0D1}"/>
              </a:ext>
            </a:extLst>
          </p:cNvPr>
          <p:cNvSpPr>
            <a:spLocks noGrp="1"/>
          </p:cNvSpPr>
          <p:nvPr>
            <p:ph type="title"/>
          </p:nvPr>
        </p:nvSpPr>
        <p:spPr/>
        <p:txBody>
          <a:bodyPr/>
          <a:lstStyle/>
          <a:p>
            <a:r>
              <a:rPr lang="en-US" altLang="en-US" dirty="0"/>
              <a:t>Tech Emmy® presentation at SA4#121 in Toulouse </a:t>
            </a:r>
          </a:p>
        </p:txBody>
      </p:sp>
      <p:pic>
        <p:nvPicPr>
          <p:cNvPr id="12" name="Picture 11" descr="A group of people posing for a photo&#10;&#10;Description automatically generated">
            <a:extLst>
              <a:ext uri="{FF2B5EF4-FFF2-40B4-BE49-F238E27FC236}">
                <a16:creationId xmlns:a16="http://schemas.microsoft.com/office/drawing/2014/main" id="{5F4926F6-2FEA-4E69-AB80-6DD9CD609BD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94460" y="1527475"/>
            <a:ext cx="9669780" cy="4251072"/>
          </a:xfrm>
          <a:prstGeom prst="rect">
            <a:avLst/>
          </a:prstGeom>
        </p:spPr>
      </p:pic>
    </p:spTree>
    <p:extLst>
      <p:ext uri="{BB962C8B-B14F-4D97-AF65-F5344CB8AC3E}">
        <p14:creationId xmlns:p14="http://schemas.microsoft.com/office/powerpoint/2010/main" val="262336528"/>
      </p:ext>
    </p:extLst>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a:extLst>
              <a:ext uri="{FF2B5EF4-FFF2-40B4-BE49-F238E27FC236}">
                <a16:creationId xmlns:a16="http://schemas.microsoft.com/office/drawing/2014/main" id="{3EF300B1-AB59-4A0C-B3CF-AE4B76FD58CF}"/>
              </a:ext>
            </a:extLst>
          </p:cNvPr>
          <p:cNvSpPr>
            <a:spLocks noGrp="1"/>
          </p:cNvSpPr>
          <p:nvPr>
            <p:ph type="title"/>
          </p:nvPr>
        </p:nvSpPr>
        <p:spPr/>
        <p:txBody>
          <a:bodyPr/>
          <a:lstStyle/>
          <a:p>
            <a:r>
              <a:rPr lang="en-US" altLang="en-US" dirty="0"/>
              <a:t>Calendar of future meetings - 1</a:t>
            </a:r>
          </a:p>
        </p:txBody>
      </p:sp>
      <p:sp>
        <p:nvSpPr>
          <p:cNvPr id="2" name="Espace réservé du contenu 1">
            <a:extLst>
              <a:ext uri="{FF2B5EF4-FFF2-40B4-BE49-F238E27FC236}">
                <a16:creationId xmlns:a16="http://schemas.microsoft.com/office/drawing/2014/main" id="{F6FAEB32-1D0C-41F9-A9E1-F9FBAD32225E}"/>
              </a:ext>
            </a:extLst>
          </p:cNvPr>
          <p:cNvSpPr>
            <a:spLocks noGrp="1"/>
          </p:cNvSpPr>
          <p:nvPr>
            <p:ph idx="1"/>
          </p:nvPr>
        </p:nvSpPr>
        <p:spPr/>
        <p:txBody>
          <a:bodyPr/>
          <a:lstStyle/>
          <a:p>
            <a:pPr>
              <a:lnSpc>
                <a:spcPct val="85000"/>
              </a:lnSpc>
              <a:spcBef>
                <a:spcPts val="3000"/>
              </a:spcBef>
            </a:pPr>
            <a:r>
              <a:rPr lang="en-GB" altLang="en-US" sz="2000" dirty="0"/>
              <a:t>SWG AH conference calls</a:t>
            </a:r>
          </a:p>
          <a:p>
            <a:pPr lvl="1">
              <a:lnSpc>
                <a:spcPct val="90000"/>
              </a:lnSpc>
              <a:spcBef>
                <a:spcPts val="200"/>
              </a:spcBef>
              <a:tabLst>
                <a:tab pos="1787525" algn="l"/>
                <a:tab pos="3671888" algn="l"/>
              </a:tabLst>
              <a:defRPr/>
            </a:pPr>
            <a:r>
              <a:rPr lang="en-US" sz="2000" dirty="0"/>
              <a:t>MBS SWG (all A.I.s): 8 Dec, 22 Dec (excl. Audio topics and includes a joint session with 5G-MAG), 12 Jan, 9 Feb</a:t>
            </a:r>
          </a:p>
          <a:p>
            <a:pPr lvl="1">
              <a:lnSpc>
                <a:spcPct val="90000"/>
              </a:lnSpc>
              <a:spcBef>
                <a:spcPts val="200"/>
              </a:spcBef>
              <a:tabLst>
                <a:tab pos="1787525" algn="l"/>
                <a:tab pos="3671888" algn="l"/>
              </a:tabLst>
              <a:defRPr/>
            </a:pPr>
            <a:r>
              <a:rPr lang="en-US" sz="2000" dirty="0"/>
              <a:t>Audio SWG:</a:t>
            </a:r>
          </a:p>
          <a:p>
            <a:pPr lvl="2">
              <a:lnSpc>
                <a:spcPct val="90000"/>
              </a:lnSpc>
              <a:spcBef>
                <a:spcPts val="200"/>
              </a:spcBef>
              <a:tabLst>
                <a:tab pos="1787525" algn="l"/>
                <a:tab pos="3671888" algn="l"/>
              </a:tabLst>
              <a:defRPr/>
            </a:pPr>
            <a:r>
              <a:rPr lang="en-US" sz="1600" dirty="0" err="1"/>
              <a:t>eUET</a:t>
            </a:r>
            <a:r>
              <a:rPr lang="en-US" sz="1600" dirty="0"/>
              <a:t>: 30 Jan</a:t>
            </a:r>
          </a:p>
          <a:p>
            <a:pPr lvl="2">
              <a:lnSpc>
                <a:spcPct val="90000"/>
              </a:lnSpc>
              <a:spcBef>
                <a:spcPts val="200"/>
              </a:spcBef>
              <a:tabLst>
                <a:tab pos="1787525" algn="l"/>
                <a:tab pos="3671888" algn="l"/>
              </a:tabLst>
              <a:defRPr/>
            </a:pPr>
            <a:r>
              <a:rPr lang="en-US" sz="1600" dirty="0"/>
              <a:t>ATIAS: 16 Jan</a:t>
            </a:r>
          </a:p>
          <a:p>
            <a:pPr lvl="2">
              <a:lnSpc>
                <a:spcPct val="90000"/>
              </a:lnSpc>
              <a:spcBef>
                <a:spcPts val="200"/>
              </a:spcBef>
              <a:tabLst>
                <a:tab pos="1787525" algn="l"/>
                <a:tab pos="3671888" algn="l"/>
              </a:tabLst>
              <a:defRPr/>
            </a:pPr>
            <a:r>
              <a:rPr lang="en-US" sz="1600" dirty="0"/>
              <a:t>IVAS: 16 Dec, 13 Jan, 3 Feb</a:t>
            </a:r>
          </a:p>
          <a:p>
            <a:pPr lvl="1">
              <a:lnSpc>
                <a:spcPct val="90000"/>
              </a:lnSpc>
              <a:spcBef>
                <a:spcPts val="200"/>
              </a:spcBef>
              <a:tabLst>
                <a:tab pos="1787525" algn="l"/>
                <a:tab pos="3671888" algn="l"/>
              </a:tabLst>
              <a:defRPr/>
            </a:pPr>
            <a:r>
              <a:rPr lang="en-US" sz="2000" dirty="0"/>
              <a:t>RTC SWG (all A.I.s): 14 Dec, 11 Jan, 1 Feb</a:t>
            </a:r>
          </a:p>
          <a:p>
            <a:pPr lvl="1">
              <a:lnSpc>
                <a:spcPct val="90000"/>
              </a:lnSpc>
              <a:spcBef>
                <a:spcPts val="200"/>
              </a:spcBef>
              <a:tabLst>
                <a:tab pos="1787525" algn="l"/>
                <a:tab pos="3671888" algn="l"/>
              </a:tabLst>
              <a:defRPr/>
            </a:pPr>
            <a:r>
              <a:rPr lang="en-US" sz="2000" dirty="0"/>
              <a:t>Video SWG (all A.I.s): 6 Dec, 7 Feb</a:t>
            </a:r>
            <a:br>
              <a:rPr lang="en-US" sz="2000" dirty="0"/>
            </a:br>
            <a:endParaRPr lang="en-US" sz="2000" dirty="0"/>
          </a:p>
          <a:p>
            <a:pPr lvl="1">
              <a:lnSpc>
                <a:spcPct val="90000"/>
              </a:lnSpc>
              <a:spcBef>
                <a:spcPts val="200"/>
              </a:spcBef>
              <a:tabLst>
                <a:tab pos="1787525" algn="l"/>
                <a:tab pos="3671888" algn="l"/>
              </a:tabLst>
              <a:defRPr/>
            </a:pPr>
            <a:endParaRPr lang="en-US" sz="1600" dirty="0"/>
          </a:p>
          <a:p>
            <a:pPr>
              <a:lnSpc>
                <a:spcPct val="90000"/>
              </a:lnSpc>
              <a:spcBef>
                <a:spcPts val="200"/>
              </a:spcBef>
              <a:tabLst>
                <a:tab pos="1787525" algn="l"/>
                <a:tab pos="3671888" algn="l"/>
              </a:tabLst>
              <a:defRPr/>
            </a:pPr>
            <a:endParaRPr lang="en-US" altLang="en-US" sz="2400" dirty="0"/>
          </a:p>
        </p:txBody>
      </p:sp>
    </p:spTree>
    <p:extLst>
      <p:ext uri="{BB962C8B-B14F-4D97-AF65-F5344CB8AC3E}">
        <p14:creationId xmlns:p14="http://schemas.microsoft.com/office/powerpoint/2010/main" val="323789524"/>
      </p:ext>
    </p:extLst>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a:extLst>
              <a:ext uri="{FF2B5EF4-FFF2-40B4-BE49-F238E27FC236}">
                <a16:creationId xmlns:a16="http://schemas.microsoft.com/office/drawing/2014/main" id="{3EF300B1-AB59-4A0C-B3CF-AE4B76FD58CF}"/>
              </a:ext>
            </a:extLst>
          </p:cNvPr>
          <p:cNvSpPr>
            <a:spLocks noGrp="1"/>
          </p:cNvSpPr>
          <p:nvPr>
            <p:ph type="title"/>
          </p:nvPr>
        </p:nvSpPr>
        <p:spPr/>
        <p:txBody>
          <a:bodyPr/>
          <a:lstStyle/>
          <a:p>
            <a:r>
              <a:rPr lang="en-US" altLang="en-US" dirty="0"/>
              <a:t>Calendar of future meetings - 2</a:t>
            </a:r>
          </a:p>
        </p:txBody>
      </p:sp>
      <p:sp>
        <p:nvSpPr>
          <p:cNvPr id="2" name="Espace réservé du contenu 1">
            <a:extLst>
              <a:ext uri="{FF2B5EF4-FFF2-40B4-BE49-F238E27FC236}">
                <a16:creationId xmlns:a16="http://schemas.microsoft.com/office/drawing/2014/main" id="{0CDC92EC-0D32-4049-AC9B-97F54D40C8C4}"/>
              </a:ext>
            </a:extLst>
          </p:cNvPr>
          <p:cNvSpPr>
            <a:spLocks noGrp="1"/>
          </p:cNvSpPr>
          <p:nvPr>
            <p:ph idx="1"/>
          </p:nvPr>
        </p:nvSpPr>
        <p:spPr/>
        <p:txBody>
          <a:bodyPr/>
          <a:lstStyle/>
          <a:p>
            <a:pPr>
              <a:spcBef>
                <a:spcPts val="2800"/>
              </a:spcBef>
              <a:defRPr/>
            </a:pPr>
            <a:r>
              <a:rPr lang="en-GB" altLang="en-US" sz="2800" dirty="0"/>
              <a:t>SA4 plenary meetings (2023)</a:t>
            </a:r>
            <a:endParaRPr lang="en-GB" altLang="en-US" sz="2800" dirty="0">
              <a:solidFill>
                <a:srgbClr val="FF0000"/>
              </a:solidFill>
            </a:endParaRPr>
          </a:p>
          <a:p>
            <a:pPr>
              <a:defRPr/>
            </a:pPr>
            <a:endParaRPr lang="en-GB" altLang="en-US" sz="2800" dirty="0"/>
          </a:p>
          <a:p>
            <a:pPr>
              <a:defRPr/>
            </a:pPr>
            <a:endParaRPr lang="en-GB" altLang="en-US" sz="2800" dirty="0"/>
          </a:p>
          <a:p>
            <a:pPr>
              <a:defRPr/>
            </a:pPr>
            <a:endParaRPr lang="en-GB" altLang="en-US" sz="2800" dirty="0"/>
          </a:p>
          <a:p>
            <a:pPr>
              <a:defRPr/>
            </a:pPr>
            <a:endParaRPr lang="en-GB" altLang="en-US" sz="2800" dirty="0"/>
          </a:p>
          <a:p>
            <a:pPr>
              <a:defRPr/>
            </a:pPr>
            <a:endParaRPr lang="en-GB" altLang="en-US" sz="2800" dirty="0"/>
          </a:p>
          <a:p>
            <a:pPr>
              <a:defRPr/>
            </a:pPr>
            <a:endParaRPr lang="en-GB" altLang="en-US" sz="2800" dirty="0"/>
          </a:p>
          <a:p>
            <a:pPr>
              <a:defRPr/>
            </a:pPr>
            <a:endParaRPr lang="en-GB" altLang="en-US" sz="2800" dirty="0"/>
          </a:p>
          <a:p>
            <a:pPr marL="0" indent="0">
              <a:buNone/>
              <a:defRPr/>
            </a:pPr>
            <a:endParaRPr lang="en-GB" altLang="en-US" sz="2800" dirty="0"/>
          </a:p>
          <a:p>
            <a:pPr>
              <a:defRPr/>
            </a:pPr>
            <a:endParaRPr lang="en-GB" altLang="en-US" sz="2800" dirty="0"/>
          </a:p>
          <a:p>
            <a:pPr>
              <a:defRPr/>
            </a:pPr>
            <a:endParaRPr lang="en-GB" altLang="en-US" sz="2800" dirty="0"/>
          </a:p>
          <a:p>
            <a:pPr>
              <a:lnSpc>
                <a:spcPct val="85000"/>
              </a:lnSpc>
              <a:spcBef>
                <a:spcPts val="3000"/>
              </a:spcBef>
              <a:tabLst>
                <a:tab pos="1787525" algn="l"/>
                <a:tab pos="3671888" algn="l"/>
              </a:tabLst>
              <a:defRPr/>
            </a:pPr>
            <a:endParaRPr lang="en-GB" altLang="en-US" sz="2800" dirty="0"/>
          </a:p>
          <a:p>
            <a:endParaRPr lang="fr-FR" dirty="0"/>
          </a:p>
        </p:txBody>
      </p:sp>
      <p:graphicFrame>
        <p:nvGraphicFramePr>
          <p:cNvPr id="6" name="Table 5">
            <a:extLst>
              <a:ext uri="{FF2B5EF4-FFF2-40B4-BE49-F238E27FC236}">
                <a16:creationId xmlns:a16="http://schemas.microsoft.com/office/drawing/2014/main" id="{2C6D5EE7-B37A-44DE-A9A5-2597E3A2B0F8}"/>
              </a:ext>
            </a:extLst>
          </p:cNvPr>
          <p:cNvGraphicFramePr>
            <a:graphicFrameLocks noGrp="1"/>
          </p:cNvGraphicFramePr>
          <p:nvPr>
            <p:extLst>
              <p:ext uri="{D42A27DB-BD31-4B8C-83A1-F6EECF244321}">
                <p14:modId xmlns:p14="http://schemas.microsoft.com/office/powerpoint/2010/main" val="3295353531"/>
              </p:ext>
            </p:extLst>
          </p:nvPr>
        </p:nvGraphicFramePr>
        <p:xfrm>
          <a:off x="2196042" y="2020470"/>
          <a:ext cx="7559675" cy="4132831"/>
        </p:xfrm>
        <a:graphic>
          <a:graphicData uri="http://schemas.openxmlformats.org/drawingml/2006/table">
            <a:tbl>
              <a:tblPr firstRow="1" bandRow="1">
                <a:tableStyleId>{5C22544A-7EE6-4342-B048-85BDC9FD1C3A}</a:tableStyleId>
              </a:tblPr>
              <a:tblGrid>
                <a:gridCol w="1583531">
                  <a:extLst>
                    <a:ext uri="{9D8B030D-6E8A-4147-A177-3AD203B41FA5}">
                      <a16:colId xmlns:a16="http://schemas.microsoft.com/office/drawing/2014/main" val="20000"/>
                    </a:ext>
                  </a:extLst>
                </a:gridCol>
                <a:gridCol w="2952328">
                  <a:extLst>
                    <a:ext uri="{9D8B030D-6E8A-4147-A177-3AD203B41FA5}">
                      <a16:colId xmlns:a16="http://schemas.microsoft.com/office/drawing/2014/main" val="20001"/>
                    </a:ext>
                  </a:extLst>
                </a:gridCol>
                <a:gridCol w="3023816">
                  <a:extLst>
                    <a:ext uri="{9D8B030D-6E8A-4147-A177-3AD203B41FA5}">
                      <a16:colId xmlns:a16="http://schemas.microsoft.com/office/drawing/2014/main" val="20002"/>
                    </a:ext>
                  </a:extLst>
                </a:gridCol>
              </a:tblGrid>
              <a:tr h="475231">
                <a:tc>
                  <a:txBody>
                    <a:bodyPr/>
                    <a:lstStyle/>
                    <a:p>
                      <a:pPr marL="36000">
                        <a:lnSpc>
                          <a:spcPct val="90000"/>
                        </a:lnSpc>
                      </a:pPr>
                      <a:r>
                        <a:rPr lang="fi-FI" sz="1400" dirty="0"/>
                        <a:t>Meetings in 2023</a:t>
                      </a:r>
                      <a:endParaRPr lang="en-US" sz="1400" dirty="0"/>
                    </a:p>
                  </a:txBody>
                  <a:tcPr marL="91429" marR="91429" marT="45667" marB="45667" anchor="ctr"/>
                </a:tc>
                <a:tc>
                  <a:txBody>
                    <a:bodyPr/>
                    <a:lstStyle/>
                    <a:p>
                      <a:pPr marL="36000">
                        <a:lnSpc>
                          <a:spcPct val="90000"/>
                        </a:lnSpc>
                      </a:pPr>
                      <a:r>
                        <a:rPr lang="fi-FI" sz="1400" dirty="0"/>
                        <a:t>Dates </a:t>
                      </a:r>
                      <a:endParaRPr lang="en-US" sz="1400" dirty="0"/>
                    </a:p>
                  </a:txBody>
                  <a:tcPr marL="91429" marR="91429" marT="45667" marB="45667" anchor="ctr"/>
                </a:tc>
                <a:tc>
                  <a:txBody>
                    <a:bodyPr/>
                    <a:lstStyle/>
                    <a:p>
                      <a:pPr marL="36000">
                        <a:lnSpc>
                          <a:spcPct val="90000"/>
                        </a:lnSpc>
                      </a:pPr>
                      <a:r>
                        <a:rPr lang="fi-FI" sz="1400" dirty="0"/>
                        <a:t>Venue and Host</a:t>
                      </a:r>
                      <a:endParaRPr lang="en-US" sz="1400" dirty="0"/>
                    </a:p>
                  </a:txBody>
                  <a:tcPr marL="91429" marR="91429" marT="45667" marB="45667" anchor="ctr"/>
                </a:tc>
                <a:extLst>
                  <a:ext uri="{0D108BD9-81ED-4DB2-BD59-A6C34878D82A}">
                    <a16:rowId xmlns:a16="http://schemas.microsoft.com/office/drawing/2014/main" val="10000"/>
                  </a:ext>
                </a:extLst>
              </a:tr>
              <a:tr h="731520">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fi-FI" sz="1400" b="0" dirty="0">
                          <a:solidFill>
                            <a:schemeClr val="tx1"/>
                          </a:solidFill>
                          <a:latin typeface="+mn-lt"/>
                          <a:cs typeface="Arial" panose="020B0604020202020204" pitchFamily="34" charset="0"/>
                        </a:rPr>
                        <a:t>SA4#122</a:t>
                      </a:r>
                      <a:endParaRPr lang="en-US" sz="1400" b="0" dirty="0">
                        <a:solidFill>
                          <a:schemeClr val="tx1"/>
                        </a:solidFill>
                        <a:latin typeface="+mn-lt"/>
                        <a:cs typeface="Arial" panose="020B0604020202020204" pitchFamily="34" charset="0"/>
                      </a:endParaRPr>
                    </a:p>
                  </a:txBody>
                  <a:tcPr marL="91429" marR="91429" marT="45667" marB="45667" anchor="ctr"/>
                </a:tc>
                <a:tc>
                  <a:txBody>
                    <a:bodyPr/>
                    <a:lstStyle/>
                    <a:p>
                      <a:pPr marL="0" marR="0">
                        <a:spcBef>
                          <a:spcPts val="0"/>
                        </a:spcBef>
                        <a:spcAft>
                          <a:spcPts val="0"/>
                        </a:spcAft>
                      </a:pPr>
                      <a:r>
                        <a:rPr lang="en-US" sz="1400" dirty="0">
                          <a:solidFill>
                            <a:schemeClr val="tx1"/>
                          </a:solidFill>
                          <a:effectLst/>
                          <a:latin typeface="+mn-lt"/>
                          <a:ea typeface="Calibri" panose="020F0502020204030204" pitchFamily="34" charset="0"/>
                          <a:cs typeface="Arial" panose="020B0604020202020204" pitchFamily="34" charset="0"/>
                        </a:rPr>
                        <a:t>F2F: 20-24 February 2023</a:t>
                      </a:r>
                    </a:p>
                  </a:txBody>
                  <a:tcPr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cs typeface="Arial" panose="020B0604020202020204" pitchFamily="34" charset="0"/>
                        </a:rPr>
                        <a:t>Host: </a:t>
                      </a:r>
                      <a:r>
                        <a:rPr lang="en-US" sz="1400" b="0" u="sng" dirty="0">
                          <a:solidFill>
                            <a:srgbClr val="FF0000"/>
                          </a:solidFill>
                          <a:latin typeface="+mn-lt"/>
                          <a:cs typeface="Arial" panose="020B0604020202020204" pitchFamily="34" charset="0"/>
                        </a:rPr>
                        <a:t>E3MAG</a:t>
                      </a:r>
                      <a:r>
                        <a:rPr lang="en-US" sz="1400" b="0" dirty="0">
                          <a:solidFill>
                            <a:schemeClr val="tx1"/>
                          </a:solidFill>
                          <a:latin typeface="+mn-lt"/>
                          <a:cs typeface="Arial" panose="020B0604020202020204" pitchFamily="34" charset="0"/>
                        </a:rPr>
                        <a:t>, Venue: </a:t>
                      </a:r>
                      <a:r>
                        <a:rPr lang="en-US" sz="1400" b="0" u="sng" dirty="0">
                          <a:solidFill>
                            <a:srgbClr val="FF0000"/>
                          </a:solidFill>
                          <a:latin typeface="+mn-lt"/>
                          <a:cs typeface="Arial" panose="020B0604020202020204" pitchFamily="34" charset="0"/>
                        </a:rPr>
                        <a:t>Athens, Greece</a:t>
                      </a:r>
                    </a:p>
                  </a:txBody>
                  <a:tcPr marL="91429" marR="91429" marT="45667" marB="45667" anchor="ctr"/>
                </a:tc>
                <a:extLst>
                  <a:ext uri="{0D108BD9-81ED-4DB2-BD59-A6C34878D82A}">
                    <a16:rowId xmlns:a16="http://schemas.microsoft.com/office/drawing/2014/main" val="10002"/>
                  </a:ext>
                </a:extLst>
              </a:tr>
              <a:tr h="731520">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cs typeface="Arial" panose="020B0604020202020204" pitchFamily="34" charset="0"/>
                        </a:rPr>
                        <a:t>SA4#123-e</a:t>
                      </a:r>
                    </a:p>
                  </a:txBody>
                  <a:tcPr marL="91429" marR="91429" marT="45667" marB="45667" anchor="ctr"/>
                </a:tc>
                <a:tc>
                  <a:txBody>
                    <a:bodyPr/>
                    <a:lstStyle/>
                    <a:p>
                      <a:pPr marL="0" marR="0">
                        <a:spcBef>
                          <a:spcPts val="0"/>
                        </a:spcBef>
                        <a:spcAft>
                          <a:spcPts val="0"/>
                        </a:spcAft>
                      </a:pPr>
                      <a:r>
                        <a:rPr lang="en-US" sz="1400" dirty="0">
                          <a:solidFill>
                            <a:schemeClr val="tx1"/>
                          </a:solidFill>
                          <a:effectLst/>
                          <a:latin typeface="+mn-lt"/>
                          <a:ea typeface="Calibri" panose="020F0502020204030204" pitchFamily="34" charset="0"/>
                          <a:cs typeface="Arial" panose="020B0604020202020204" pitchFamily="34" charset="0"/>
                        </a:rPr>
                        <a:t>E-meeting: 17-21 April 2023</a:t>
                      </a:r>
                    </a:p>
                  </a:txBody>
                  <a:tcPr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cs typeface="Arial" panose="020B0604020202020204" pitchFamily="34" charset="0"/>
                        </a:rPr>
                        <a:t>Host: </a:t>
                      </a:r>
                      <a:r>
                        <a:rPr lang="en-US" sz="1400" b="0" u="sng" dirty="0">
                          <a:solidFill>
                            <a:srgbClr val="FF0000"/>
                          </a:solidFill>
                          <a:latin typeface="+mn-lt"/>
                          <a:cs typeface="Arial" panose="020B0604020202020204" pitchFamily="34" charset="0"/>
                        </a:rPr>
                        <a:t>MCC, Electronic meeting</a:t>
                      </a:r>
                    </a:p>
                  </a:txBody>
                  <a:tcPr marL="91429" marR="91429" marT="45667" marB="45667" anchor="ctr"/>
                </a:tc>
                <a:extLst>
                  <a:ext uri="{0D108BD9-81ED-4DB2-BD59-A6C34878D82A}">
                    <a16:rowId xmlns:a16="http://schemas.microsoft.com/office/drawing/2014/main" val="10003"/>
                  </a:ext>
                </a:extLst>
              </a:tr>
              <a:tr h="731520">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cs typeface="Arial" panose="020B0604020202020204" pitchFamily="34" charset="0"/>
                        </a:rPr>
                        <a:t>SA4#124</a:t>
                      </a:r>
                    </a:p>
                  </a:txBody>
                  <a:tcPr marL="91429" marR="91429" marT="45667" marB="45667" anchor="ctr"/>
                </a:tc>
                <a:tc>
                  <a:txBody>
                    <a:bodyPr/>
                    <a:lstStyle/>
                    <a:p>
                      <a:pPr marL="0" marR="0">
                        <a:spcBef>
                          <a:spcPts val="0"/>
                        </a:spcBef>
                        <a:spcAft>
                          <a:spcPts val="0"/>
                        </a:spcAft>
                      </a:pPr>
                      <a:r>
                        <a:rPr lang="en-US" sz="1400" dirty="0">
                          <a:solidFill>
                            <a:schemeClr val="tx1"/>
                          </a:solidFill>
                          <a:effectLst/>
                          <a:latin typeface="+mn-lt"/>
                          <a:ea typeface="Calibri" panose="020F0502020204030204" pitchFamily="34" charset="0"/>
                          <a:cs typeface="Arial" panose="020B0604020202020204" pitchFamily="34" charset="0"/>
                        </a:rPr>
                        <a:t>F2F: 22-26 May 2023</a:t>
                      </a:r>
                    </a:p>
                  </a:txBody>
                  <a:tcPr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cs typeface="Arial" panose="020B0604020202020204" pitchFamily="34" charset="0"/>
                        </a:rPr>
                        <a:t>Host: TBD, Venue: </a:t>
                      </a:r>
                      <a:r>
                        <a:rPr lang="en-US" sz="1400" b="0" u="sng" dirty="0">
                          <a:solidFill>
                            <a:srgbClr val="FF0000"/>
                          </a:solidFill>
                          <a:latin typeface="+mn-lt"/>
                          <a:cs typeface="Arial" panose="020B0604020202020204" pitchFamily="34" charset="0"/>
                        </a:rPr>
                        <a:t>Europe</a:t>
                      </a:r>
                    </a:p>
                  </a:txBody>
                  <a:tcPr marL="91429" marR="91429" marT="45667" marB="45667" anchor="ctr"/>
                </a:tc>
                <a:extLst>
                  <a:ext uri="{0D108BD9-81ED-4DB2-BD59-A6C34878D82A}">
                    <a16:rowId xmlns:a16="http://schemas.microsoft.com/office/drawing/2014/main" val="10004"/>
                  </a:ext>
                </a:extLst>
              </a:tr>
              <a:tr h="731520">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cs typeface="Arial" panose="020B0604020202020204" pitchFamily="34" charset="0"/>
                        </a:rPr>
                        <a:t>SA4#125</a:t>
                      </a:r>
                    </a:p>
                  </a:txBody>
                  <a:tcPr marL="91429" marR="91429" marT="45667" marB="45667" anchor="ctr"/>
                </a:tc>
                <a:tc>
                  <a:txBody>
                    <a:bodyPr/>
                    <a:lstStyle/>
                    <a:p>
                      <a:pPr marL="0" marR="0">
                        <a:spcBef>
                          <a:spcPts val="0"/>
                        </a:spcBef>
                        <a:spcAft>
                          <a:spcPts val="0"/>
                        </a:spcAft>
                      </a:pPr>
                      <a:r>
                        <a:rPr lang="en-US" sz="1400" dirty="0">
                          <a:solidFill>
                            <a:schemeClr val="tx1"/>
                          </a:solidFill>
                          <a:effectLst/>
                          <a:latin typeface="+mn-lt"/>
                          <a:ea typeface="Calibri" panose="020F0502020204030204" pitchFamily="34" charset="0"/>
                          <a:cs typeface="Arial" panose="020B0604020202020204" pitchFamily="34" charset="0"/>
                        </a:rPr>
                        <a:t>F2F: 21-25 August 2023</a:t>
                      </a:r>
                    </a:p>
                  </a:txBody>
                  <a:tcPr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cs typeface="Arial" panose="020B0604020202020204" pitchFamily="34" charset="0"/>
                        </a:rPr>
                        <a:t>Host: </a:t>
                      </a:r>
                      <a:r>
                        <a:rPr lang="en-US" sz="1400" b="0" u="sng" dirty="0">
                          <a:solidFill>
                            <a:srgbClr val="FF0000"/>
                          </a:solidFill>
                          <a:latin typeface="+mn-lt"/>
                          <a:cs typeface="Arial" panose="020B0604020202020204" pitchFamily="34" charset="0"/>
                        </a:rPr>
                        <a:t>EF3</a:t>
                      </a:r>
                      <a:r>
                        <a:rPr lang="en-US" sz="1400" b="0" dirty="0">
                          <a:solidFill>
                            <a:schemeClr val="tx1"/>
                          </a:solidFill>
                          <a:latin typeface="+mn-lt"/>
                          <a:cs typeface="Arial" panose="020B0604020202020204" pitchFamily="34" charset="0"/>
                        </a:rPr>
                        <a:t>, Venue:</a:t>
                      </a:r>
                      <a:r>
                        <a:rPr lang="en-US" sz="1400" b="0" u="none" dirty="0">
                          <a:solidFill>
                            <a:srgbClr val="FF0000"/>
                          </a:solidFill>
                          <a:latin typeface="+mn-lt"/>
                          <a:cs typeface="Arial" panose="020B0604020202020204" pitchFamily="34" charset="0"/>
                        </a:rPr>
                        <a:t> </a:t>
                      </a:r>
                      <a:r>
                        <a:rPr lang="en-US" sz="1400" b="0" u="sng" dirty="0">
                          <a:solidFill>
                            <a:srgbClr val="FF0000"/>
                          </a:solidFill>
                          <a:latin typeface="+mn-lt"/>
                          <a:cs typeface="Arial" panose="020B0604020202020204" pitchFamily="34" charset="0"/>
                        </a:rPr>
                        <a:t>Gothenburg, Sweden</a:t>
                      </a:r>
                    </a:p>
                  </a:txBody>
                  <a:tcPr marL="91429" marR="91429" marT="45667" marB="45667" anchor="ctr"/>
                </a:tc>
                <a:extLst>
                  <a:ext uri="{0D108BD9-81ED-4DB2-BD59-A6C34878D82A}">
                    <a16:rowId xmlns:a16="http://schemas.microsoft.com/office/drawing/2014/main" val="10005"/>
                  </a:ext>
                </a:extLst>
              </a:tr>
              <a:tr h="731520">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cs typeface="Arial" panose="020B0604020202020204" pitchFamily="34" charset="0"/>
                        </a:rPr>
                        <a:t>SA4#126</a:t>
                      </a:r>
                    </a:p>
                  </a:txBody>
                  <a:tcPr marL="91429" marR="91429" marT="45667" marB="45667" anchor="ctr"/>
                </a:tc>
                <a:tc>
                  <a:txBody>
                    <a:bodyPr/>
                    <a:lstStyle/>
                    <a:p>
                      <a:pPr marL="0" marR="0">
                        <a:spcBef>
                          <a:spcPts val="0"/>
                        </a:spcBef>
                        <a:spcAft>
                          <a:spcPts val="0"/>
                        </a:spcAft>
                      </a:pPr>
                      <a:r>
                        <a:rPr lang="en-US" sz="1400" dirty="0">
                          <a:solidFill>
                            <a:schemeClr val="tx1"/>
                          </a:solidFill>
                          <a:effectLst/>
                          <a:latin typeface="+mn-lt"/>
                          <a:ea typeface="Calibri" panose="020F0502020204030204" pitchFamily="34" charset="0"/>
                          <a:cs typeface="Arial" panose="020B0604020202020204" pitchFamily="34" charset="0"/>
                        </a:rPr>
                        <a:t>F2F:  13-17 November 2023</a:t>
                      </a:r>
                    </a:p>
                  </a:txBody>
                  <a:tcPr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cs typeface="Arial" panose="020B0604020202020204" pitchFamily="34" charset="0"/>
                        </a:rPr>
                        <a:t>Host: TBD, Venue: </a:t>
                      </a:r>
                      <a:r>
                        <a:rPr lang="en-US" sz="1400" b="0" dirty="0">
                          <a:solidFill>
                            <a:srgbClr val="FF0000"/>
                          </a:solidFill>
                          <a:latin typeface="+mn-lt"/>
                          <a:cs typeface="Arial" panose="020B0604020202020204" pitchFamily="34" charset="0"/>
                        </a:rPr>
                        <a:t>NA</a:t>
                      </a:r>
                    </a:p>
                  </a:txBody>
                  <a:tcPr marL="91429" marR="91429" marT="45667" marB="45667" anchor="ctr"/>
                </a:tc>
                <a:extLst>
                  <a:ext uri="{0D108BD9-81ED-4DB2-BD59-A6C34878D82A}">
                    <a16:rowId xmlns:a16="http://schemas.microsoft.com/office/drawing/2014/main" val="1793297862"/>
                  </a:ext>
                </a:extLst>
              </a:tr>
            </a:tbl>
          </a:graphicData>
        </a:graphic>
      </p:graphicFrame>
    </p:spTree>
    <p:extLst>
      <p:ext uri="{BB962C8B-B14F-4D97-AF65-F5344CB8AC3E}">
        <p14:creationId xmlns:p14="http://schemas.microsoft.com/office/powerpoint/2010/main" val="2833161234"/>
      </p:ext>
    </p:extLst>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a:extLst>
              <a:ext uri="{FF2B5EF4-FFF2-40B4-BE49-F238E27FC236}">
                <a16:creationId xmlns:a16="http://schemas.microsoft.com/office/drawing/2014/main" id="{3EF300B1-AB59-4A0C-B3CF-AE4B76FD58CF}"/>
              </a:ext>
            </a:extLst>
          </p:cNvPr>
          <p:cNvSpPr>
            <a:spLocks noGrp="1"/>
          </p:cNvSpPr>
          <p:nvPr>
            <p:ph type="title"/>
          </p:nvPr>
        </p:nvSpPr>
        <p:spPr/>
        <p:txBody>
          <a:bodyPr/>
          <a:lstStyle/>
          <a:p>
            <a:r>
              <a:rPr lang="en-US" altLang="en-US" dirty="0"/>
              <a:t>Calendar of future meetings - 3</a:t>
            </a:r>
          </a:p>
        </p:txBody>
      </p:sp>
      <p:sp>
        <p:nvSpPr>
          <p:cNvPr id="2" name="Espace réservé du contenu 1">
            <a:extLst>
              <a:ext uri="{FF2B5EF4-FFF2-40B4-BE49-F238E27FC236}">
                <a16:creationId xmlns:a16="http://schemas.microsoft.com/office/drawing/2014/main" id="{EF8D0A97-4522-4979-8B99-2DBB3DDA7FF7}"/>
              </a:ext>
            </a:extLst>
          </p:cNvPr>
          <p:cNvSpPr>
            <a:spLocks noGrp="1"/>
          </p:cNvSpPr>
          <p:nvPr>
            <p:ph idx="1"/>
          </p:nvPr>
        </p:nvSpPr>
        <p:spPr>
          <a:xfrm>
            <a:off x="647700" y="1181101"/>
            <a:ext cx="11184467" cy="5103814"/>
          </a:xfrm>
        </p:spPr>
        <p:txBody>
          <a:bodyPr/>
          <a:lstStyle/>
          <a:p>
            <a:pPr>
              <a:spcBef>
                <a:spcPts val="2800"/>
              </a:spcBef>
              <a:defRPr/>
            </a:pPr>
            <a:r>
              <a:rPr lang="en-GB" altLang="en-US" sz="2800" dirty="0"/>
              <a:t>SA4 plenary meetings (2024)</a:t>
            </a:r>
            <a:endParaRPr lang="en-GB" altLang="en-US" sz="2800" dirty="0">
              <a:solidFill>
                <a:srgbClr val="FF0000"/>
              </a:solidFill>
            </a:endParaRPr>
          </a:p>
          <a:p>
            <a:pPr>
              <a:defRPr/>
            </a:pPr>
            <a:endParaRPr lang="en-GB" altLang="en-US" sz="2800" dirty="0"/>
          </a:p>
          <a:p>
            <a:pPr>
              <a:defRPr/>
            </a:pPr>
            <a:endParaRPr lang="en-GB" altLang="en-US" sz="2800" dirty="0"/>
          </a:p>
          <a:p>
            <a:pPr>
              <a:defRPr/>
            </a:pPr>
            <a:endParaRPr lang="en-GB" altLang="en-US" sz="2800" dirty="0"/>
          </a:p>
          <a:p>
            <a:pPr>
              <a:defRPr/>
            </a:pPr>
            <a:endParaRPr lang="en-GB" altLang="en-US" sz="2800" dirty="0"/>
          </a:p>
          <a:p>
            <a:pPr>
              <a:defRPr/>
            </a:pPr>
            <a:endParaRPr lang="en-GB" altLang="en-US" sz="2800" dirty="0"/>
          </a:p>
          <a:p>
            <a:pPr>
              <a:defRPr/>
            </a:pPr>
            <a:endParaRPr lang="en-GB" altLang="en-US" sz="2800" dirty="0"/>
          </a:p>
          <a:p>
            <a:pPr>
              <a:defRPr/>
            </a:pPr>
            <a:endParaRPr lang="en-GB" altLang="en-US" sz="2800" dirty="0"/>
          </a:p>
          <a:p>
            <a:pPr marL="0" indent="0">
              <a:buNone/>
              <a:defRPr/>
            </a:pPr>
            <a:endParaRPr lang="en-GB" altLang="en-US" sz="2800" dirty="0"/>
          </a:p>
          <a:p>
            <a:pPr>
              <a:defRPr/>
            </a:pPr>
            <a:endParaRPr lang="en-GB" altLang="en-US" sz="2800" dirty="0"/>
          </a:p>
          <a:p>
            <a:pPr>
              <a:defRPr/>
            </a:pPr>
            <a:endParaRPr lang="en-GB" altLang="en-US" sz="2800" dirty="0"/>
          </a:p>
          <a:p>
            <a:pPr>
              <a:lnSpc>
                <a:spcPct val="85000"/>
              </a:lnSpc>
              <a:spcBef>
                <a:spcPts val="3000"/>
              </a:spcBef>
              <a:tabLst>
                <a:tab pos="1787525" algn="l"/>
                <a:tab pos="3671888" algn="l"/>
              </a:tabLst>
              <a:defRPr/>
            </a:pPr>
            <a:endParaRPr lang="en-GB" altLang="en-US" sz="2800" dirty="0"/>
          </a:p>
          <a:p>
            <a:endParaRPr lang="fr-FR" dirty="0"/>
          </a:p>
        </p:txBody>
      </p:sp>
      <p:graphicFrame>
        <p:nvGraphicFramePr>
          <p:cNvPr id="6" name="Table 5">
            <a:extLst>
              <a:ext uri="{FF2B5EF4-FFF2-40B4-BE49-F238E27FC236}">
                <a16:creationId xmlns:a16="http://schemas.microsoft.com/office/drawing/2014/main" id="{7BE4D0B7-FD5F-4FBC-A11A-6CEF7109A01D}"/>
              </a:ext>
            </a:extLst>
          </p:cNvPr>
          <p:cNvGraphicFramePr>
            <a:graphicFrameLocks noGrp="1"/>
          </p:cNvGraphicFramePr>
          <p:nvPr>
            <p:extLst>
              <p:ext uri="{D42A27DB-BD31-4B8C-83A1-F6EECF244321}">
                <p14:modId xmlns:p14="http://schemas.microsoft.com/office/powerpoint/2010/main" val="2599685498"/>
              </p:ext>
            </p:extLst>
          </p:nvPr>
        </p:nvGraphicFramePr>
        <p:xfrm>
          <a:off x="2271196" y="1678943"/>
          <a:ext cx="7559675" cy="4533861"/>
        </p:xfrm>
        <a:graphic>
          <a:graphicData uri="http://schemas.openxmlformats.org/drawingml/2006/table">
            <a:tbl>
              <a:tblPr firstRow="1" bandRow="1">
                <a:tableStyleId>{5C22544A-7EE6-4342-B048-85BDC9FD1C3A}</a:tableStyleId>
              </a:tblPr>
              <a:tblGrid>
                <a:gridCol w="1583531">
                  <a:extLst>
                    <a:ext uri="{9D8B030D-6E8A-4147-A177-3AD203B41FA5}">
                      <a16:colId xmlns:a16="http://schemas.microsoft.com/office/drawing/2014/main" val="20000"/>
                    </a:ext>
                  </a:extLst>
                </a:gridCol>
                <a:gridCol w="2952328">
                  <a:extLst>
                    <a:ext uri="{9D8B030D-6E8A-4147-A177-3AD203B41FA5}">
                      <a16:colId xmlns:a16="http://schemas.microsoft.com/office/drawing/2014/main" val="20001"/>
                    </a:ext>
                  </a:extLst>
                </a:gridCol>
                <a:gridCol w="3023816">
                  <a:extLst>
                    <a:ext uri="{9D8B030D-6E8A-4147-A177-3AD203B41FA5}">
                      <a16:colId xmlns:a16="http://schemas.microsoft.com/office/drawing/2014/main" val="20002"/>
                    </a:ext>
                  </a:extLst>
                </a:gridCol>
              </a:tblGrid>
              <a:tr h="449541">
                <a:tc>
                  <a:txBody>
                    <a:bodyPr/>
                    <a:lstStyle/>
                    <a:p>
                      <a:pPr marL="36000">
                        <a:lnSpc>
                          <a:spcPct val="90000"/>
                        </a:lnSpc>
                      </a:pPr>
                      <a:r>
                        <a:rPr lang="fi-FI" sz="1400" dirty="0"/>
                        <a:t>Meetings in 2024</a:t>
                      </a:r>
                      <a:endParaRPr lang="en-US" sz="1400" dirty="0"/>
                    </a:p>
                  </a:txBody>
                  <a:tcPr marL="91429" marR="91429" marT="45667" marB="45667" anchor="ctr"/>
                </a:tc>
                <a:tc>
                  <a:txBody>
                    <a:bodyPr/>
                    <a:lstStyle/>
                    <a:p>
                      <a:pPr marL="36000">
                        <a:lnSpc>
                          <a:spcPct val="90000"/>
                        </a:lnSpc>
                      </a:pPr>
                      <a:r>
                        <a:rPr lang="fi-FI" sz="1400" dirty="0"/>
                        <a:t>Dates </a:t>
                      </a:r>
                      <a:endParaRPr lang="en-US" sz="1400" dirty="0"/>
                    </a:p>
                  </a:txBody>
                  <a:tcPr marL="91429" marR="91429" marT="45667" marB="45667" anchor="ctr"/>
                </a:tc>
                <a:tc>
                  <a:txBody>
                    <a:bodyPr/>
                    <a:lstStyle/>
                    <a:p>
                      <a:pPr marL="36000">
                        <a:lnSpc>
                          <a:spcPct val="90000"/>
                        </a:lnSpc>
                      </a:pPr>
                      <a:r>
                        <a:rPr lang="fi-FI" sz="1400" dirty="0"/>
                        <a:t>Venue and Host</a:t>
                      </a:r>
                      <a:endParaRPr lang="en-US" sz="1400" dirty="0"/>
                    </a:p>
                  </a:txBody>
                  <a:tcPr marL="91429" marR="91429" marT="45667" marB="45667" anchor="ctr"/>
                </a:tc>
                <a:extLst>
                  <a:ext uri="{0D108BD9-81ED-4DB2-BD59-A6C34878D82A}">
                    <a16:rowId xmlns:a16="http://schemas.microsoft.com/office/drawing/2014/main" val="10000"/>
                  </a:ext>
                </a:extLst>
              </a:tr>
              <a:tr h="893802">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fi-FI" sz="1400" b="0" dirty="0">
                          <a:solidFill>
                            <a:schemeClr val="tx1"/>
                          </a:solidFill>
                          <a:latin typeface="+mn-lt"/>
                          <a:cs typeface="Arial" panose="020B0604020202020204" pitchFamily="34" charset="0"/>
                        </a:rPr>
                        <a:t>SA4#127/-e</a:t>
                      </a:r>
                      <a:endParaRPr lang="en-US" sz="1400" b="0" dirty="0">
                        <a:solidFill>
                          <a:schemeClr val="tx1"/>
                        </a:solidFill>
                        <a:latin typeface="+mn-lt"/>
                        <a:cs typeface="Arial" panose="020B0604020202020204" pitchFamily="34" charset="0"/>
                      </a:endParaRPr>
                    </a:p>
                  </a:txBody>
                  <a:tcPr marL="91429" marR="91429" marT="45667" marB="45667" anchor="ctr"/>
                </a:tc>
                <a:tc>
                  <a:txBody>
                    <a:bodyPr/>
                    <a:lstStyle/>
                    <a:p>
                      <a:pPr marL="0" marR="0">
                        <a:spcBef>
                          <a:spcPts val="0"/>
                        </a:spcBef>
                        <a:spcAft>
                          <a:spcPts val="0"/>
                        </a:spcAft>
                      </a:pPr>
                      <a:r>
                        <a:rPr lang="en-US" sz="1400" dirty="0">
                          <a:solidFill>
                            <a:schemeClr val="tx1"/>
                          </a:solidFill>
                          <a:effectLst/>
                          <a:latin typeface="+mn-lt"/>
                          <a:ea typeface="Calibri" panose="020F0502020204030204" pitchFamily="34" charset="0"/>
                          <a:cs typeface="Arial" panose="020B0604020202020204" pitchFamily="34" charset="0"/>
                        </a:rPr>
                        <a:t>F2F: 29 January - 2 February 2024</a:t>
                      </a:r>
                    </a:p>
                    <a:p>
                      <a:pPr marL="0" marR="0">
                        <a:spcBef>
                          <a:spcPts val="0"/>
                        </a:spcBef>
                        <a:spcAft>
                          <a:spcPts val="0"/>
                        </a:spcAft>
                      </a:pPr>
                      <a:r>
                        <a:rPr lang="en-US" sz="1400" dirty="0">
                          <a:solidFill>
                            <a:schemeClr val="tx1"/>
                          </a:solidFill>
                          <a:effectLst/>
                          <a:latin typeface="+mn-lt"/>
                          <a:ea typeface="Calibri" panose="020F0502020204030204" pitchFamily="34" charset="0"/>
                          <a:cs typeface="Arial" panose="020B0604020202020204" pitchFamily="34" charset="0"/>
                        </a:rPr>
                        <a:t>OR, </a:t>
                      </a:r>
                    </a:p>
                    <a:p>
                      <a:pPr marL="0" marR="0">
                        <a:spcBef>
                          <a:spcPts val="0"/>
                        </a:spcBef>
                        <a:spcAft>
                          <a:spcPts val="0"/>
                        </a:spcAft>
                      </a:pPr>
                      <a:r>
                        <a:rPr lang="en-US" sz="1400" dirty="0">
                          <a:solidFill>
                            <a:schemeClr val="tx1"/>
                          </a:solidFill>
                          <a:effectLst/>
                          <a:latin typeface="+mn-lt"/>
                          <a:ea typeface="Calibri" panose="020F0502020204030204" pitchFamily="34" charset="0"/>
                          <a:cs typeface="Arial" panose="020B0604020202020204" pitchFamily="34" charset="0"/>
                        </a:rPr>
                        <a:t>E-meeting: 24 January - 2 February 2024</a:t>
                      </a:r>
                    </a:p>
                  </a:txBody>
                  <a:tcPr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cs typeface="Arial" panose="020B0604020202020204" pitchFamily="34" charset="0"/>
                        </a:rPr>
                        <a:t>Host: TBD, Venue: TBD</a:t>
                      </a:r>
                    </a:p>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dirty="0">
                          <a:solidFill>
                            <a:srgbClr val="FF0000"/>
                          </a:solidFill>
                          <a:latin typeface="+mn-lt"/>
                          <a:cs typeface="Arial" panose="020B0604020202020204" pitchFamily="34" charset="0"/>
                        </a:rPr>
                        <a:t>(TBD ETSI, </a:t>
                      </a:r>
                      <a:r>
                        <a:rPr lang="en-US" sz="1400" b="0" dirty="0" err="1">
                          <a:solidFill>
                            <a:srgbClr val="FF0000"/>
                          </a:solidFill>
                          <a:latin typeface="+mn-lt"/>
                          <a:cs typeface="Arial" panose="020B0604020202020204" pitchFamily="34" charset="0"/>
                        </a:rPr>
                        <a:t>Singapour</a:t>
                      </a:r>
                      <a:r>
                        <a:rPr lang="en-US" sz="1400" b="0" dirty="0">
                          <a:solidFill>
                            <a:srgbClr val="FF0000"/>
                          </a:solidFill>
                          <a:latin typeface="+mn-lt"/>
                          <a:cs typeface="Arial" panose="020B0604020202020204" pitchFamily="34" charset="0"/>
                        </a:rPr>
                        <a:t>, Explore possibilities for individual host or e-meeting)</a:t>
                      </a:r>
                    </a:p>
                  </a:txBody>
                  <a:tcPr marL="91429" marR="91429" marT="45667" marB="45667" anchor="ctr"/>
                </a:tc>
                <a:extLst>
                  <a:ext uri="{0D108BD9-81ED-4DB2-BD59-A6C34878D82A}">
                    <a16:rowId xmlns:a16="http://schemas.microsoft.com/office/drawing/2014/main" val="10002"/>
                  </a:ext>
                </a:extLst>
              </a:tr>
              <a:tr h="691976">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cs typeface="Arial" panose="020B0604020202020204" pitchFamily="34" charset="0"/>
                        </a:rPr>
                        <a:t>SA4#127bis</a:t>
                      </a:r>
                      <a:r>
                        <a:rPr lang="en-US" sz="1400" b="0" strike="sngStrike" dirty="0">
                          <a:solidFill>
                            <a:srgbClr val="FF0000"/>
                          </a:solidFill>
                          <a:latin typeface="+mn-lt"/>
                          <a:cs typeface="Arial" panose="020B0604020202020204" pitchFamily="34" charset="0"/>
                        </a:rPr>
                        <a:t>/</a:t>
                      </a:r>
                      <a:r>
                        <a:rPr lang="en-US" sz="1400" b="0" dirty="0">
                          <a:solidFill>
                            <a:schemeClr val="tx1"/>
                          </a:solidFill>
                          <a:latin typeface="+mn-lt"/>
                          <a:cs typeface="Arial" panose="020B0604020202020204" pitchFamily="34" charset="0"/>
                        </a:rPr>
                        <a:t>-e</a:t>
                      </a:r>
                    </a:p>
                  </a:txBody>
                  <a:tcPr marL="91429" marR="91429" marT="45667" marB="45667" anchor="ctr"/>
                </a:tc>
                <a:tc>
                  <a:txBody>
                    <a:bodyPr/>
                    <a:lstStyle/>
                    <a:p>
                      <a:pPr marL="0" marR="0">
                        <a:spcBef>
                          <a:spcPts val="0"/>
                        </a:spcBef>
                        <a:spcAft>
                          <a:spcPts val="0"/>
                        </a:spcAft>
                      </a:pPr>
                      <a:r>
                        <a:rPr lang="en-US" sz="1400" strike="sngStrike" dirty="0">
                          <a:solidFill>
                            <a:srgbClr val="FF0000"/>
                          </a:solidFill>
                          <a:effectLst/>
                          <a:latin typeface="+mn-lt"/>
                          <a:ea typeface="Calibri" panose="020F0502020204030204" pitchFamily="34" charset="0"/>
                          <a:cs typeface="Arial" panose="020B0604020202020204" pitchFamily="34" charset="0"/>
                        </a:rPr>
                        <a:t>F2F: 8-12 April 2024</a:t>
                      </a:r>
                    </a:p>
                    <a:p>
                      <a:pPr marL="0" marR="0">
                        <a:spcBef>
                          <a:spcPts val="0"/>
                        </a:spcBef>
                        <a:spcAft>
                          <a:spcPts val="0"/>
                        </a:spcAft>
                      </a:pPr>
                      <a:r>
                        <a:rPr lang="en-US" sz="1400" strike="sngStrike" dirty="0">
                          <a:solidFill>
                            <a:srgbClr val="FF0000"/>
                          </a:solidFill>
                          <a:effectLst/>
                          <a:latin typeface="+mn-lt"/>
                          <a:ea typeface="Calibri" panose="020F0502020204030204" pitchFamily="34" charset="0"/>
                          <a:cs typeface="Arial" panose="020B0604020202020204" pitchFamily="34" charset="0"/>
                        </a:rPr>
                        <a:t>OR, </a:t>
                      </a:r>
                    </a:p>
                    <a:p>
                      <a:pPr marL="0" marR="0">
                        <a:spcBef>
                          <a:spcPts val="0"/>
                        </a:spcBef>
                        <a:spcAft>
                          <a:spcPts val="0"/>
                        </a:spcAft>
                      </a:pPr>
                      <a:r>
                        <a:rPr lang="en-US" sz="1400" dirty="0">
                          <a:solidFill>
                            <a:schemeClr val="tx1"/>
                          </a:solidFill>
                          <a:effectLst/>
                          <a:latin typeface="+mn-lt"/>
                          <a:ea typeface="Calibri" panose="020F0502020204030204" pitchFamily="34" charset="0"/>
                          <a:cs typeface="Arial" panose="020B0604020202020204" pitchFamily="34" charset="0"/>
                        </a:rPr>
                        <a:t>E-meeting: 8-12 April 2024</a:t>
                      </a:r>
                    </a:p>
                  </a:txBody>
                  <a:tcPr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cs typeface="Arial" panose="020B0604020202020204" pitchFamily="34" charset="0"/>
                        </a:rPr>
                        <a:t>Host: </a:t>
                      </a:r>
                      <a:r>
                        <a:rPr lang="en-US" sz="1400" b="0" u="sng" dirty="0">
                          <a:solidFill>
                            <a:srgbClr val="FF0000"/>
                          </a:solidFill>
                          <a:latin typeface="+mn-lt"/>
                          <a:cs typeface="Arial" panose="020B0604020202020204" pitchFamily="34" charset="0"/>
                        </a:rPr>
                        <a:t>MCC, Electronic meeting</a:t>
                      </a:r>
                      <a:endParaRPr lang="en-US" sz="1400" b="0" dirty="0">
                        <a:solidFill>
                          <a:srgbClr val="FF0000"/>
                        </a:solidFill>
                        <a:latin typeface="+mn-lt"/>
                        <a:cs typeface="Arial" panose="020B0604020202020204" pitchFamily="34" charset="0"/>
                      </a:endParaRPr>
                    </a:p>
                  </a:txBody>
                  <a:tcPr marL="91429" marR="91429" marT="45667" marB="45667" anchor="ctr"/>
                </a:tc>
                <a:extLst>
                  <a:ext uri="{0D108BD9-81ED-4DB2-BD59-A6C34878D82A}">
                    <a16:rowId xmlns:a16="http://schemas.microsoft.com/office/drawing/2014/main" val="10003"/>
                  </a:ext>
                </a:extLst>
              </a:tr>
              <a:tr h="691976">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cs typeface="Arial" panose="020B0604020202020204" pitchFamily="34" charset="0"/>
                        </a:rPr>
                        <a:t>SA4#128/-e</a:t>
                      </a:r>
                    </a:p>
                  </a:txBody>
                  <a:tcPr marL="91429" marR="91429" marT="45667" marB="45667" anchor="ctr"/>
                </a:tc>
                <a:tc>
                  <a:txBody>
                    <a:bodyPr/>
                    <a:lstStyle/>
                    <a:p>
                      <a:pPr marL="0" marR="0">
                        <a:spcBef>
                          <a:spcPts val="0"/>
                        </a:spcBef>
                        <a:spcAft>
                          <a:spcPts val="0"/>
                        </a:spcAft>
                      </a:pPr>
                      <a:r>
                        <a:rPr lang="en-US" sz="1400" dirty="0">
                          <a:solidFill>
                            <a:schemeClr val="tx1"/>
                          </a:solidFill>
                          <a:effectLst/>
                          <a:latin typeface="+mn-lt"/>
                          <a:ea typeface="Calibri" panose="020F0502020204030204" pitchFamily="34" charset="0"/>
                          <a:cs typeface="Arial" panose="020B0604020202020204" pitchFamily="34" charset="0"/>
                        </a:rPr>
                        <a:t>F2F: 20-24 May 2024</a:t>
                      </a:r>
                    </a:p>
                    <a:p>
                      <a:pPr marL="0" marR="0">
                        <a:spcBef>
                          <a:spcPts val="0"/>
                        </a:spcBef>
                        <a:spcAft>
                          <a:spcPts val="0"/>
                        </a:spcAft>
                      </a:pPr>
                      <a:r>
                        <a:rPr lang="en-US" sz="1400" dirty="0">
                          <a:solidFill>
                            <a:schemeClr val="tx1"/>
                          </a:solidFill>
                          <a:effectLst/>
                          <a:latin typeface="+mn-lt"/>
                          <a:ea typeface="Calibri" panose="020F0502020204030204" pitchFamily="34" charset="0"/>
                          <a:cs typeface="Arial" panose="020B0604020202020204" pitchFamily="34" charset="0"/>
                        </a:rPr>
                        <a:t>OR, </a:t>
                      </a:r>
                    </a:p>
                    <a:p>
                      <a:pPr marL="0" marR="0">
                        <a:spcBef>
                          <a:spcPts val="0"/>
                        </a:spcBef>
                        <a:spcAft>
                          <a:spcPts val="0"/>
                        </a:spcAft>
                      </a:pPr>
                      <a:r>
                        <a:rPr lang="en-US" sz="1400" dirty="0">
                          <a:solidFill>
                            <a:schemeClr val="tx1"/>
                          </a:solidFill>
                          <a:effectLst/>
                          <a:latin typeface="+mn-lt"/>
                          <a:ea typeface="Calibri" panose="020F0502020204030204" pitchFamily="34" charset="0"/>
                          <a:cs typeface="Arial" panose="020B0604020202020204" pitchFamily="34" charset="0"/>
                        </a:rPr>
                        <a:t>E-meeting: 20-27 May 2024</a:t>
                      </a:r>
                    </a:p>
                  </a:txBody>
                  <a:tcPr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cs typeface="Arial" panose="020B0604020202020204" pitchFamily="34" charset="0"/>
                        </a:rPr>
                        <a:t>Host: TBD, Venue: </a:t>
                      </a:r>
                      <a:r>
                        <a:rPr lang="en-US" sz="1400" b="0" dirty="0">
                          <a:solidFill>
                            <a:srgbClr val="FF0000"/>
                          </a:solidFill>
                          <a:latin typeface="+mn-lt"/>
                          <a:cs typeface="Arial" panose="020B0604020202020204" pitchFamily="34" charset="0"/>
                        </a:rPr>
                        <a:t>Asia</a:t>
                      </a:r>
                    </a:p>
                  </a:txBody>
                  <a:tcPr marL="91429" marR="91429" marT="45667" marB="45667" anchor="ctr"/>
                </a:tc>
                <a:extLst>
                  <a:ext uri="{0D108BD9-81ED-4DB2-BD59-A6C34878D82A}">
                    <a16:rowId xmlns:a16="http://schemas.microsoft.com/office/drawing/2014/main" val="10004"/>
                  </a:ext>
                </a:extLst>
              </a:tr>
              <a:tr h="893802">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cs typeface="Arial" panose="020B0604020202020204" pitchFamily="34" charset="0"/>
                        </a:rPr>
                        <a:t>SA4#129/-e</a:t>
                      </a:r>
                    </a:p>
                  </a:txBody>
                  <a:tcPr marL="91429" marR="91429" marT="45667" marB="45667" anchor="ctr"/>
                </a:tc>
                <a:tc>
                  <a:txBody>
                    <a:bodyPr/>
                    <a:lstStyle/>
                    <a:p>
                      <a:pPr marL="0" marR="0">
                        <a:spcBef>
                          <a:spcPts val="0"/>
                        </a:spcBef>
                        <a:spcAft>
                          <a:spcPts val="0"/>
                        </a:spcAft>
                      </a:pPr>
                      <a:r>
                        <a:rPr lang="en-US" sz="1400" dirty="0">
                          <a:solidFill>
                            <a:schemeClr val="tx1"/>
                          </a:solidFill>
                          <a:effectLst/>
                          <a:latin typeface="+mn-lt"/>
                          <a:ea typeface="Calibri" panose="020F0502020204030204" pitchFamily="34" charset="0"/>
                          <a:cs typeface="Arial" panose="020B0604020202020204" pitchFamily="34" charset="0"/>
                        </a:rPr>
                        <a:t>[F2F: 22-26 July 2024</a:t>
                      </a:r>
                    </a:p>
                    <a:p>
                      <a:pPr marL="0" marR="0">
                        <a:spcBef>
                          <a:spcPts val="0"/>
                        </a:spcBef>
                        <a:spcAft>
                          <a:spcPts val="0"/>
                        </a:spcAft>
                      </a:pPr>
                      <a:r>
                        <a:rPr lang="en-US" sz="1400" dirty="0">
                          <a:solidFill>
                            <a:schemeClr val="tx1"/>
                          </a:solidFill>
                          <a:effectLst/>
                          <a:latin typeface="+mn-lt"/>
                          <a:ea typeface="Calibri" panose="020F0502020204030204" pitchFamily="34" charset="0"/>
                          <a:cs typeface="Arial" panose="020B0604020202020204" pitchFamily="34" charset="0"/>
                        </a:rPr>
                        <a:t>OR, </a:t>
                      </a:r>
                    </a:p>
                    <a:p>
                      <a:pPr marL="0" marR="0">
                        <a:spcBef>
                          <a:spcPts val="0"/>
                        </a:spcBef>
                        <a:spcAft>
                          <a:spcPts val="0"/>
                        </a:spcAft>
                      </a:pPr>
                      <a:r>
                        <a:rPr lang="en-US" sz="1400" dirty="0">
                          <a:solidFill>
                            <a:schemeClr val="tx1"/>
                          </a:solidFill>
                          <a:effectLst/>
                          <a:latin typeface="+mn-lt"/>
                          <a:ea typeface="Calibri" panose="020F0502020204030204" pitchFamily="34" charset="0"/>
                          <a:cs typeface="Arial" panose="020B0604020202020204" pitchFamily="34" charset="0"/>
                        </a:rPr>
                        <a:t>E-meeting: 17-26 July 2024] </a:t>
                      </a:r>
                    </a:p>
                    <a:p>
                      <a:pPr marL="0" marR="0">
                        <a:spcBef>
                          <a:spcPts val="0"/>
                        </a:spcBef>
                        <a:spcAft>
                          <a:spcPts val="0"/>
                        </a:spcAft>
                      </a:pPr>
                      <a:r>
                        <a:rPr lang="en-US" sz="1400" dirty="0">
                          <a:solidFill>
                            <a:schemeClr val="tx1"/>
                          </a:solidFill>
                          <a:effectLst/>
                          <a:latin typeface="+mn-lt"/>
                          <a:ea typeface="Calibri" panose="020F0502020204030204" pitchFamily="34" charset="0"/>
                          <a:cs typeface="Arial" panose="020B0604020202020204" pitchFamily="34" charset="0"/>
                        </a:rPr>
                        <a:t>Note: dates TBC due to MPEG</a:t>
                      </a:r>
                    </a:p>
                  </a:txBody>
                  <a:tcPr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cs typeface="Arial" panose="020B0604020202020204" pitchFamily="34" charset="0"/>
                        </a:rPr>
                        <a:t>Host: TBD, Venue: </a:t>
                      </a:r>
                      <a:r>
                        <a:rPr lang="en-US" sz="1400" b="0" dirty="0">
                          <a:solidFill>
                            <a:srgbClr val="FF0000"/>
                          </a:solidFill>
                          <a:latin typeface="+mn-lt"/>
                          <a:cs typeface="Arial" panose="020B0604020202020204" pitchFamily="34" charset="0"/>
                        </a:rPr>
                        <a:t>TBD</a:t>
                      </a:r>
                    </a:p>
                  </a:txBody>
                  <a:tcPr marL="91429" marR="91429" marT="45667" marB="45667" anchor="ctr"/>
                </a:tc>
                <a:extLst>
                  <a:ext uri="{0D108BD9-81ED-4DB2-BD59-A6C34878D82A}">
                    <a16:rowId xmlns:a16="http://schemas.microsoft.com/office/drawing/2014/main" val="10005"/>
                  </a:ext>
                </a:extLst>
              </a:tr>
              <a:tr h="691976">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cs typeface="Arial" panose="020B0604020202020204" pitchFamily="34" charset="0"/>
                        </a:rPr>
                        <a:t>SA4#130/-e</a:t>
                      </a:r>
                    </a:p>
                  </a:txBody>
                  <a:tcPr marL="91429" marR="91429" marT="45667" marB="45667" anchor="ctr"/>
                </a:tc>
                <a:tc>
                  <a:txBody>
                    <a:bodyPr/>
                    <a:lstStyle/>
                    <a:p>
                      <a:pPr marL="0" marR="0">
                        <a:spcBef>
                          <a:spcPts val="0"/>
                        </a:spcBef>
                        <a:spcAft>
                          <a:spcPts val="0"/>
                        </a:spcAft>
                      </a:pPr>
                      <a:r>
                        <a:rPr lang="en-US" sz="1400" dirty="0">
                          <a:solidFill>
                            <a:schemeClr val="tx1"/>
                          </a:solidFill>
                          <a:effectLst/>
                          <a:latin typeface="+mn-lt"/>
                          <a:ea typeface="Calibri" panose="020F0502020204030204" pitchFamily="34" charset="0"/>
                          <a:cs typeface="Arial" panose="020B0604020202020204" pitchFamily="34" charset="0"/>
                        </a:rPr>
                        <a:t>F2F:  18-22 November 2024</a:t>
                      </a:r>
                    </a:p>
                    <a:p>
                      <a:pPr marL="0" marR="0">
                        <a:spcBef>
                          <a:spcPts val="0"/>
                        </a:spcBef>
                        <a:spcAft>
                          <a:spcPts val="0"/>
                        </a:spcAft>
                      </a:pPr>
                      <a:r>
                        <a:rPr lang="en-US" sz="1400" dirty="0">
                          <a:solidFill>
                            <a:schemeClr val="tx1"/>
                          </a:solidFill>
                          <a:effectLst/>
                          <a:latin typeface="+mn-lt"/>
                          <a:ea typeface="Calibri" panose="020F0502020204030204" pitchFamily="34" charset="0"/>
                          <a:cs typeface="Arial" panose="020B0604020202020204" pitchFamily="34" charset="0"/>
                        </a:rPr>
                        <a:t>OR, </a:t>
                      </a:r>
                    </a:p>
                    <a:p>
                      <a:pPr marL="0" marR="0">
                        <a:spcBef>
                          <a:spcPts val="0"/>
                        </a:spcBef>
                        <a:spcAft>
                          <a:spcPts val="0"/>
                        </a:spcAft>
                      </a:pPr>
                      <a:r>
                        <a:rPr lang="en-US" sz="1400" dirty="0">
                          <a:solidFill>
                            <a:schemeClr val="tx1"/>
                          </a:solidFill>
                          <a:effectLst/>
                          <a:latin typeface="+mn-lt"/>
                          <a:ea typeface="Calibri" panose="020F0502020204030204" pitchFamily="34" charset="0"/>
                          <a:cs typeface="Arial" panose="020B0604020202020204" pitchFamily="34" charset="0"/>
                        </a:rPr>
                        <a:t>E-meeting: 13-22 November 2024</a:t>
                      </a:r>
                    </a:p>
                  </a:txBody>
                  <a:tcPr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cs typeface="Arial" panose="020B0604020202020204" pitchFamily="34" charset="0"/>
                        </a:rPr>
                        <a:t>Host: TBD, Venue: </a:t>
                      </a:r>
                      <a:r>
                        <a:rPr lang="en-US" sz="1400" b="0" dirty="0">
                          <a:solidFill>
                            <a:srgbClr val="FF0000"/>
                          </a:solidFill>
                          <a:latin typeface="+mn-lt"/>
                          <a:cs typeface="Arial" panose="020B0604020202020204" pitchFamily="34" charset="0"/>
                        </a:rPr>
                        <a:t>North-America</a:t>
                      </a:r>
                    </a:p>
                  </a:txBody>
                  <a:tcPr marL="91429" marR="91429" marT="45667" marB="45667" anchor="ctr"/>
                </a:tc>
                <a:extLst>
                  <a:ext uri="{0D108BD9-81ED-4DB2-BD59-A6C34878D82A}">
                    <a16:rowId xmlns:a16="http://schemas.microsoft.com/office/drawing/2014/main" val="1793297862"/>
                  </a:ext>
                </a:extLst>
              </a:tr>
            </a:tbl>
          </a:graphicData>
        </a:graphic>
      </p:graphicFrame>
    </p:spTree>
    <p:extLst>
      <p:ext uri="{BB962C8B-B14F-4D97-AF65-F5344CB8AC3E}">
        <p14:creationId xmlns:p14="http://schemas.microsoft.com/office/powerpoint/2010/main" val="2332033061"/>
      </p:ext>
    </p:extLst>
  </p:cSld>
  <p:clrMapOvr>
    <a:masterClrMapping/>
  </p:clrMapOvr>
  <p:transition spd="slow"/>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3">
            <a:extLst>
              <a:ext uri="{FF2B5EF4-FFF2-40B4-BE49-F238E27FC236}">
                <a16:creationId xmlns:a16="http://schemas.microsoft.com/office/drawing/2014/main" id="{828B76F7-0ECF-4C8A-B212-EB85C2B617C0}"/>
              </a:ext>
            </a:extLst>
          </p:cNvPr>
          <p:cNvSpPr>
            <a:spLocks noGrp="1"/>
          </p:cNvSpPr>
          <p:nvPr>
            <p:ph type="title"/>
          </p:nvPr>
        </p:nvSpPr>
        <p:spPr/>
        <p:txBody>
          <a:bodyPr/>
          <a:lstStyle/>
          <a:p>
            <a:r>
              <a:rPr lang="en-US" altLang="en-US"/>
              <a:t>SA4 meeting statistics</a:t>
            </a:r>
          </a:p>
        </p:txBody>
      </p:sp>
      <p:pic>
        <p:nvPicPr>
          <p:cNvPr id="3" name="Picture 2">
            <a:extLst>
              <a:ext uri="{FF2B5EF4-FFF2-40B4-BE49-F238E27FC236}">
                <a16:creationId xmlns:a16="http://schemas.microsoft.com/office/drawing/2014/main" id="{B1AADF5B-2B9A-4B47-BE71-93EE9C717709}"/>
              </a:ext>
            </a:extLst>
          </p:cNvPr>
          <p:cNvPicPr>
            <a:picLocks noChangeAspect="1"/>
          </p:cNvPicPr>
          <p:nvPr/>
        </p:nvPicPr>
        <p:blipFill>
          <a:blip r:embed="rId2"/>
          <a:stretch>
            <a:fillRect/>
          </a:stretch>
        </p:blipFill>
        <p:spPr>
          <a:xfrm>
            <a:off x="524087" y="2305954"/>
            <a:ext cx="5358848" cy="2767824"/>
          </a:xfrm>
          <a:prstGeom prst="rect">
            <a:avLst/>
          </a:prstGeom>
        </p:spPr>
      </p:pic>
      <p:pic>
        <p:nvPicPr>
          <p:cNvPr id="4" name="Picture 3">
            <a:extLst>
              <a:ext uri="{FF2B5EF4-FFF2-40B4-BE49-F238E27FC236}">
                <a16:creationId xmlns:a16="http://schemas.microsoft.com/office/drawing/2014/main" id="{311B968D-D80F-484A-A5CF-1CE022C1DF96}"/>
              </a:ext>
            </a:extLst>
          </p:cNvPr>
          <p:cNvPicPr>
            <a:picLocks noChangeAspect="1"/>
          </p:cNvPicPr>
          <p:nvPr/>
        </p:nvPicPr>
        <p:blipFill>
          <a:blip r:embed="rId3"/>
          <a:stretch>
            <a:fillRect/>
          </a:stretch>
        </p:blipFill>
        <p:spPr>
          <a:xfrm>
            <a:off x="6096000" y="2305954"/>
            <a:ext cx="5358848" cy="2780017"/>
          </a:xfrm>
          <a:prstGeom prst="rect">
            <a:avLst/>
          </a:prstGeom>
        </p:spPr>
      </p:pic>
      <p:sp>
        <p:nvSpPr>
          <p:cNvPr id="8" name="Espace réservé du contenu 1">
            <a:extLst>
              <a:ext uri="{FF2B5EF4-FFF2-40B4-BE49-F238E27FC236}">
                <a16:creationId xmlns:a16="http://schemas.microsoft.com/office/drawing/2014/main" id="{66A15E75-0973-4195-A43E-2B3DD802BE88}"/>
              </a:ext>
            </a:extLst>
          </p:cNvPr>
          <p:cNvSpPr>
            <a:spLocks noGrp="1"/>
          </p:cNvSpPr>
          <p:nvPr>
            <p:ph idx="1"/>
          </p:nvPr>
        </p:nvSpPr>
        <p:spPr>
          <a:xfrm>
            <a:off x="647700" y="1454151"/>
            <a:ext cx="11184467" cy="551931"/>
          </a:xfrm>
        </p:spPr>
        <p:txBody>
          <a:bodyPr/>
          <a:lstStyle/>
          <a:p>
            <a:pPr>
              <a:lnSpc>
                <a:spcPct val="85000"/>
              </a:lnSpc>
              <a:spcBef>
                <a:spcPts val="3000"/>
              </a:spcBef>
            </a:pPr>
            <a:r>
              <a:rPr lang="en-US" altLang="en-US" sz="2000" dirty="0"/>
              <a:t>Note the significant increase in both # of contributions (405) and F2F participants (177) at SA4#121 “mega-meeting” in Toulouse, France</a:t>
            </a:r>
            <a:br>
              <a:rPr lang="en-US" sz="2000" dirty="0"/>
            </a:br>
            <a:endParaRPr lang="en-US" sz="2000" dirty="0"/>
          </a:p>
          <a:p>
            <a:pPr lvl="1">
              <a:lnSpc>
                <a:spcPct val="90000"/>
              </a:lnSpc>
              <a:spcBef>
                <a:spcPts val="200"/>
              </a:spcBef>
              <a:tabLst>
                <a:tab pos="1787525" algn="l"/>
                <a:tab pos="3671888" algn="l"/>
              </a:tabLst>
              <a:defRPr/>
            </a:pPr>
            <a:endParaRPr lang="en-US" sz="1600" dirty="0"/>
          </a:p>
          <a:p>
            <a:pPr>
              <a:lnSpc>
                <a:spcPct val="90000"/>
              </a:lnSpc>
              <a:spcBef>
                <a:spcPts val="200"/>
              </a:spcBef>
              <a:tabLst>
                <a:tab pos="1787525" algn="l"/>
                <a:tab pos="3671888" algn="l"/>
              </a:tabLst>
              <a:defRPr/>
            </a:pPr>
            <a:endParaRPr lang="en-US" altLang="en-US" sz="2400" dirty="0"/>
          </a:p>
        </p:txBody>
      </p:sp>
    </p:spTree>
  </p:cSld>
  <p:clrMapOvr>
    <a:masterClrMapping/>
  </p:clrMapOvr>
  <p:transition spd="slow"/>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a:extLst>
              <a:ext uri="{FF2B5EF4-FFF2-40B4-BE49-F238E27FC236}">
                <a16:creationId xmlns:a16="http://schemas.microsoft.com/office/drawing/2014/main" id="{E6686F00-52E9-4596-9400-3A8BA5119086}"/>
              </a:ext>
            </a:extLst>
          </p:cNvPr>
          <p:cNvSpPr>
            <a:spLocks noGrp="1"/>
          </p:cNvSpPr>
          <p:nvPr>
            <p:ph type="title"/>
          </p:nvPr>
        </p:nvSpPr>
        <p:spPr/>
        <p:txBody>
          <a:bodyPr/>
          <a:lstStyle/>
          <a:p>
            <a:r>
              <a:rPr lang="en-US" altLang="en-US"/>
              <a:t>SA4 progress highlights </a:t>
            </a:r>
          </a:p>
        </p:txBody>
      </p:sp>
      <p:sp>
        <p:nvSpPr>
          <p:cNvPr id="2" name="Espace réservé du contenu 1">
            <a:extLst>
              <a:ext uri="{FF2B5EF4-FFF2-40B4-BE49-F238E27FC236}">
                <a16:creationId xmlns:a16="http://schemas.microsoft.com/office/drawing/2014/main" id="{276E1530-8589-41DD-88C5-7BD0BB317467}"/>
              </a:ext>
            </a:extLst>
          </p:cNvPr>
          <p:cNvSpPr>
            <a:spLocks noGrp="1"/>
          </p:cNvSpPr>
          <p:nvPr>
            <p:ph idx="1"/>
          </p:nvPr>
        </p:nvSpPr>
        <p:spPr/>
        <p:txBody>
          <a:bodyPr/>
          <a:lstStyle/>
          <a:p>
            <a:r>
              <a:rPr lang="en-US" sz="1600" dirty="0"/>
              <a:t>No CRs prior to Rel-16.</a:t>
            </a:r>
          </a:p>
          <a:p>
            <a:r>
              <a:rPr lang="en-US" sz="1600" dirty="0"/>
              <a:t>Several Rel-16 corrections on </a:t>
            </a:r>
            <a:r>
              <a:rPr lang="en-US" sz="1600" dirty="0">
                <a:solidFill>
                  <a:srgbClr val="000000"/>
                </a:solidFill>
              </a:rPr>
              <a:t>use of ICE with IMS Data Channel, on MBMS ROM SACH and on 5G Media Streaming corrections. </a:t>
            </a:r>
            <a:endParaRPr lang="en-US" sz="1600" dirty="0"/>
          </a:p>
          <a:p>
            <a:r>
              <a:rPr lang="en-US" sz="1600" dirty="0"/>
              <a:t>Several corrections to Rel-17 on</a:t>
            </a:r>
            <a:r>
              <a:rPr lang="en-US" sz="1600" dirty="0">
                <a:solidFill>
                  <a:srgbClr val="000000"/>
                </a:solidFill>
              </a:rPr>
              <a:t> 5MBS, EVS algorithmic description, </a:t>
            </a:r>
            <a:r>
              <a:rPr lang="en-GB" sz="1600" dirty="0" err="1">
                <a:effectLst/>
                <a:ea typeface="Calibri" panose="020F0502020204030204" pitchFamily="34" charset="0"/>
                <a:cs typeface="Times New Roman" panose="02020603050405020304" pitchFamily="18" charset="0"/>
              </a:rPr>
              <a:t>HInT</a:t>
            </a:r>
            <a:r>
              <a:rPr lang="en-GB" sz="1600" dirty="0">
                <a:effectLst/>
                <a:ea typeface="Calibri" panose="020F0502020204030204" pitchFamily="34" charset="0"/>
                <a:cs typeface="Times New Roman" panose="02020603050405020304" pitchFamily="18" charset="0"/>
              </a:rPr>
              <a:t>, </a:t>
            </a:r>
            <a:r>
              <a:rPr lang="en-US" sz="1600" dirty="0" err="1">
                <a:solidFill>
                  <a:srgbClr val="000000"/>
                </a:solidFill>
              </a:rPr>
              <a:t>QoE</a:t>
            </a:r>
            <a:r>
              <a:rPr lang="en-US" sz="1600" dirty="0">
                <a:solidFill>
                  <a:srgbClr val="000000"/>
                </a:solidFill>
              </a:rPr>
              <a:t> and inclusive language.</a:t>
            </a:r>
            <a:endParaRPr lang="en-US" sz="1600" b="0" i="0" dirty="0">
              <a:solidFill>
                <a:srgbClr val="000000"/>
              </a:solidFill>
              <a:effectLst/>
            </a:endParaRPr>
          </a:p>
          <a:p>
            <a:r>
              <a:rPr lang="en-US" sz="1600" dirty="0"/>
              <a:t>Good progress on all Rel-18 items:</a:t>
            </a:r>
          </a:p>
          <a:p>
            <a:pPr lvl="1"/>
            <a:r>
              <a:rPr lang="en-US" sz="1200" dirty="0">
                <a:solidFill>
                  <a:srgbClr val="000000"/>
                </a:solidFill>
              </a:rPr>
              <a:t>TEI18 CRs to TS 26.131 (UE acoustic requirements) and TS 26.114 (MTSI/EVS codec);</a:t>
            </a:r>
          </a:p>
          <a:p>
            <a:pPr lvl="1"/>
            <a:r>
              <a:rPr lang="en-US" sz="1200" dirty="0">
                <a:solidFill>
                  <a:srgbClr val="000000"/>
                </a:solidFill>
              </a:rPr>
              <a:t>CR to TS 26.114 </a:t>
            </a:r>
            <a:r>
              <a:rPr lang="it-IT" sz="1200" dirty="0">
                <a:solidFill>
                  <a:srgbClr val="000000"/>
                </a:solidFill>
              </a:rPr>
              <a:t>on IANA registration for data channel sub-protocols</a:t>
            </a:r>
            <a:r>
              <a:rPr lang="en-US" sz="1200" dirty="0">
                <a:solidFill>
                  <a:srgbClr val="000000"/>
                </a:solidFill>
              </a:rPr>
              <a:t> (Rel-18, </a:t>
            </a:r>
            <a:r>
              <a:rPr lang="en-GB" sz="1200" dirty="0">
                <a:effectLst/>
                <a:ea typeface="Calibri" panose="020F0502020204030204" pitchFamily="34" charset="0"/>
                <a:cs typeface="Times New Roman" panose="02020603050405020304" pitchFamily="18" charset="0"/>
              </a:rPr>
              <a:t>IBACS</a:t>
            </a:r>
            <a:r>
              <a:rPr lang="en-US" sz="1200" dirty="0">
                <a:solidFill>
                  <a:srgbClr val="000000"/>
                </a:solidFill>
              </a:rPr>
              <a:t>);</a:t>
            </a:r>
          </a:p>
          <a:p>
            <a:pPr lvl="1"/>
            <a:r>
              <a:rPr lang="en-US" altLang="zh-CN" sz="1200" dirty="0">
                <a:cs typeface="Arial" pitchFamily="34" charset="0"/>
              </a:rPr>
              <a:t>TS 26.506 5G Real-time Media Communication Architecture (Stage 2) progressed to v1.0.0 and presented for information (Rel-18, </a:t>
            </a:r>
            <a:r>
              <a:rPr lang="en-US" altLang="en-US" sz="1200" dirty="0"/>
              <a:t>GA4RTAR</a:t>
            </a:r>
            <a:r>
              <a:rPr lang="en-US" altLang="zh-CN" sz="1200" dirty="0">
                <a:cs typeface="Arial" pitchFamily="34" charset="0"/>
              </a:rPr>
              <a:t>);</a:t>
            </a:r>
            <a:endParaRPr lang="en-US" altLang="zh-CN" sz="1200" dirty="0">
              <a:solidFill>
                <a:srgbClr val="000000"/>
              </a:solidFill>
              <a:cs typeface="Arial" pitchFamily="34" charset="0"/>
            </a:endParaRPr>
          </a:p>
          <a:p>
            <a:pPr lvl="1"/>
            <a:r>
              <a:rPr lang="en-US" sz="1200" dirty="0">
                <a:solidFill>
                  <a:srgbClr val="000000"/>
                </a:solidFill>
              </a:rPr>
              <a:t>CR to TS 26.260 on Correction to clause 4.1.1 on Diffuse-field Send Frequency Response for Scene-based Audio (Rel-18, ATIAS); </a:t>
            </a:r>
          </a:p>
          <a:p>
            <a:pPr lvl="1"/>
            <a:r>
              <a:rPr lang="en-US" altLang="zh-CN" sz="1200" dirty="0">
                <a:cs typeface="Arial" pitchFamily="34" charset="0"/>
              </a:rPr>
              <a:t>IVAS Codec Design constraints (IVAS-4): approved as 1.0.0 and presented for information (Rel-18, </a:t>
            </a:r>
            <a:r>
              <a:rPr lang="en-US" altLang="zh-CN" sz="1200" dirty="0" err="1">
                <a:cs typeface="Arial" pitchFamily="34" charset="0"/>
              </a:rPr>
              <a:t>IVAS_Codec</a:t>
            </a:r>
            <a:r>
              <a:rPr lang="en-US" altLang="zh-CN" sz="1200" dirty="0">
                <a:cs typeface="Arial" pitchFamily="34" charset="0"/>
              </a:rPr>
              <a:t>;</a:t>
            </a:r>
          </a:p>
          <a:p>
            <a:pPr lvl="1"/>
            <a:r>
              <a:rPr lang="en-US" altLang="zh-CN" sz="1200" dirty="0">
                <a:cs typeface="Arial" pitchFamily="34" charset="0"/>
              </a:rPr>
              <a:t>CRs to 26.131/26.132 removing vehicle-mounted handsfree UE for SA approval (Rel-18, </a:t>
            </a:r>
            <a:r>
              <a:rPr lang="en-US" altLang="zh-CN" sz="1200" dirty="0" err="1">
                <a:cs typeface="Arial" pitchFamily="34" charset="0"/>
              </a:rPr>
              <a:t>eUET</a:t>
            </a:r>
            <a:r>
              <a:rPr lang="en-US" altLang="zh-CN" sz="1200" dirty="0">
                <a:cs typeface="Arial" pitchFamily="34" charset="0"/>
              </a:rPr>
              <a:t>);</a:t>
            </a:r>
          </a:p>
          <a:p>
            <a:pPr lvl="1"/>
            <a:r>
              <a:rPr lang="en-US" altLang="zh-CN" sz="1200" dirty="0">
                <a:cs typeface="Arial" pitchFamily="34" charset="0"/>
              </a:rPr>
              <a:t>CRs to TS 26.501 (5GMS Stage 2) Uplink streaming procedures (Rel-18, </a:t>
            </a:r>
            <a:r>
              <a:rPr lang="en-US" altLang="en-US" sz="1200" dirty="0"/>
              <a:t>5GMS_Ph2</a:t>
            </a:r>
            <a:r>
              <a:rPr lang="en-US" altLang="zh-CN" sz="1200" dirty="0">
                <a:cs typeface="Arial" pitchFamily="34" charset="0"/>
              </a:rPr>
              <a:t>).</a:t>
            </a:r>
          </a:p>
          <a:p>
            <a:pPr lvl="1"/>
            <a:r>
              <a:rPr lang="en-US" altLang="zh-CN" sz="1200" dirty="0">
                <a:cs typeface="Arial" pitchFamily="34" charset="0"/>
              </a:rPr>
              <a:t>TR 26.806 </a:t>
            </a:r>
            <a:r>
              <a:rPr lang="en-US" altLang="zh-CN" sz="1200" i="1" dirty="0">
                <a:cs typeface="Arial" pitchFamily="34" charset="0"/>
              </a:rPr>
              <a:t>Study on Tethering AR Glasses – Architectures, QoS and Media Aspects </a:t>
            </a:r>
            <a:r>
              <a:rPr lang="en-US" altLang="zh-CN" sz="1200" dirty="0">
                <a:cs typeface="Arial" pitchFamily="34" charset="0"/>
              </a:rPr>
              <a:t>progressed to v1.0.0 and presented for information (Rel-18, </a:t>
            </a:r>
            <a:r>
              <a:rPr lang="en-US" altLang="en-US" sz="1200" dirty="0" err="1"/>
              <a:t>FS_SmarTAR</a:t>
            </a:r>
            <a:r>
              <a:rPr lang="en-US" altLang="en-US" sz="1200" dirty="0"/>
              <a:t>) </a:t>
            </a:r>
            <a:r>
              <a:rPr lang="en-US" altLang="zh-CN" sz="1200" dirty="0">
                <a:cs typeface="Arial" pitchFamily="34" charset="0"/>
              </a:rPr>
              <a:t>;</a:t>
            </a:r>
          </a:p>
          <a:p>
            <a:pPr lvl="1"/>
            <a:r>
              <a:rPr lang="en-US" sz="1200" dirty="0">
                <a:cs typeface="Arial" pitchFamily="34" charset="0"/>
              </a:rPr>
              <a:t>Completed Feasibility Study on Audio Aspects for 5G Glasses-type AR/MR Devices (FS_Audio_5GSTAR) with a </a:t>
            </a:r>
            <a:r>
              <a:rPr lang="en-US" altLang="zh-CN" sz="1200" dirty="0">
                <a:cs typeface="Arial" pitchFamily="34" charset="0"/>
              </a:rPr>
              <a:t>CR to TR 26.998;</a:t>
            </a:r>
            <a:endParaRPr lang="en-US" sz="1200" dirty="0">
              <a:cs typeface="Arial" pitchFamily="34" charset="0"/>
            </a:endParaRPr>
          </a:p>
          <a:p>
            <a:pPr lvl="1"/>
            <a:r>
              <a:rPr lang="en-US" sz="1200" dirty="0">
                <a:cs typeface="Arial" pitchFamily="34" charset="0"/>
              </a:rPr>
              <a:t>Completed Feasibility Study on 5G Media Service Enablers (FS_5G_MSE). </a:t>
            </a:r>
            <a:r>
              <a:rPr lang="en-US" altLang="zh-CN" sz="1200" dirty="0">
                <a:cs typeface="Arial" pitchFamily="34" charset="0"/>
              </a:rPr>
              <a:t>TR 26.857 v2.0.0 "5G Media Service Enablers" presented </a:t>
            </a:r>
            <a:r>
              <a:rPr lang="es-ES" sz="1200" dirty="0" err="1">
                <a:cs typeface="Arial" pitchFamily="34" charset="0"/>
              </a:rPr>
              <a:t>for</a:t>
            </a:r>
            <a:r>
              <a:rPr lang="es-ES" sz="1200" dirty="0">
                <a:cs typeface="Arial" pitchFamily="34" charset="0"/>
              </a:rPr>
              <a:t> </a:t>
            </a:r>
            <a:r>
              <a:rPr lang="es-ES" sz="1200" dirty="0" err="1">
                <a:cs typeface="Arial" pitchFamily="34" charset="0"/>
              </a:rPr>
              <a:t>approval</a:t>
            </a:r>
            <a:r>
              <a:rPr lang="es-ES" sz="1200" dirty="0">
                <a:cs typeface="Arial" pitchFamily="34" charset="0"/>
              </a:rPr>
              <a:t>;</a:t>
            </a:r>
            <a:endParaRPr lang="en-US" sz="1200" dirty="0">
              <a:solidFill>
                <a:srgbClr val="000000"/>
              </a:solidFill>
            </a:endParaRPr>
          </a:p>
          <a:p>
            <a:r>
              <a:rPr lang="en-US" sz="1600" dirty="0">
                <a:cs typeface="Arial" pitchFamily="34" charset="0"/>
              </a:rPr>
              <a:t>New Work and Study items</a:t>
            </a:r>
          </a:p>
          <a:p>
            <a:pPr lvl="1"/>
            <a:r>
              <a:rPr lang="en-US" sz="1200" dirty="0">
                <a:cs typeface="Arial" pitchFamily="34" charset="0"/>
              </a:rPr>
              <a:t>Enhanced Multiparty RTT (</a:t>
            </a:r>
            <a:r>
              <a:rPr lang="en-US" sz="1200" dirty="0"/>
              <a:t>Rel-18, </a:t>
            </a:r>
            <a:r>
              <a:rPr lang="en-US" sz="1200" dirty="0" err="1">
                <a:cs typeface="Arial" pitchFamily="34" charset="0"/>
              </a:rPr>
              <a:t>eMP_RTT</a:t>
            </a:r>
            <a:r>
              <a:rPr lang="en-US" sz="1200" dirty="0">
                <a:cs typeface="Arial" pitchFamily="34" charset="0"/>
              </a:rPr>
              <a:t>)</a:t>
            </a:r>
          </a:p>
          <a:p>
            <a:pPr lvl="1"/>
            <a:r>
              <a:rPr lang="en-US" sz="1200" dirty="0"/>
              <a:t>5G Media Streaming Audio codec phase 2 for 5G-Advanced (Rel-18, 5GMS_Audio_Ph2)</a:t>
            </a:r>
          </a:p>
          <a:p>
            <a:pPr lvl="1"/>
            <a:r>
              <a:rPr lang="en-US" sz="1200" dirty="0">
                <a:cs typeface="Arial" pitchFamily="34" charset="0"/>
              </a:rPr>
              <a:t>Feasibility Study on Diverse audio Capturing system for End-user Devices (</a:t>
            </a:r>
            <a:r>
              <a:rPr lang="en-US" sz="1200" dirty="0" err="1">
                <a:cs typeface="Arial" pitchFamily="34" charset="0"/>
              </a:rPr>
              <a:t>FS_DaCED</a:t>
            </a:r>
            <a:r>
              <a:rPr lang="en-US" sz="1200" dirty="0">
                <a:cs typeface="Arial" pitchFamily="34" charset="0"/>
              </a:rPr>
              <a:t>)</a:t>
            </a:r>
          </a:p>
          <a:p>
            <a:r>
              <a:rPr lang="en-US" sz="1600" dirty="0">
                <a:cs typeface="Arial" pitchFamily="34" charset="0"/>
              </a:rPr>
              <a:t>Liaison exchange with </a:t>
            </a:r>
            <a:r>
              <a:rPr lang="en-US" sz="1600" dirty="0" err="1">
                <a:cs typeface="Arial" pitchFamily="34" charset="0"/>
              </a:rPr>
              <a:t>Khronos</a:t>
            </a:r>
            <a:r>
              <a:rPr lang="en-US" sz="1600" dirty="0">
                <a:cs typeface="Arial" pitchFamily="34" charset="0"/>
              </a:rPr>
              <a:t> </a:t>
            </a:r>
            <a:r>
              <a:rPr lang="en-US" sz="1600" dirty="0" err="1">
                <a:cs typeface="Arial" pitchFamily="34" charset="0"/>
              </a:rPr>
              <a:t>OpenXR</a:t>
            </a:r>
            <a:r>
              <a:rPr lang="en-US" sz="1600" dirty="0">
                <a:cs typeface="Arial" pitchFamily="34" charset="0"/>
              </a:rPr>
              <a:t> established. Joint informal workshop to be organized.</a:t>
            </a:r>
          </a:p>
          <a:p>
            <a:endParaRPr lang="en-US" sz="1800" dirty="0">
              <a:cs typeface="Arial" pitchFamily="34" charset="0"/>
            </a:endParaRPr>
          </a:p>
          <a:p>
            <a:pPr lvl="2"/>
            <a:endParaRPr lang="en-US" sz="1050" dirty="0">
              <a:cs typeface="Arial" pitchFamily="34" charset="0"/>
            </a:endParaRPr>
          </a:p>
          <a:p>
            <a:pPr lvl="1"/>
            <a:endParaRPr lang="en-US" sz="1200" dirty="0"/>
          </a:p>
          <a:p>
            <a:pPr lvl="1"/>
            <a:endParaRPr lang="en-US" sz="1200" dirty="0"/>
          </a:p>
          <a:p>
            <a:pPr lvl="1"/>
            <a:endParaRPr lang="fr-FR" sz="1200" dirty="0"/>
          </a:p>
        </p:txBody>
      </p:sp>
    </p:spTree>
  </p:cSld>
  <p:clrMapOvr>
    <a:masterClrMapping/>
  </p:clrMapOvr>
  <p:transition spd="slow"/>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4814B433DB9B594885F4112FE4976328" ma:contentTypeVersion="13" ma:contentTypeDescription="Create a new document." ma:contentTypeScope="" ma:versionID="bfc5638d4f01580694a8c7f93567c8e7">
  <xsd:schema xmlns:xsd="http://www.w3.org/2001/XMLSchema" xmlns:xs="http://www.w3.org/2001/XMLSchema" xmlns:p="http://schemas.microsoft.com/office/2006/metadata/properties" xmlns:ns3="d36af664-2dfc-46e0-99b9-b4775a37cfc8" xmlns:ns4="7c28629c-29d3-4904-ae90-4b38e6ab8730" targetNamespace="http://schemas.microsoft.com/office/2006/metadata/properties" ma:root="true" ma:fieldsID="a12d0ce96aff54703c1e76432497b68e" ns3:_="" ns4:_="">
    <xsd:import namespace="d36af664-2dfc-46e0-99b9-b4775a37cfc8"/>
    <xsd:import namespace="7c28629c-29d3-4904-ae90-4b38e6ab8730"/>
    <xsd:element name="properties">
      <xsd:complexType>
        <xsd:sequence>
          <xsd:element name="documentManagement">
            <xsd:complexType>
              <xsd:all>
                <xsd:element ref="ns3:SharedWithUsers" minOccurs="0"/>
                <xsd:element ref="ns3:SharedWithDetails" minOccurs="0"/>
                <xsd:element ref="ns3:SharingHintHash" minOccurs="0"/>
                <xsd:element ref="ns4:MediaServiceMetadata" minOccurs="0"/>
                <xsd:element ref="ns4:MediaServiceFastMetadata" minOccurs="0"/>
                <xsd:element ref="ns4:MediaServiceAutoTags" minOccurs="0"/>
                <xsd:element ref="ns4:MediaServiceOCR" minOccurs="0"/>
                <xsd:element ref="ns4:MediaServiceGenerationTime" minOccurs="0"/>
                <xsd:element ref="ns4:MediaServiceEventHashCode" minOccurs="0"/>
                <xsd:element ref="ns4:MediaServiceAutoKeyPoints" minOccurs="0"/>
                <xsd:element ref="ns4:MediaServiceKeyPoints" minOccurs="0"/>
                <xsd:element ref="ns4:MediaServiceDateTaken" minOccurs="0"/>
                <xsd:element ref="ns4: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36af664-2dfc-46e0-99b9-b4775a37cfc8"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element name="SharingHintHash" ma:index="10" nillable="true" ma:displayName="Sharing Hint Hash" ma:hidden="true" ma:internalName="SharingHintHash"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7c28629c-29d3-4904-ae90-4b38e6ab8730"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AutoTags" ma:index="13" nillable="true" ma:displayName="Tags" ma:internalName="MediaServiceAutoTags"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AutoKeyPoints" ma:index="17" nillable="true" ma:displayName="MediaServiceAutoKeyPoints" ma:hidden="true" ma:internalName="MediaServiceAutoKeyPoints" ma:readOnly="true">
      <xsd:simpleType>
        <xsd:restriction base="dms:Note"/>
      </xsd:simpleType>
    </xsd:element>
    <xsd:element name="MediaServiceKeyPoints" ma:index="18" nillable="true" ma:displayName="KeyPoints" ma:internalName="MediaServiceKeyPoints" ma:readOnly="true">
      <xsd:simpleType>
        <xsd:restriction base="dms:Note">
          <xsd:maxLength value="255"/>
        </xsd:restriction>
      </xsd:simpleType>
    </xsd:element>
    <xsd:element name="MediaServiceDateTaken" ma:index="19" nillable="true" ma:displayName="MediaServiceDateTaken" ma:hidden="true" ma:internalName="MediaServiceDateTaken" ma:readOnly="true">
      <xsd:simpleType>
        <xsd:restriction base="dms:Text"/>
      </xsd:simpleType>
    </xsd:element>
    <xsd:element name="MediaServiceLocation" ma:index="20" nillable="true" ma:displayName="Location" ma:internalName="MediaServiceLocation"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BD02810A-A5B3-4801-94E4-10D646DD873C}">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36af664-2dfc-46e0-99b9-b4775a37cfc8"/>
    <ds:schemaRef ds:uri="7c28629c-29d3-4904-ae90-4b38e6ab8730"/>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A116FCB1-8F34-4320-992F-FF9AB90D52D9}">
  <ds:schemaRefs>
    <ds:schemaRef ds:uri="http://schemas.microsoft.com/sharepoint/v3/contenttype/forms"/>
  </ds:schemaRefs>
</ds:datastoreItem>
</file>

<file path=customXml/itemProps3.xml><?xml version="1.0" encoding="utf-8"?>
<ds:datastoreItem xmlns:ds="http://schemas.openxmlformats.org/officeDocument/2006/customXml" ds:itemID="{83A382C1-8D34-41E2-AE7D-C7A1F0A6CDFD}">
  <ds:schemaRefs>
    <ds:schemaRef ds:uri="http://purl.org/dc/terms/"/>
    <ds:schemaRef ds:uri="http://schemas.microsoft.com/office/2006/metadata/properties"/>
    <ds:schemaRef ds:uri="http://purl.org/dc/dcmitype/"/>
    <ds:schemaRef ds:uri="http://schemas.microsoft.com/office/2006/documentManagement/types"/>
    <ds:schemaRef ds:uri="7c28629c-29d3-4904-ae90-4b38e6ab8730"/>
    <ds:schemaRef ds:uri="http://schemas.microsoft.com/office/infopath/2007/PartnerControls"/>
    <ds:schemaRef ds:uri="http://purl.org/dc/elements/1.1/"/>
    <ds:schemaRef ds:uri="http://www.w3.org/XML/1998/namespace"/>
    <ds:schemaRef ds:uri="http://schemas.openxmlformats.org/package/2006/metadata/core-properties"/>
    <ds:schemaRef ds:uri="d36af664-2dfc-46e0-99b9-b4775a37cfc8"/>
  </ds:schemaRefs>
</ds:datastoreItem>
</file>

<file path=docProps/app.xml><?xml version="1.0" encoding="utf-8"?>
<Properties xmlns="http://schemas.openxmlformats.org/officeDocument/2006/extended-properties" xmlns:vt="http://schemas.openxmlformats.org/officeDocument/2006/docPropsVTypes">
  <Template/>
  <TotalTime>92181</TotalTime>
  <Words>6796</Words>
  <Application>Microsoft Office PowerPoint</Application>
  <PresentationFormat>Widescreen</PresentationFormat>
  <Paragraphs>1064</Paragraphs>
  <Slides>42</Slides>
  <Notes>4</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42</vt:i4>
      </vt:variant>
    </vt:vector>
  </HeadingPairs>
  <TitlesOfParts>
    <vt:vector size="48" baseType="lpstr">
      <vt:lpstr>Arial</vt:lpstr>
      <vt:lpstr>Arial</vt:lpstr>
      <vt:lpstr>Arial </vt:lpstr>
      <vt:lpstr>Calibri</vt:lpstr>
      <vt:lpstr>Times New Roman</vt:lpstr>
      <vt:lpstr>Office Theme</vt:lpstr>
      <vt:lpstr>     TSG SA WG4 (SA4) Status Report at TSG SA#98-e    </vt:lpstr>
      <vt:lpstr>Outline</vt:lpstr>
      <vt:lpstr>SA4 leadership and subgroups</vt:lpstr>
      <vt:lpstr>Meetings held since SA#97-e </vt:lpstr>
      <vt:lpstr>Calendar of future meetings - 1</vt:lpstr>
      <vt:lpstr>Calendar of future meetings - 2</vt:lpstr>
      <vt:lpstr>Calendar of future meetings - 3</vt:lpstr>
      <vt:lpstr>SA4 meeting statistics</vt:lpstr>
      <vt:lpstr>SA4 progress highlights </vt:lpstr>
      <vt:lpstr>CRs to features in Release 17 and earlier 1/3</vt:lpstr>
      <vt:lpstr>CRs to features in Release 17 and earlier 2/3</vt:lpstr>
      <vt:lpstr>Overview of work progress  Rel-18 Work Items</vt:lpstr>
      <vt:lpstr>TEI18 CRs</vt:lpstr>
      <vt:lpstr>Immersive Real-time Communication for WebRTC (iRTCW)</vt:lpstr>
      <vt:lpstr>Media Capabilities for Augmented Reality (MeCAR) 1/2</vt:lpstr>
      <vt:lpstr>Media Capabilities for Augmented Reality (MeCAR) 2/2</vt:lpstr>
      <vt:lpstr>IMS-based AR Conversational Services (IBACS)</vt:lpstr>
      <vt:lpstr>Generic architecture for Real-Time and AR/MR media (GA4RTAR)</vt:lpstr>
      <vt:lpstr>Split Rendering Media Service Enabler (SR_MSE)</vt:lpstr>
      <vt:lpstr>5G Real-time Transport Protocols (5G_RTP)</vt:lpstr>
      <vt:lpstr>Terminal Audio quality performance and Test methods for Immersive Audio Services (ATIAS)</vt:lpstr>
      <vt:lpstr>EVS Codec Extension for Immersive Voice and Audio Services (IVAS_Codec)</vt:lpstr>
      <vt:lpstr>Enhancements to UE Testing (eUET)</vt:lpstr>
      <vt:lpstr>5G Media Streaming Architecture Phase2 (5GMS_Ph2)</vt:lpstr>
      <vt:lpstr>Overview of work progress  Study Items</vt:lpstr>
      <vt:lpstr>Feasibility Study on Typical Traffic Characteristics for XR Services and other Media (FS_XRTraffic)</vt:lpstr>
      <vt:lpstr>Feasibility Study on Artificial Intelligence (AI) and Machine Learning (ML) for Media (FS_AI4Media)</vt:lpstr>
      <vt:lpstr>Study on Media Streaming aspects of Network Slicing Phase 2 (FS_MS_NS_Ph2)</vt:lpstr>
      <vt:lpstr>Feasibility Study on the enhancements for immersive Real-time Communication for WebRTC (FS_eiRTCW)</vt:lpstr>
      <vt:lpstr>Feasibility Study on Smartly Tethering AR Glasses (FS_SmarTAR)</vt:lpstr>
      <vt:lpstr>Feasibility Study on AR and MR QoE Metrics (FS_ARMRQoE)</vt:lpstr>
      <vt:lpstr>Feasibility Study on Audio Aspects for 5G Glasses-type AR/MR Devices (FS_Audio_5GSTAR) – Completed !</vt:lpstr>
      <vt:lpstr>Feasibility Study on 5G Media Service Enablers (FS_5G_MSE) - Completed !</vt:lpstr>
      <vt:lpstr>New Work Items</vt:lpstr>
      <vt:lpstr>Enhanced Multiparty RTT (eMP_RTT)</vt:lpstr>
      <vt:lpstr>5G Media Streaming Audio codec phase 2 for  5G-Advanced (5GMS_Audio_Ph2)</vt:lpstr>
      <vt:lpstr>New Study Items</vt:lpstr>
      <vt:lpstr>Feasibility Study on Diverse audio Capturing system for End-user Devices (FS_DaCED)</vt:lpstr>
      <vt:lpstr>Dependencies on IETF drafts in SA4</vt:lpstr>
      <vt:lpstr>List of outgoing LSs from SA4#121</vt:lpstr>
      <vt:lpstr>Summary of action items</vt:lpstr>
      <vt:lpstr>Tech Emmy® presentation at SA4#121 in Toulouse </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Scrase</dc:creator>
  <dc:description>© 2009  All rights reserved</dc:description>
  <cp:lastModifiedBy>Gabin, Frederic</cp:lastModifiedBy>
  <cp:revision>2836</cp:revision>
  <cp:lastPrinted>2016-09-13T11:31:59Z</cp:lastPrinted>
  <dcterms:created xsi:type="dcterms:W3CDTF">2008-08-30T09:32:10Z</dcterms:created>
  <dcterms:modified xsi:type="dcterms:W3CDTF">2022-12-07T17:39:00Z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UpdateProcess">
    <vt:lpwstr>End</vt:lpwstr>
  </property>
  <property fmtid="{D5CDD505-2E9C-101B-9397-08002B2CF9AE}" pid="3" name="ContentTypeId">
    <vt:lpwstr>0x0101004814B433DB9B594885F4112FE4976328</vt:lpwstr>
  </property>
</Properties>
</file>